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6" r:id="rId1"/>
  </p:sldMasterIdLst>
  <p:notesMasterIdLst>
    <p:notesMasterId r:id="rId39"/>
  </p:notesMasterIdLst>
  <p:sldIdLst>
    <p:sldId id="371" r:id="rId2"/>
    <p:sldId id="373" r:id="rId3"/>
    <p:sldId id="422" r:id="rId4"/>
    <p:sldId id="423" r:id="rId5"/>
    <p:sldId id="563" r:id="rId6"/>
    <p:sldId id="564" r:id="rId7"/>
    <p:sldId id="462" r:id="rId8"/>
    <p:sldId id="261" r:id="rId9"/>
    <p:sldId id="262" r:id="rId10"/>
    <p:sldId id="263" r:id="rId11"/>
    <p:sldId id="264" r:id="rId12"/>
    <p:sldId id="265" r:id="rId13"/>
    <p:sldId id="266" r:id="rId14"/>
    <p:sldId id="483" r:id="rId15"/>
    <p:sldId id="267" r:id="rId16"/>
    <p:sldId id="270" r:id="rId17"/>
    <p:sldId id="576" r:id="rId18"/>
    <p:sldId id="269" r:id="rId19"/>
    <p:sldId id="364" r:id="rId20"/>
    <p:sldId id="292" r:id="rId21"/>
    <p:sldId id="464" r:id="rId22"/>
    <p:sldId id="273" r:id="rId23"/>
    <p:sldId id="274" r:id="rId24"/>
    <p:sldId id="303" r:id="rId25"/>
    <p:sldId id="275" r:id="rId26"/>
    <p:sldId id="466" r:id="rId27"/>
    <p:sldId id="467" r:id="rId28"/>
    <p:sldId id="384" r:id="rId29"/>
    <p:sldId id="468" r:id="rId30"/>
    <p:sldId id="469" r:id="rId31"/>
    <p:sldId id="472" r:id="rId32"/>
    <p:sldId id="473" r:id="rId33"/>
    <p:sldId id="463" r:id="rId34"/>
    <p:sldId id="474" r:id="rId35"/>
    <p:sldId id="476" r:id="rId36"/>
    <p:sldId id="478" r:id="rId37"/>
    <p:sldId id="31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32" autoAdjust="0"/>
  </p:normalViewPr>
  <p:slideViewPr>
    <p:cSldViewPr snapToGrid="0">
      <p:cViewPr varScale="1">
        <p:scale>
          <a:sx n="78" d="100"/>
          <a:sy n="78" d="100"/>
        </p:scale>
        <p:origin x="15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94EF6-6427-4D33-8DDC-9D041B0B5EF7}" type="datetimeFigureOut">
              <a:rPr lang="en-IN" smtClean="0"/>
              <a:t>28-11-2020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308AA-FB0D-445B-99DE-0C0F80E0D7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25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D3DA44-EA69-447A-851A-46C53103BBFF}" type="slidenum">
              <a:rPr lang="en-US">
                <a:latin typeface="Calibri" panose="020F0502020204030204" pitchFamily="34" charset="0"/>
              </a:rPr>
              <a:pPr eaLnBrk="1" hangingPunct="1"/>
              <a:t>4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9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308AA-FB0D-445B-99DE-0C0F80E0D7FE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0589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BA27DD-BAF1-497A-B2EA-FE276870228D}" type="slidenum">
              <a:rPr lang="en-US">
                <a:latin typeface="Calibri" panose="020F0502020204030204" pitchFamily="34" charset="0"/>
              </a:rPr>
              <a:pPr eaLnBrk="1" hangingPunct="1"/>
              <a:t>24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0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8750" y="6391275"/>
            <a:ext cx="8832850" cy="309563"/>
          </a:xfrm>
          <a:prstGeom prst="rect">
            <a:avLst/>
          </a:prstGeom>
          <a:solidFill>
            <a:srgbClr val="00944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rgbClr val="009444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rgbClr val="00944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613650" y="6384925"/>
            <a:ext cx="1362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worldveg.org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rgbClr val="404040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524000"/>
          </a:xfrm>
        </p:spPr>
        <p:txBody>
          <a:bodyPr/>
          <a:lstStyle>
            <a:lvl1pPr>
              <a:defRPr sz="420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3E8AC4-BEAE-452C-9751-CC771A9831D3}" type="slidenum">
              <a:rPr lang="en-US"/>
              <a:pPr/>
              <a:t>‹#›</a:t>
            </a:fld>
            <a:r>
              <a:rPr lang="en-US"/>
              <a:t> of 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775325"/>
            <a:ext cx="3108040" cy="48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86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44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21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203200" y="6400800"/>
            <a:ext cx="2438400" cy="306388"/>
          </a:xfrm>
        </p:spPr>
        <p:txBody>
          <a:bodyPr/>
          <a:lstStyle>
            <a:lvl1pPr>
              <a:defRPr/>
            </a:lvl1pPr>
          </a:lstStyle>
          <a:p>
            <a:fld id="{45DEFBFA-216E-4E8C-9D40-A6B6105DC723}" type="slidenum">
              <a:rPr lang="en-US"/>
              <a:pPr/>
              <a:t>‹#›</a:t>
            </a:fld>
            <a:r>
              <a:rPr lang="en-US"/>
              <a:t> of x</a:t>
            </a:r>
          </a:p>
        </p:txBody>
      </p:sp>
    </p:spTree>
    <p:extLst>
      <p:ext uri="{BB962C8B-B14F-4D97-AF65-F5344CB8AC3E}">
        <p14:creationId xmlns:p14="http://schemas.microsoft.com/office/powerpoint/2010/main" val="3842542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20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8750" y="6391275"/>
            <a:ext cx="8832850" cy="311150"/>
          </a:xfrm>
          <a:prstGeom prst="rect">
            <a:avLst/>
          </a:prstGeom>
          <a:solidFill>
            <a:srgbClr val="00944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rgbClr val="009444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rgbClr val="00944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Slide Number Placeholder 28"/>
          <p:cNvSpPr txBox="1">
            <a:spLocks/>
          </p:cNvSpPr>
          <p:nvPr/>
        </p:nvSpPr>
        <p:spPr>
          <a:xfrm>
            <a:off x="228600" y="6399213"/>
            <a:ext cx="2438400" cy="306387"/>
          </a:xfrm>
          <a:prstGeom prst="rect">
            <a:avLst/>
          </a:prstGeom>
        </p:spPr>
        <p:txBody>
          <a:bodyPr lIns="45720" rIns="45720"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085001-2BFF-4AF4-80E4-35146730E9E8}" type="slidenum">
              <a:rPr lang="en-US" sz="1400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‹#›</a:t>
            </a:fld>
            <a:r>
              <a:rPr lang="en-US" sz="1400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613650" y="6384925"/>
            <a:ext cx="1362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worldveg.org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4224338" y="990600"/>
            <a:ext cx="685800" cy="685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5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07975" y="307975"/>
            <a:ext cx="8534400" cy="7588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50" y="1109135"/>
            <a:ext cx="463550" cy="4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2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304800" y="6399213"/>
            <a:ext cx="2438400" cy="306387"/>
          </a:xfrm>
        </p:spPr>
        <p:txBody>
          <a:bodyPr/>
          <a:lstStyle>
            <a:lvl1pPr>
              <a:defRPr/>
            </a:lvl1pPr>
          </a:lstStyle>
          <a:p>
            <a:fld id="{C965D515-D636-4908-9943-A626C7303DFD}" type="slidenum">
              <a:rPr lang="en-US"/>
              <a:pPr/>
              <a:t>‹#›</a:t>
            </a:fld>
            <a:r>
              <a:rPr lang="en-US"/>
              <a:t> of x</a:t>
            </a:r>
          </a:p>
        </p:txBody>
      </p:sp>
    </p:spTree>
    <p:extLst>
      <p:ext uri="{BB962C8B-B14F-4D97-AF65-F5344CB8AC3E}">
        <p14:creationId xmlns:p14="http://schemas.microsoft.com/office/powerpoint/2010/main" val="241827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8750" y="6403975"/>
            <a:ext cx="8832850" cy="309563"/>
          </a:xfrm>
          <a:prstGeom prst="rect">
            <a:avLst/>
          </a:prstGeom>
          <a:solidFill>
            <a:srgbClr val="00944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rgbClr val="00944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Slide Number Placeholder 28"/>
          <p:cNvSpPr txBox="1">
            <a:spLocks/>
          </p:cNvSpPr>
          <p:nvPr/>
        </p:nvSpPr>
        <p:spPr>
          <a:xfrm>
            <a:off x="304800" y="6399213"/>
            <a:ext cx="2438400" cy="306387"/>
          </a:xfrm>
          <a:prstGeom prst="rect">
            <a:avLst/>
          </a:prstGeom>
        </p:spPr>
        <p:txBody>
          <a:bodyPr lIns="45720" rIns="45720"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008FC7-2363-42F2-BFA7-E517FA659EDC}" type="slidenum">
              <a:rPr lang="en-US" sz="1400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‹#›</a:t>
            </a:fld>
            <a:r>
              <a:rPr lang="en-US" sz="1400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7632700" y="6384925"/>
            <a:ext cx="1362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worldveg.org</a:t>
            </a:r>
          </a:p>
        </p:txBody>
      </p:sp>
    </p:spTree>
    <p:extLst>
      <p:ext uri="{BB962C8B-B14F-4D97-AF65-F5344CB8AC3E}">
        <p14:creationId xmlns:p14="http://schemas.microsoft.com/office/powerpoint/2010/main" val="3921099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5800" y="152400"/>
            <a:ext cx="8206890" cy="304800"/>
          </a:xfrm>
          <a:prstGeom prst="rect">
            <a:avLst/>
          </a:prstGeom>
          <a:solidFill>
            <a:srgbClr val="00944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640388"/>
          </a:xfrm>
          <a:prstGeom prst="rect">
            <a:avLst/>
          </a:prstGeom>
          <a:solidFill>
            <a:srgbClr val="F7941E">
              <a:alpha val="34118"/>
            </a:srgb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61925" y="6396038"/>
            <a:ext cx="8832850" cy="309562"/>
          </a:xfrm>
          <a:prstGeom prst="rect">
            <a:avLst/>
          </a:prstGeom>
          <a:solidFill>
            <a:srgbClr val="00944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455613" y="130175"/>
            <a:ext cx="714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7772400" y="6396038"/>
            <a:ext cx="1209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worldveg.org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304800" y="6399213"/>
            <a:ext cx="2438400" cy="306387"/>
          </a:xfrm>
        </p:spPr>
        <p:txBody>
          <a:bodyPr/>
          <a:lstStyle>
            <a:lvl1pPr>
              <a:defRPr/>
            </a:lvl1pPr>
          </a:lstStyle>
          <a:p>
            <a:fld id="{0D9327C4-16B4-43F9-B81D-4AEA7BA52FA8}" type="slidenum">
              <a:rPr lang="en-US"/>
              <a:pPr/>
              <a:t>‹#›</a:t>
            </a:fld>
            <a:r>
              <a:rPr lang="en-US"/>
              <a:t> of x</a:t>
            </a:r>
          </a:p>
        </p:txBody>
      </p:sp>
      <p:sp>
        <p:nvSpPr>
          <p:cNvPr id="4" name="Oval 3"/>
          <p:cNvSpPr/>
          <p:nvPr/>
        </p:nvSpPr>
        <p:spPr>
          <a:xfrm>
            <a:off x="76200" y="-25400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6" y="115887"/>
            <a:ext cx="402167" cy="4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40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304800" y="6399213"/>
            <a:ext cx="2438400" cy="306387"/>
          </a:xfrm>
        </p:spPr>
        <p:txBody>
          <a:bodyPr/>
          <a:lstStyle>
            <a:lvl1pPr>
              <a:defRPr/>
            </a:lvl1pPr>
          </a:lstStyle>
          <a:p>
            <a:fld id="{99FAAD9A-B8CB-453D-8171-C6E113E6CD8C}" type="slidenum">
              <a:rPr lang="en-US"/>
              <a:pPr/>
              <a:t>‹#›</a:t>
            </a:fld>
            <a:r>
              <a:rPr lang="en-US"/>
              <a:t> of x</a:t>
            </a:r>
          </a:p>
        </p:txBody>
      </p:sp>
    </p:spTree>
    <p:extLst>
      <p:ext uri="{BB962C8B-B14F-4D97-AF65-F5344CB8AC3E}">
        <p14:creationId xmlns:p14="http://schemas.microsoft.com/office/powerpoint/2010/main" val="2629751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1925" y="6400800"/>
            <a:ext cx="8832850" cy="309563"/>
          </a:xfrm>
          <a:prstGeom prst="rect">
            <a:avLst/>
          </a:prstGeom>
          <a:solidFill>
            <a:srgbClr val="00944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rgbClr val="00944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rgbClr val="009444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492125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73213"/>
            <a:ext cx="8534400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Slide Number Placeholder 28"/>
          <p:cNvSpPr>
            <a:spLocks noGrp="1"/>
          </p:cNvSpPr>
          <p:nvPr>
            <p:ph type="sldNum" sz="quarter" idx="4"/>
          </p:nvPr>
        </p:nvSpPr>
        <p:spPr>
          <a:xfrm>
            <a:off x="228600" y="6399213"/>
            <a:ext cx="24384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1pPr>
          </a:lstStyle>
          <a:p>
            <a:fld id="{EC245B3E-57DF-46D6-AE0B-2A86D7430FE6}" type="slidenum">
              <a:rPr lang="en-US"/>
              <a:pPr/>
              <a:t>‹#›</a:t>
            </a:fld>
            <a:r>
              <a:rPr lang="en-US"/>
              <a:t> of x</a:t>
            </a:r>
          </a:p>
        </p:txBody>
      </p:sp>
      <p:sp>
        <p:nvSpPr>
          <p:cNvPr id="1039" name="TextBox 1"/>
          <p:cNvSpPr txBox="1">
            <a:spLocks noChangeArrowheads="1"/>
          </p:cNvSpPr>
          <p:nvPr/>
        </p:nvSpPr>
        <p:spPr bwMode="auto">
          <a:xfrm>
            <a:off x="7613650" y="6384925"/>
            <a:ext cx="1362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worldveg.org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224338" y="914400"/>
            <a:ext cx="685800" cy="685800"/>
            <a:chOff x="4224338" y="838200"/>
            <a:chExt cx="685800" cy="685800"/>
          </a:xfrm>
        </p:grpSpPr>
        <p:sp>
          <p:nvSpPr>
            <p:cNvPr id="21" name="Oval 20"/>
            <p:cNvSpPr/>
            <p:nvPr/>
          </p:nvSpPr>
          <p:spPr bwMode="auto">
            <a:xfrm>
              <a:off x="4224338" y="838200"/>
              <a:ext cx="685800" cy="6858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7050" y="982136"/>
              <a:ext cx="463550" cy="46355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-1981200" y="685800"/>
            <a:ext cx="914400" cy="762000"/>
          </a:xfrm>
          <a:prstGeom prst="rect">
            <a:avLst/>
          </a:prstGeom>
          <a:solidFill>
            <a:srgbClr val="F794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-1981200" y="1676400"/>
            <a:ext cx="914400" cy="762000"/>
          </a:xfrm>
          <a:prstGeom prst="rect">
            <a:avLst/>
          </a:prstGeom>
          <a:solidFill>
            <a:srgbClr val="EF41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981200" y="2667000"/>
            <a:ext cx="914400" cy="762000"/>
          </a:xfrm>
          <a:prstGeom prst="rect">
            <a:avLst/>
          </a:prstGeom>
          <a:solidFill>
            <a:srgbClr val="0094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1981200" y="3657600"/>
            <a:ext cx="914400" cy="762000"/>
          </a:xfrm>
          <a:prstGeom prst="rect">
            <a:avLst/>
          </a:prstGeom>
          <a:solidFill>
            <a:srgbClr val="3938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9" r:id="rId3"/>
    <p:sldLayoutId id="2147483901" r:id="rId4"/>
    <p:sldLayoutId id="2147483902" r:id="rId5"/>
    <p:sldLayoutId id="2147483903" r:id="rId6"/>
    <p:sldLayoutId id="2147483904" r:id="rId7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rgbClr val="40404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07A62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07A62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07A62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07A62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07A62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07A62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07A62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07A62"/>
          </a:solidFill>
          <a:latin typeface="Georgia" pitchFamily="18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F7941E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1" fontAlgn="base" hangingPunct="1">
        <a:spcBef>
          <a:spcPct val="20000"/>
        </a:spcBef>
        <a:spcAft>
          <a:spcPct val="0"/>
        </a:spcAft>
        <a:buClr>
          <a:srgbClr val="EF4136"/>
        </a:buClr>
        <a:buSzPct val="70000"/>
        <a:buFont typeface="Wingdings" panose="05000000000000000000" pitchFamily="2" charset="2"/>
        <a:buChar char=""/>
        <a:defRPr sz="22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228600" algn="l" rtl="0" eaLnBrk="1" fontAlgn="base" hangingPunct="1">
        <a:spcBef>
          <a:spcPct val="20000"/>
        </a:spcBef>
        <a:spcAft>
          <a:spcPct val="0"/>
        </a:spcAft>
        <a:buClr>
          <a:srgbClr val="009444"/>
        </a:buClr>
        <a:buSzPct val="75000"/>
        <a:buFont typeface="Wingdings 2" panose="05020102010507070707" pitchFamily="18" charset="2"/>
        <a:buChar char=""/>
        <a:defRPr sz="20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228600" algn="l" rtl="0" eaLnBrk="1" fontAlgn="base" hangingPunct="1">
        <a:spcBef>
          <a:spcPct val="20000"/>
        </a:spcBef>
        <a:spcAft>
          <a:spcPct val="0"/>
        </a:spcAft>
        <a:buClr>
          <a:srgbClr val="87706B"/>
        </a:buClr>
        <a:buSzPct val="70000"/>
        <a:buFont typeface="Wingdings" panose="05000000000000000000" pitchFamily="2" charset="2"/>
        <a:buChar char=""/>
        <a:defRPr sz="1800" kern="1200">
          <a:solidFill>
            <a:srgbClr val="404040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ct val="20000"/>
        </a:spcBef>
        <a:spcAft>
          <a:spcPct val="0"/>
        </a:spcAft>
        <a:buClr>
          <a:srgbClr val="94734E"/>
        </a:buClr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074"/>
            <a:ext cx="9144000" cy="5144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29320-DFFD-43D7-93C6-AF3F363A0A0C}"/>
              </a:ext>
            </a:extLst>
          </p:cNvPr>
          <p:cNvSpPr txBox="1"/>
          <p:nvPr/>
        </p:nvSpPr>
        <p:spPr>
          <a:xfrm>
            <a:off x="1385450" y="1235269"/>
            <a:ext cx="6169891" cy="310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IN" sz="16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District-wise interventions of WorldVeg in APART</a:t>
            </a:r>
            <a:endParaRPr lang="en-US" sz="1600" b="1" spc="225" dirty="0">
              <a:ln>
                <a:solidFill>
                  <a:srgbClr val="FFFF00"/>
                </a:solidFill>
              </a:ln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3" y="344006"/>
            <a:ext cx="2331637" cy="36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77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601"/>
            <a:ext cx="2743200" cy="666750"/>
          </a:xfrm>
        </p:spPr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</a:rPr>
              <a:t>Soil-less Potting mixture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443185"/>
            <a:ext cx="2743200" cy="4648200"/>
          </a:xfrm>
        </p:spPr>
        <p:txBody>
          <a:bodyPr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002060"/>
                </a:solidFill>
              </a:rPr>
              <a:t>3x coco-peat + 1x vermicompost + 1x charred rice husk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002060"/>
                </a:solidFill>
              </a:rPr>
              <a:t>Plus microbial bio-fertilizers and bio-control agents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002060"/>
                </a:solidFill>
              </a:rPr>
              <a:t>Well-matured vermicompost to be used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002060"/>
                </a:solidFill>
              </a:rPr>
              <a:t>Soilless media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002060"/>
                </a:solidFill>
              </a:rPr>
              <a:t>Lower risk of soil-borne diseases</a:t>
            </a:r>
          </a:p>
          <a:p>
            <a:pPr marL="119063" indent="-119063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10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320" y="611333"/>
            <a:ext cx="3310467" cy="2482850"/>
          </a:xfr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BE7DA056-799B-4B63-98CF-4A44E938D0D2}"/>
              </a:ext>
            </a:extLst>
          </p:cNvPr>
          <p:cNvSpPr txBox="1">
            <a:spLocks/>
          </p:cNvSpPr>
          <p:nvPr/>
        </p:nvSpPr>
        <p:spPr bwMode="auto">
          <a:xfrm>
            <a:off x="674256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chemeClr val="bg1"/>
                </a:solidFill>
              </a:rPr>
              <a:t>Technologies introduced &amp; promoted by WorldVeg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Content Placeholder 4" descr="IMG_20191120_130504.jpg">
            <a:extLst>
              <a:ext uri="{FF2B5EF4-FFF2-40B4-BE49-F238E27FC236}">
                <a16:creationId xmlns:a16="http://schemas.microsoft.com/office/drawing/2014/main" id="{9699BA6E-6649-47EB-8B88-F0A3E4683E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33453" y="3196797"/>
            <a:ext cx="4248727" cy="313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148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600"/>
            <a:ext cx="2743200" cy="761999"/>
          </a:xfrm>
        </p:spPr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</a:rPr>
              <a:t>Enriched vermicompost 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600200"/>
            <a:ext cx="2743200" cy="4648200"/>
          </a:xfrm>
        </p:spPr>
        <p:txBody>
          <a:bodyPr/>
          <a:lstStyle/>
          <a:p>
            <a:pPr marL="285750" indent="-285750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Enriched using various microbial bio-fertilizers and bio-control agents</a:t>
            </a:r>
          </a:p>
          <a:p>
            <a:pPr marL="285750" indent="-285750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Incubated for 2 – 3 weeks following inoculation </a:t>
            </a:r>
          </a:p>
          <a:p>
            <a:pPr marL="285750" indent="-285750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Improves soil health </a:t>
            </a:r>
          </a:p>
          <a:p>
            <a:pPr marL="119063" indent="-119063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11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75" y="666751"/>
            <a:ext cx="3876964" cy="2907723"/>
          </a:xfr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9EE33068-5C31-4EA8-BB1F-CA34BC0F7B23}"/>
              </a:ext>
            </a:extLst>
          </p:cNvPr>
          <p:cNvSpPr txBox="1">
            <a:spLocks/>
          </p:cNvSpPr>
          <p:nvPr/>
        </p:nvSpPr>
        <p:spPr bwMode="auto">
          <a:xfrm>
            <a:off x="674256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chemeClr val="bg1"/>
                </a:solidFill>
              </a:rPr>
              <a:t>Technologies introduced &amp; promoted by WorldVeg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Preparing vermicompost enrichment in technical training. Morigaon.jpg">
            <a:extLst>
              <a:ext uri="{FF2B5EF4-FFF2-40B4-BE49-F238E27FC236}">
                <a16:creationId xmlns:a16="http://schemas.microsoft.com/office/drawing/2014/main" id="{D97A1AD3-F88C-4BBC-A729-1DB00051A5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0726" y="3603918"/>
            <a:ext cx="3680691" cy="276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37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32330" y="600365"/>
            <a:ext cx="2971800" cy="762000"/>
          </a:xfrm>
        </p:spPr>
        <p:txBody>
          <a:bodyPr anchor="ctr"/>
          <a:lstStyle/>
          <a:p>
            <a:pPr algn="ctr">
              <a:defRPr/>
            </a:pPr>
            <a:r>
              <a:rPr lang="en-US" sz="1900" dirty="0">
                <a:solidFill>
                  <a:srgbClr val="002060"/>
                </a:solidFill>
              </a:rPr>
              <a:t>Transplanting media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67730" y="1524000"/>
            <a:ext cx="2934856" cy="4724400"/>
          </a:xfrm>
        </p:spPr>
        <p:txBody>
          <a:bodyPr/>
          <a:lstStyle/>
          <a:p>
            <a:pPr marL="285750" indent="-285750">
              <a:buClr>
                <a:srgbClr val="0070C0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2060"/>
                </a:solidFill>
              </a:rPr>
              <a:t>Promotes localized application of manure/compost/fertilizer</a:t>
            </a:r>
          </a:p>
          <a:p>
            <a:pPr marL="285750" indent="-285750">
              <a:buClr>
                <a:srgbClr val="0070C0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2060"/>
                </a:solidFill>
              </a:rPr>
              <a:t>Enriched vermicompost + farmyard manure + reduced quantities of synthetic fertilizers </a:t>
            </a:r>
          </a:p>
          <a:p>
            <a:pPr marL="285750" indent="-285750">
              <a:buClr>
                <a:srgbClr val="0070C0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2060"/>
                </a:solidFill>
              </a:rPr>
              <a:t>Applied into transplanting pits or planting furrows. </a:t>
            </a:r>
          </a:p>
          <a:p>
            <a:pPr marL="285750" indent="-285750">
              <a:buClr>
                <a:srgbClr val="0070C0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2060"/>
                </a:solidFill>
              </a:rPr>
              <a:t>Increases nutrient availability and improves soil health 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12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56" y="4080242"/>
            <a:ext cx="5447144" cy="2376843"/>
          </a:xfr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327ADFAA-E345-4C41-B4A9-447DB12C4875}"/>
              </a:ext>
            </a:extLst>
          </p:cNvPr>
          <p:cNvSpPr txBox="1">
            <a:spLocks/>
          </p:cNvSpPr>
          <p:nvPr/>
        </p:nvSpPr>
        <p:spPr bwMode="auto">
          <a:xfrm>
            <a:off x="674256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Technologies introduced &amp; promoted by WorldVeg </a:t>
            </a:r>
          </a:p>
        </p:txBody>
      </p:sp>
      <p:pic>
        <p:nvPicPr>
          <p:cNvPr id="4" name="Picture 3" descr="C:\Users\pc windows\Desktop\21-02-20\IMG-20191228-WA0050.jpg">
            <a:extLst>
              <a:ext uri="{FF2B5EF4-FFF2-40B4-BE49-F238E27FC236}">
                <a16:creationId xmlns:a16="http://schemas.microsoft.com/office/drawing/2014/main" id="{F5DFD270-BBB6-467A-9424-EDC10D09900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8739" y="618834"/>
            <a:ext cx="2713068" cy="3435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823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50803" y="609601"/>
            <a:ext cx="2877127" cy="1066800"/>
          </a:xfrm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2060"/>
                </a:solidFill>
              </a:rPr>
              <a:t>Microbial bio-fertilizers and bio-control agents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828800"/>
            <a:ext cx="2743200" cy="4419600"/>
          </a:xfrm>
        </p:spPr>
        <p:txBody>
          <a:bodyPr/>
          <a:lstStyle/>
          <a:p>
            <a:pPr marL="111125" indent="-111125"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u="sng" dirty="0">
                <a:solidFill>
                  <a:srgbClr val="002060"/>
                </a:solidFill>
              </a:rPr>
              <a:t>Bio-fertilizers</a:t>
            </a:r>
            <a:r>
              <a:rPr lang="en-US" sz="1200" b="1" dirty="0">
                <a:solidFill>
                  <a:srgbClr val="002060"/>
                </a:solidFill>
              </a:rPr>
              <a:t>: </a:t>
            </a:r>
          </a:p>
          <a:p>
            <a:pPr marL="111125" indent="-111125"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200" i="1" dirty="0" err="1">
                <a:solidFill>
                  <a:srgbClr val="002060"/>
                </a:solidFill>
              </a:rPr>
              <a:t>Azotobacter</a:t>
            </a:r>
            <a:endParaRPr lang="en-US" sz="1200" i="1" dirty="0">
              <a:solidFill>
                <a:srgbClr val="002060"/>
              </a:solidFill>
            </a:endParaRPr>
          </a:p>
          <a:p>
            <a:pPr marL="111125" indent="-111125"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200" i="1" dirty="0" err="1">
                <a:solidFill>
                  <a:srgbClr val="002060"/>
                </a:solidFill>
              </a:rPr>
              <a:t>Azospirillum</a:t>
            </a:r>
            <a:r>
              <a:rPr lang="en-US" sz="1200" i="1" dirty="0">
                <a:solidFill>
                  <a:srgbClr val="002060"/>
                </a:solidFill>
              </a:rPr>
              <a:t> </a:t>
            </a:r>
          </a:p>
          <a:p>
            <a:pPr marL="111125" indent="-111125"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200" i="1" dirty="0">
                <a:solidFill>
                  <a:srgbClr val="002060"/>
                </a:solidFill>
              </a:rPr>
              <a:t>Rhizobium </a:t>
            </a:r>
          </a:p>
          <a:p>
            <a:pPr marL="111125" indent="-111125"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2060"/>
                </a:solidFill>
              </a:rPr>
              <a:t>Phosphorus solubilizing bacteria (PSB)</a:t>
            </a:r>
          </a:p>
          <a:p>
            <a:pPr marL="111125" indent="-111125"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u="sng" dirty="0">
                <a:solidFill>
                  <a:srgbClr val="002060"/>
                </a:solidFill>
              </a:rPr>
              <a:t>Bio-control agents</a:t>
            </a:r>
            <a:r>
              <a:rPr lang="en-US" sz="1200" b="1" dirty="0">
                <a:solidFill>
                  <a:srgbClr val="002060"/>
                </a:solidFill>
              </a:rPr>
              <a:t>: </a:t>
            </a:r>
          </a:p>
          <a:p>
            <a:pPr marL="111125" indent="-111125"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200" i="1" dirty="0" err="1">
                <a:solidFill>
                  <a:srgbClr val="002060"/>
                </a:solidFill>
              </a:rPr>
              <a:t>Trichoderma</a:t>
            </a:r>
            <a:endParaRPr lang="en-US" sz="1200" i="1" dirty="0">
              <a:solidFill>
                <a:srgbClr val="002060"/>
              </a:solidFill>
            </a:endParaRPr>
          </a:p>
          <a:p>
            <a:pPr marL="111125" indent="-111125"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200" i="1" dirty="0">
                <a:solidFill>
                  <a:srgbClr val="002060"/>
                </a:solidFill>
              </a:rPr>
              <a:t>Pseudomonas</a:t>
            </a:r>
          </a:p>
          <a:p>
            <a:pPr marL="111125" indent="-111125"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200" i="1" dirty="0" err="1">
                <a:solidFill>
                  <a:srgbClr val="002060"/>
                </a:solidFill>
              </a:rPr>
              <a:t>Beauveria</a:t>
            </a:r>
            <a:endParaRPr lang="en-US" sz="1200" i="1" dirty="0">
              <a:solidFill>
                <a:srgbClr val="002060"/>
              </a:solidFill>
            </a:endParaRPr>
          </a:p>
          <a:p>
            <a:pPr marL="111125" indent="-111125"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200" i="1" dirty="0" err="1">
                <a:solidFill>
                  <a:srgbClr val="002060"/>
                </a:solidFill>
              </a:rPr>
              <a:t>Metarhizium</a:t>
            </a:r>
            <a:r>
              <a:rPr lang="en-US" sz="1200" i="1" dirty="0">
                <a:solidFill>
                  <a:srgbClr val="002060"/>
                </a:solidFill>
              </a:rPr>
              <a:t> </a:t>
            </a:r>
          </a:p>
          <a:p>
            <a:pPr marL="111125" indent="-111125"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2060"/>
                </a:solidFill>
              </a:rPr>
              <a:t>Increases nutrient availability, soil fertility, and lowers pest damage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13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ED00FD4-18DA-4183-861F-8873E020CFFB}"/>
              </a:ext>
            </a:extLst>
          </p:cNvPr>
          <p:cNvSpPr txBox="1">
            <a:spLocks/>
          </p:cNvSpPr>
          <p:nvPr/>
        </p:nvSpPr>
        <p:spPr bwMode="auto">
          <a:xfrm>
            <a:off x="674256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Technologies introduced &amp; promoted by WorldVeg </a:t>
            </a:r>
          </a:p>
        </p:txBody>
      </p:sp>
      <p:pic>
        <p:nvPicPr>
          <p:cNvPr id="3" name="Picture 2" descr="C:\Users\pc windows\Pictures\1e594d92-17dd-4f98-9fe6-14264abb3714.jpg">
            <a:extLst>
              <a:ext uri="{FF2B5EF4-FFF2-40B4-BE49-F238E27FC236}">
                <a16:creationId xmlns:a16="http://schemas.microsoft.com/office/drawing/2014/main" id="{F468E6EE-8A02-41C6-A0D8-57D7E36F247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6612" y="3538969"/>
            <a:ext cx="2008326" cy="253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pc windows\Pictures\77849429-e552-4494-890e-689ba2f2dd57.jpg">
            <a:extLst>
              <a:ext uri="{FF2B5EF4-FFF2-40B4-BE49-F238E27FC236}">
                <a16:creationId xmlns:a16="http://schemas.microsoft.com/office/drawing/2014/main" id="{2E22C4CC-782C-4F72-91EE-0AAB29CC8C8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7200" y="2918835"/>
            <a:ext cx="2946691" cy="3410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CB64E3CD-BAD8-45C9-9372-0E090A0359C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32" y="666748"/>
            <a:ext cx="3599872" cy="2699904"/>
          </a:xfrm>
        </p:spPr>
      </p:pic>
    </p:spTree>
    <p:extLst>
      <p:ext uri="{BB962C8B-B14F-4D97-AF65-F5344CB8AC3E}">
        <p14:creationId xmlns:p14="http://schemas.microsoft.com/office/powerpoint/2010/main" val="730596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3707-A602-48C6-B244-FC81640A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60" y="39538"/>
            <a:ext cx="8900680" cy="488660"/>
          </a:xfrm>
        </p:spPr>
        <p:txBody>
          <a:bodyPr/>
          <a:lstStyle/>
          <a:p>
            <a:r>
              <a:rPr lang="en-IN" sz="2000" b="1" dirty="0"/>
              <a:t>Source of procurement of bio fertilizers and bio agents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8F757-4DE6-46F7-BC10-C9B9F270F4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5D515-D636-4908-9943-A626C7303DFD}" type="slidenum">
              <a:rPr lang="en-US" smtClean="0"/>
              <a:pPr/>
              <a:t>14</a:t>
            </a:fld>
            <a:r>
              <a:rPr lang="en-US"/>
              <a:t> of x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E856D55-F088-4CFA-B171-BB5A7BC4E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12049"/>
              </p:ext>
            </p:extLst>
          </p:nvPr>
        </p:nvGraphicFramePr>
        <p:xfrm>
          <a:off x="121660" y="500424"/>
          <a:ext cx="8900679" cy="63471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13973">
                  <a:extLst>
                    <a:ext uri="{9D8B030D-6E8A-4147-A177-3AD203B41FA5}">
                      <a16:colId xmlns:a16="http://schemas.microsoft.com/office/drawing/2014/main" val="1579634108"/>
                    </a:ext>
                  </a:extLst>
                </a:gridCol>
                <a:gridCol w="6486706">
                  <a:extLst>
                    <a:ext uri="{9D8B030D-6E8A-4147-A177-3AD203B41FA5}">
                      <a16:colId xmlns:a16="http://schemas.microsoft.com/office/drawing/2014/main" val="2255611461"/>
                    </a:ext>
                  </a:extLst>
                </a:gridCol>
              </a:tblGrid>
              <a:tr h="42467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Vendor detail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651551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Nagaon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/>
                        <a:t>Balark</a:t>
                      </a:r>
                      <a:r>
                        <a:rPr lang="en-IN" sz="1400" dirty="0"/>
                        <a:t> Biotech, B. M. Road, </a:t>
                      </a:r>
                      <a:r>
                        <a:rPr lang="en-IN" sz="1400" dirty="0" err="1"/>
                        <a:t>Amolapatty</a:t>
                      </a:r>
                      <a:r>
                        <a:rPr lang="en-IN" sz="1400" dirty="0"/>
                        <a:t>, Nagaon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138804"/>
                  </a:ext>
                </a:extLst>
              </a:tr>
              <a:tr h="574776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/>
                        <a:t>Morigaon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/>
                        <a:t>Nazrul Islam, </a:t>
                      </a:r>
                      <a:r>
                        <a:rPr lang="en-IN" sz="1400" dirty="0"/>
                        <a:t>Krishi Vikas Kendra, </a:t>
                      </a:r>
                      <a:r>
                        <a:rPr lang="en-IN" sz="1400" dirty="0" err="1"/>
                        <a:t>Burbondha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Morigaon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587831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Kokrajhar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National Seed Nursery, </a:t>
                      </a:r>
                      <a:r>
                        <a:rPr lang="en-IN" sz="1400" dirty="0" err="1"/>
                        <a:t>Boro</a:t>
                      </a:r>
                      <a:r>
                        <a:rPr lang="en-IN" sz="1400" dirty="0"/>
                        <a:t> Bazar Road, Kokrajhar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120057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/>
                        <a:t>Kamrup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S H Enterprise, Barpeta Road, Assam 781315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600141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/>
                        <a:t>Nalbari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Maa Trading, L N B Road, </a:t>
                      </a:r>
                      <a:r>
                        <a:rPr lang="en-IN" sz="1400" dirty="0" err="1"/>
                        <a:t>Nalbari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085263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Sivasagar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Haque Beej </a:t>
                      </a:r>
                      <a:r>
                        <a:rPr lang="en-IN" sz="1400" dirty="0" err="1"/>
                        <a:t>Bhandhar</a:t>
                      </a:r>
                      <a:r>
                        <a:rPr lang="en-IN" sz="1400" dirty="0"/>
                        <a:t>, Central Market, Sivasagar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977332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Jorhat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Surabhi </a:t>
                      </a:r>
                      <a:r>
                        <a:rPr lang="en-IN" sz="1400" dirty="0" err="1"/>
                        <a:t>Agro</a:t>
                      </a:r>
                      <a:r>
                        <a:rPr lang="en-IN" sz="1400" dirty="0"/>
                        <a:t> Service, </a:t>
                      </a:r>
                      <a:r>
                        <a:rPr lang="en-IN" sz="1400" dirty="0" err="1"/>
                        <a:t>Demow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444342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/>
                        <a:t>Sonitpur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/>
                        <a:t>Sonitpur</a:t>
                      </a:r>
                      <a:r>
                        <a:rPr lang="en-IN" sz="1400" dirty="0"/>
                        <a:t> Nursery, </a:t>
                      </a:r>
                      <a:r>
                        <a:rPr lang="en-IN" sz="1400" dirty="0" err="1"/>
                        <a:t>Chawk</a:t>
                      </a:r>
                      <a:r>
                        <a:rPr lang="en-IN" sz="1400" dirty="0"/>
                        <a:t> Bazaar, Tezpur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168638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/>
                        <a:t>Cachar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Seed House, Opp. </a:t>
                      </a:r>
                      <a:r>
                        <a:rPr lang="en-IN" sz="1400" dirty="0" err="1"/>
                        <a:t>Silchar</a:t>
                      </a:r>
                      <a:r>
                        <a:rPr lang="en-IN" sz="1400" dirty="0"/>
                        <a:t> Court, </a:t>
                      </a:r>
                      <a:r>
                        <a:rPr lang="en-IN" sz="1400" dirty="0" err="1"/>
                        <a:t>Cachar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778313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Lakhimpur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Assam Beej </a:t>
                      </a:r>
                      <a:r>
                        <a:rPr lang="en-IN" sz="1400" dirty="0" err="1"/>
                        <a:t>Bhandar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Bazaarpati</a:t>
                      </a:r>
                      <a:r>
                        <a:rPr lang="en-IN" sz="1400" dirty="0"/>
                        <a:t> Road, North Lakhimpur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2126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Barpeta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/>
                        <a:t>Kohinor</a:t>
                      </a:r>
                      <a:r>
                        <a:rPr lang="en-IN" sz="1400" dirty="0"/>
                        <a:t> Beej </a:t>
                      </a:r>
                      <a:r>
                        <a:rPr lang="en-IN" sz="1400" dirty="0" err="1"/>
                        <a:t>Bhandar</a:t>
                      </a:r>
                      <a:r>
                        <a:rPr lang="en-IN" sz="1400" dirty="0"/>
                        <a:t>, Barpeta Road, Barpeta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917631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Golaghat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Vishal Organics and Research Centre, Jorhat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859508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/>
                        <a:t>Goalpara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/>
                        <a:t>Goalpara</a:t>
                      </a:r>
                      <a:r>
                        <a:rPr lang="en-IN" sz="1400" dirty="0"/>
                        <a:t> Seed House, Opp. Canara Bank, Near ASTC, </a:t>
                      </a:r>
                      <a:r>
                        <a:rPr lang="en-IN" sz="1400" dirty="0" err="1"/>
                        <a:t>Goalapara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356719"/>
                  </a:ext>
                </a:extLst>
              </a:tr>
              <a:tr h="411359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err="1"/>
                        <a:t>Darrang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Ahmed </a:t>
                      </a:r>
                      <a:r>
                        <a:rPr lang="en-IN" sz="1400" dirty="0" err="1"/>
                        <a:t>Agro</a:t>
                      </a:r>
                      <a:r>
                        <a:rPr lang="en-IN" sz="1400" dirty="0"/>
                        <a:t> Care, </a:t>
                      </a:r>
                      <a:r>
                        <a:rPr lang="en-IN" sz="1400" dirty="0" err="1"/>
                        <a:t>Dhula</a:t>
                      </a:r>
                      <a:r>
                        <a:rPr lang="en-IN" sz="1400" dirty="0"/>
                        <a:t>/ Rahman </a:t>
                      </a:r>
                      <a:r>
                        <a:rPr lang="en-IN" sz="1400" dirty="0" err="1"/>
                        <a:t>Agro</a:t>
                      </a:r>
                      <a:r>
                        <a:rPr lang="en-IN" sz="1400" dirty="0"/>
                        <a:t> Agency, </a:t>
                      </a:r>
                      <a:r>
                        <a:rPr lang="en-IN" sz="1400" dirty="0" err="1"/>
                        <a:t>Kkarupetia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Darrang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737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8121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601"/>
            <a:ext cx="2743200" cy="822035"/>
          </a:xfrm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2060"/>
                </a:solidFill>
              </a:rPr>
              <a:t>Localized fertilizer application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556327"/>
            <a:ext cx="2743200" cy="4267200"/>
          </a:xfrm>
        </p:spPr>
        <p:txBody>
          <a:bodyPr/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2060"/>
                </a:solidFill>
              </a:rPr>
              <a:t>Instead of broadcasting over entire field area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2060"/>
                </a:solidFill>
              </a:rPr>
              <a:t>Localized application to root zone of individual plants 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2060"/>
                </a:solidFill>
              </a:rPr>
              <a:t>Through transplanting media 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2060"/>
                </a:solidFill>
              </a:rPr>
              <a:t>Increases fertilizer use efficiency and soil fertility 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2060"/>
                </a:solidFill>
              </a:rPr>
              <a:t>Reduces fertilizer requirement 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15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36" y="609601"/>
            <a:ext cx="2880000" cy="3544616"/>
          </a:xfr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4EB0FC03-D87B-4180-8F32-1ED61F37B326}"/>
              </a:ext>
            </a:extLst>
          </p:cNvPr>
          <p:cNvSpPr txBox="1">
            <a:spLocks/>
          </p:cNvSpPr>
          <p:nvPr/>
        </p:nvSpPr>
        <p:spPr bwMode="auto">
          <a:xfrm>
            <a:off x="674256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chemeClr val="bg1"/>
                </a:solidFill>
              </a:rPr>
              <a:t>Technologies introduced &amp; promoted by WorldVeg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CAE973-159A-431D-8F6B-26E026870D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6807"/>
          <a:stretch/>
        </p:blipFill>
        <p:spPr>
          <a:xfrm>
            <a:off x="5850215" y="3502888"/>
            <a:ext cx="320963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4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18837"/>
            <a:ext cx="2840182" cy="914400"/>
          </a:xfrm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2060"/>
                </a:solidFill>
              </a:rPr>
              <a:t>Line sowing in pulses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676400"/>
            <a:ext cx="2743200" cy="4572000"/>
          </a:xfrm>
        </p:spPr>
        <p:txBody>
          <a:bodyPr/>
          <a:lstStyle/>
          <a:p>
            <a:pPr marL="285750" indent="-28575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Reduces seed requirement</a:t>
            </a:r>
          </a:p>
          <a:p>
            <a:pPr marL="285750" indent="-28575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Facilitates inter-cultural operations</a:t>
            </a:r>
          </a:p>
          <a:p>
            <a:pPr marL="285750" indent="-28575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Weeding</a:t>
            </a:r>
          </a:p>
          <a:p>
            <a:pPr marL="285750" indent="-28575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Balanced competition among crop plants </a:t>
            </a:r>
          </a:p>
          <a:p>
            <a:pPr marL="285750" indent="-28575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Less disease/ insect pest incidence 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16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0" y="663433"/>
            <a:ext cx="2746860" cy="2060146"/>
          </a:xfrm>
        </p:spPr>
      </p:pic>
      <p:sp>
        <p:nvSpPr>
          <p:cNvPr id="5" name="TextBox 4"/>
          <p:cNvSpPr txBox="1"/>
          <p:nvPr/>
        </p:nvSpPr>
        <p:spPr>
          <a:xfrm>
            <a:off x="2900222" y="2768175"/>
            <a:ext cx="2621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Line sowing/planting in lentil [left], compared with broadcasting [right]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97543F2-BAA6-46F8-AD59-C0271554200D}"/>
              </a:ext>
            </a:extLst>
          </p:cNvPr>
          <p:cNvSpPr txBox="1">
            <a:spLocks/>
          </p:cNvSpPr>
          <p:nvPr/>
        </p:nvSpPr>
        <p:spPr bwMode="auto">
          <a:xfrm>
            <a:off x="674256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chemeClr val="bg1"/>
                </a:solidFill>
              </a:rPr>
              <a:t>Technologies introduced &amp; promoted by WorldVeg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F8BD21-956E-4DC1-8305-78DB2EBDB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2" y="3767824"/>
            <a:ext cx="4082473" cy="2480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58987C-385E-4772-BC5D-D6D044684630}"/>
              </a:ext>
            </a:extLst>
          </p:cNvPr>
          <p:cNvSpPr txBox="1"/>
          <p:nvPr/>
        </p:nvSpPr>
        <p:spPr>
          <a:xfrm>
            <a:off x="6888566" y="5795765"/>
            <a:ext cx="207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rgbClr val="002060"/>
                </a:solidFill>
              </a:rPr>
              <a:t>Line sowing in pea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0AEF8-9246-4394-A9E9-B2585ED4D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75" y="1120826"/>
            <a:ext cx="3500237" cy="20950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AE562C-5F2C-4688-B917-238604614C46}"/>
              </a:ext>
            </a:extLst>
          </p:cNvPr>
          <p:cNvSpPr txBox="1"/>
          <p:nvPr/>
        </p:nvSpPr>
        <p:spPr>
          <a:xfrm>
            <a:off x="6308940" y="3238167"/>
            <a:ext cx="2563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rgbClr val="002060"/>
                </a:solidFill>
              </a:rPr>
              <a:t>Line sowing in black gram</a:t>
            </a:r>
          </a:p>
        </p:txBody>
      </p:sp>
    </p:spTree>
    <p:extLst>
      <p:ext uri="{BB962C8B-B14F-4D97-AF65-F5344CB8AC3E}">
        <p14:creationId xmlns:p14="http://schemas.microsoft.com/office/powerpoint/2010/main" val="1486556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601"/>
            <a:ext cx="2743200" cy="609600"/>
          </a:xfrm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2060"/>
                </a:solidFill>
              </a:rPr>
              <a:t>Intercropping 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219201"/>
            <a:ext cx="2743200" cy="5029198"/>
          </a:xfrm>
        </p:spPr>
        <p:txBody>
          <a:bodyPr/>
          <a:lstStyle/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With quick-growing, short-duration cash crop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Increases returns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Reduces risk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Intensifies cropping 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Use time required for ground-cover by cash crop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Increases resource utilization/biomass production 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b="1" dirty="0">
                <a:solidFill>
                  <a:srgbClr val="002060"/>
                </a:solidFill>
              </a:rPr>
              <a:t>Amaranth</a:t>
            </a:r>
            <a:r>
              <a:rPr lang="en-US" dirty="0">
                <a:solidFill>
                  <a:srgbClr val="002060"/>
                </a:solidFill>
              </a:rPr>
              <a:t> in </a:t>
            </a:r>
            <a:r>
              <a:rPr lang="en-US" dirty="0" err="1">
                <a:solidFill>
                  <a:srgbClr val="002060"/>
                </a:solidFill>
              </a:rPr>
              <a:t>brinjal</a:t>
            </a:r>
            <a:r>
              <a:rPr lang="en-US" dirty="0">
                <a:solidFill>
                  <a:srgbClr val="002060"/>
                </a:solidFill>
              </a:rPr>
              <a:t>, cabbage and tomato; </a:t>
            </a:r>
            <a:r>
              <a:rPr lang="en-US" b="1" dirty="0">
                <a:solidFill>
                  <a:srgbClr val="002060"/>
                </a:solidFill>
              </a:rPr>
              <a:t>coriander</a:t>
            </a:r>
            <a:r>
              <a:rPr lang="en-US" dirty="0">
                <a:solidFill>
                  <a:srgbClr val="002060"/>
                </a:solidFill>
              </a:rPr>
              <a:t> in cauliflower; </a:t>
            </a:r>
            <a:r>
              <a:rPr lang="en-US" b="1" dirty="0">
                <a:solidFill>
                  <a:srgbClr val="002060"/>
                </a:solidFill>
              </a:rPr>
              <a:t>beans</a:t>
            </a:r>
            <a:r>
              <a:rPr lang="en-US" dirty="0">
                <a:solidFill>
                  <a:srgbClr val="002060"/>
                </a:solidFill>
              </a:rPr>
              <a:t> in pumpkin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4DB32A-3A4A-4C53-B2E3-D54E022F0D1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ED4F6-70F3-4191-9288-CE2AADE967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41" y="676964"/>
            <a:ext cx="4508080" cy="2352202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4F02AB1B-A7CD-4978-B5A9-5F48B47CD12E}"/>
              </a:ext>
            </a:extLst>
          </p:cNvPr>
          <p:cNvSpPr txBox="1">
            <a:spLocks/>
          </p:cNvSpPr>
          <p:nvPr/>
        </p:nvSpPr>
        <p:spPr bwMode="auto">
          <a:xfrm>
            <a:off x="674256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Technologies introduced &amp; promoted by WorldVeg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71A4CF-6A66-4D17-AC38-1F9FDBE0B9C9}"/>
              </a:ext>
            </a:extLst>
          </p:cNvPr>
          <p:cNvSpPr txBox="1"/>
          <p:nvPr/>
        </p:nvSpPr>
        <p:spPr>
          <a:xfrm>
            <a:off x="5239099" y="3029166"/>
            <a:ext cx="331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Beans as intercrop in pumpkin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620125-73FE-40BB-BF11-D29DBAB13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2"/>
          <a:stretch/>
        </p:blipFill>
        <p:spPr>
          <a:xfrm>
            <a:off x="3034983" y="3213832"/>
            <a:ext cx="2204116" cy="3137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99AEED-A886-44E3-A49A-0DB1053D7B2B}"/>
              </a:ext>
            </a:extLst>
          </p:cNvPr>
          <p:cNvSpPr txBox="1"/>
          <p:nvPr/>
        </p:nvSpPr>
        <p:spPr>
          <a:xfrm>
            <a:off x="5239099" y="5629778"/>
            <a:ext cx="381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Amaranth as an intercrop with cabbage</a:t>
            </a:r>
          </a:p>
        </p:txBody>
      </p:sp>
    </p:spTree>
    <p:extLst>
      <p:ext uri="{BB962C8B-B14F-4D97-AF65-F5344CB8AC3E}">
        <p14:creationId xmlns:p14="http://schemas.microsoft.com/office/powerpoint/2010/main" val="956723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601"/>
            <a:ext cx="2743200" cy="429491"/>
          </a:xfrm>
        </p:spPr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</a:rPr>
              <a:t>Mulching 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219200"/>
            <a:ext cx="2743200" cy="4876800"/>
          </a:xfrm>
        </p:spPr>
        <p:txBody>
          <a:bodyPr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Covering soil surface with </a:t>
            </a:r>
            <a:r>
              <a:rPr lang="en-US" b="1" dirty="0">
                <a:solidFill>
                  <a:srgbClr val="002060"/>
                </a:solidFill>
              </a:rPr>
              <a:t>rice straw, </a:t>
            </a:r>
            <a:r>
              <a:rPr lang="en-US" b="1" dirty="0" err="1">
                <a:solidFill>
                  <a:srgbClr val="002060"/>
                </a:solidFill>
              </a:rPr>
              <a:t>arecanut</a:t>
            </a:r>
            <a:r>
              <a:rPr lang="en-US" b="1" dirty="0">
                <a:solidFill>
                  <a:srgbClr val="002060"/>
                </a:solidFill>
              </a:rPr>
              <a:t> husk, etc.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Locally available, biodegradable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Use of residue considered waste/burden in many areas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Increases soil organic matter, soil microbial populations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Conserves soil and soil moisture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18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92" y="609601"/>
            <a:ext cx="3618345" cy="27137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D5FE2-3815-4F93-8792-894A786901DB}"/>
              </a:ext>
            </a:extLst>
          </p:cNvPr>
          <p:cNvSpPr txBox="1"/>
          <p:nvPr/>
        </p:nvSpPr>
        <p:spPr>
          <a:xfrm>
            <a:off x="6376558" y="2693156"/>
            <a:ext cx="218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solidFill>
                  <a:srgbClr val="002060"/>
                </a:solidFill>
              </a:rPr>
              <a:t>Use of rice straw as mulch in tomato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3C8E67-4596-41CA-87B8-51E986292D54}"/>
              </a:ext>
            </a:extLst>
          </p:cNvPr>
          <p:cNvSpPr txBox="1">
            <a:spLocks/>
          </p:cNvSpPr>
          <p:nvPr/>
        </p:nvSpPr>
        <p:spPr bwMode="auto">
          <a:xfrm>
            <a:off x="674256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chemeClr val="bg1"/>
                </a:solidFill>
              </a:rPr>
              <a:t>Technologies introduced &amp; promoted by WorldVeg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08DD8-8222-4208-91BF-196773730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08" y="3572987"/>
            <a:ext cx="3080909" cy="2310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B236E-B975-4196-B073-0E4EB24DA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50" y="3534641"/>
            <a:ext cx="2927998" cy="2347128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B461DD52-E3A8-4649-B30F-024F87D5943C}"/>
              </a:ext>
            </a:extLst>
          </p:cNvPr>
          <p:cNvSpPr txBox="1">
            <a:spLocks/>
          </p:cNvSpPr>
          <p:nvPr/>
        </p:nvSpPr>
        <p:spPr bwMode="auto">
          <a:xfrm>
            <a:off x="3024908" y="5915714"/>
            <a:ext cx="5989782" cy="32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r>
              <a:rPr lang="en-IN" sz="1400" dirty="0">
                <a:solidFill>
                  <a:srgbClr val="002060"/>
                </a:solidFill>
              </a:rPr>
              <a:t>Use of Arecanut husk (left) and rice straw (right) as mulch in cauliflower</a:t>
            </a:r>
          </a:p>
        </p:txBody>
      </p:sp>
    </p:spTree>
    <p:extLst>
      <p:ext uri="{BB962C8B-B14F-4D97-AF65-F5344CB8AC3E}">
        <p14:creationId xmlns:p14="http://schemas.microsoft.com/office/powerpoint/2010/main" val="472243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601"/>
            <a:ext cx="2743200" cy="609600"/>
          </a:xfrm>
        </p:spPr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</a:rPr>
              <a:t>Staking in tomato 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371600"/>
            <a:ext cx="2743200" cy="4876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2060"/>
                </a:solidFill>
              </a:rPr>
              <a:t>Keeps plants erect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2060"/>
                </a:solidFill>
              </a:rPr>
              <a:t>Prevents contact of fruits with soil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2060"/>
                </a:solidFill>
              </a:rPr>
              <a:t>Increases air circulation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2060"/>
                </a:solidFill>
              </a:rPr>
              <a:t>Reduces disease incidence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2060"/>
                </a:solidFill>
              </a:rPr>
              <a:t>Improves fruit quality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2060"/>
                </a:solidFill>
              </a:rPr>
              <a:t>Makes intercultural operation easier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2060"/>
              </a:solidFill>
            </a:endParaRP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19</a:t>
            </a:fld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A15FE8-629C-4898-A366-43550FA04E7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18" y="630387"/>
            <a:ext cx="5509491" cy="3099089"/>
          </a:xfr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03547BF4-DFDF-486F-B251-BFC205251C3A}"/>
              </a:ext>
            </a:extLst>
          </p:cNvPr>
          <p:cNvSpPr txBox="1">
            <a:spLocks/>
          </p:cNvSpPr>
          <p:nvPr/>
        </p:nvSpPr>
        <p:spPr bwMode="auto">
          <a:xfrm>
            <a:off x="683492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Technologies introduced &amp; promoted by WorldVeg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EA0380-2B4B-4CE2-876D-E337F68B3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1"/>
          <a:stretch/>
        </p:blipFill>
        <p:spPr>
          <a:xfrm>
            <a:off x="3445164" y="3782292"/>
            <a:ext cx="4470400" cy="258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4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ED317-A7B3-40AA-909A-34AFB0125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5D515-D636-4908-9943-A626C7303DFD}" type="slidenum">
              <a:rPr lang="en-US" smtClean="0"/>
              <a:pPr/>
              <a:t>2</a:t>
            </a:fld>
            <a:r>
              <a:rPr lang="en-US"/>
              <a:t> of 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CCACF-5F16-4904-B002-D6FF80D719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58013"/>
            <a:ext cx="2328244" cy="1572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B8D40-6D9E-45F5-A30C-819404C54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79" y="1523171"/>
            <a:ext cx="1939102" cy="1798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F3D9CC-E79B-4474-8245-6277200670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9787" r="10001" b="11094"/>
          <a:stretch/>
        </p:blipFill>
        <p:spPr>
          <a:xfrm>
            <a:off x="4926627" y="1701131"/>
            <a:ext cx="2172735" cy="1614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1CFBF0-26E0-4883-959A-75FB209650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6540" r="10752" b="13695"/>
          <a:stretch/>
        </p:blipFill>
        <p:spPr>
          <a:xfrm>
            <a:off x="7218583" y="1721341"/>
            <a:ext cx="1504082" cy="1600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86E59-3138-4C74-852D-9753745102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9" y="4069288"/>
            <a:ext cx="2285356" cy="1796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8ED51D-4B1C-4EFD-AC5A-A54EEB9391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7331" b="6686"/>
          <a:stretch/>
        </p:blipFill>
        <p:spPr>
          <a:xfrm>
            <a:off x="2628393" y="4057005"/>
            <a:ext cx="2432696" cy="1792425"/>
          </a:xfrm>
          <a:prstGeom prst="rect">
            <a:avLst/>
          </a:prstGeom>
        </p:spPr>
      </p:pic>
      <p:pic>
        <p:nvPicPr>
          <p:cNvPr id="1026" name="Picture 2" descr="Image result for lentil plant">
            <a:extLst>
              <a:ext uri="{FF2B5EF4-FFF2-40B4-BE49-F238E27FC236}">
                <a16:creationId xmlns:a16="http://schemas.microsoft.com/office/drawing/2014/main" id="{E9B34499-5BF8-479B-9D9C-21E478357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17" y="4060052"/>
            <a:ext cx="1945846" cy="184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ea plant">
            <a:extLst>
              <a:ext uri="{FF2B5EF4-FFF2-40B4-BE49-F238E27FC236}">
                <a16:creationId xmlns:a16="http://schemas.microsoft.com/office/drawing/2014/main" id="{761543FA-BB03-4064-8EFE-1A08CE54B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4" t="13584" r="5731" b="7259"/>
          <a:stretch/>
        </p:blipFill>
        <p:spPr bwMode="auto">
          <a:xfrm>
            <a:off x="7099363" y="3969532"/>
            <a:ext cx="1868236" cy="19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852579-A727-4779-A8D3-30482E2C40E8}"/>
              </a:ext>
            </a:extLst>
          </p:cNvPr>
          <p:cNvSpPr txBox="1"/>
          <p:nvPr/>
        </p:nvSpPr>
        <p:spPr>
          <a:xfrm>
            <a:off x="791353" y="3351599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+mn-lt"/>
              </a:rPr>
              <a:t>Tomato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8416FF-0EC5-4D93-8344-711A2ECD8328}"/>
              </a:ext>
            </a:extLst>
          </p:cNvPr>
          <p:cNvSpPr txBox="1"/>
          <p:nvPr/>
        </p:nvSpPr>
        <p:spPr>
          <a:xfrm>
            <a:off x="3350054" y="3359286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+mn-lt"/>
              </a:rPr>
              <a:t>Brinjal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91BC66-9436-454C-8A53-3A174C4021AE}"/>
              </a:ext>
            </a:extLst>
          </p:cNvPr>
          <p:cNvSpPr txBox="1"/>
          <p:nvPr/>
        </p:nvSpPr>
        <p:spPr>
          <a:xfrm>
            <a:off x="5477465" y="3491035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+mn-lt"/>
              </a:rPr>
              <a:t>Cabbage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9B0723-6666-48AE-9152-2BDFBEB14B28}"/>
              </a:ext>
            </a:extLst>
          </p:cNvPr>
          <p:cNvSpPr txBox="1"/>
          <p:nvPr/>
        </p:nvSpPr>
        <p:spPr>
          <a:xfrm>
            <a:off x="7469471" y="3450380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+mn-lt"/>
              </a:rPr>
              <a:t>Cauliflower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DC2C4-90CE-41EC-AEE8-EAFD23B23E17}"/>
              </a:ext>
            </a:extLst>
          </p:cNvPr>
          <p:cNvSpPr txBox="1"/>
          <p:nvPr/>
        </p:nvSpPr>
        <p:spPr>
          <a:xfrm>
            <a:off x="634259" y="5970598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+mn-lt"/>
              </a:rPr>
              <a:t>Pumpkin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3EEF51-BE12-4CB7-85E9-C9755298AA0A}"/>
              </a:ext>
            </a:extLst>
          </p:cNvPr>
          <p:cNvSpPr txBox="1"/>
          <p:nvPr/>
        </p:nvSpPr>
        <p:spPr>
          <a:xfrm>
            <a:off x="2953365" y="5970598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+mn-lt"/>
              </a:rPr>
              <a:t>Black gram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7C6D91-B9A7-4A70-9DA4-7BE52CF458ED}"/>
              </a:ext>
            </a:extLst>
          </p:cNvPr>
          <p:cNvSpPr txBox="1"/>
          <p:nvPr/>
        </p:nvSpPr>
        <p:spPr>
          <a:xfrm>
            <a:off x="5701395" y="5943104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+mn-lt"/>
              </a:rPr>
              <a:t>Lentil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5B81D-0512-481E-9FCA-6EDA84290EB4}"/>
              </a:ext>
            </a:extLst>
          </p:cNvPr>
          <p:cNvSpPr txBox="1"/>
          <p:nvPr/>
        </p:nvSpPr>
        <p:spPr>
          <a:xfrm>
            <a:off x="7914542" y="5888287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+mn-lt"/>
              </a:rPr>
              <a:t>Pea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8" y="347772"/>
            <a:ext cx="2331637" cy="36408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CE29320-DFFD-43D7-93C6-AF3F363A0A0C}"/>
              </a:ext>
            </a:extLst>
          </p:cNvPr>
          <p:cNvSpPr txBox="1"/>
          <p:nvPr/>
        </p:nvSpPr>
        <p:spPr>
          <a:xfrm>
            <a:off x="292513" y="775868"/>
            <a:ext cx="8602105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2400" b="1" dirty="0">
                <a:ln w="0"/>
                <a:solidFill>
                  <a:schemeClr val="tx2">
                    <a:lumMod val="75000"/>
                  </a:schemeClr>
                </a:solidFill>
                <a:latin typeface="+mn-lt"/>
              </a:rPr>
              <a:t>Vegetables and Pulses under WorldVeg in APART</a:t>
            </a:r>
          </a:p>
        </p:txBody>
      </p:sp>
    </p:spTree>
    <p:extLst>
      <p:ext uri="{BB962C8B-B14F-4D97-AF65-F5344CB8AC3E}">
        <p14:creationId xmlns:p14="http://schemas.microsoft.com/office/powerpoint/2010/main" val="1694530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601"/>
            <a:ext cx="2743200" cy="609600"/>
          </a:xfrm>
        </p:spPr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</a:rPr>
              <a:t>Sticky traps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69332" y="1246911"/>
            <a:ext cx="2743200" cy="45720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</a:rPr>
              <a:t>Yellow and blue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</a:rPr>
              <a:t>Different insect pests attracted to different colors</a:t>
            </a:r>
          </a:p>
          <a:p>
            <a:pPr marL="458788" lvl="1" indent="-17145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</a:rPr>
              <a:t>e.g., whitefly to yellow</a:t>
            </a:r>
          </a:p>
          <a:p>
            <a:pPr marL="458788" lvl="1" indent="-171450">
              <a:buFont typeface="Wingdings" panose="05000000000000000000" pitchFamily="2" charset="2"/>
              <a:buChar char="ü"/>
              <a:defRPr/>
            </a:pPr>
            <a:r>
              <a:rPr lang="en-US" dirty="0" err="1">
                <a:solidFill>
                  <a:srgbClr val="002060"/>
                </a:solidFill>
              </a:rPr>
              <a:t>Thrips</a:t>
            </a:r>
            <a:r>
              <a:rPr lang="en-US" dirty="0">
                <a:solidFill>
                  <a:srgbClr val="002060"/>
                </a:solidFill>
              </a:rPr>
              <a:t> to blue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</a:rPr>
              <a:t>Traps on to adhesive surface 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20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32" y="673536"/>
            <a:ext cx="6002868" cy="3376613"/>
          </a:xfr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7296AB0C-CC8F-41C0-A958-B6E0A90156E7}"/>
              </a:ext>
            </a:extLst>
          </p:cNvPr>
          <p:cNvSpPr txBox="1">
            <a:spLocks/>
          </p:cNvSpPr>
          <p:nvPr/>
        </p:nvSpPr>
        <p:spPr bwMode="auto">
          <a:xfrm>
            <a:off x="683492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Technologies introduced &amp; promoted by WorldVeg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3B8A7-D9FC-4DD5-A14B-AB33502D7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86" y="3609119"/>
            <a:ext cx="2207465" cy="294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70A218-778E-48DE-B8DC-251A3AE942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4"/>
          <a:stretch/>
        </p:blipFill>
        <p:spPr>
          <a:xfrm>
            <a:off x="5349446" y="4125387"/>
            <a:ext cx="3655893" cy="1910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DCF16C-BCA2-4C41-A929-647C0C0EAF9D}"/>
              </a:ext>
            </a:extLst>
          </p:cNvPr>
          <p:cNvSpPr txBox="1"/>
          <p:nvPr/>
        </p:nvSpPr>
        <p:spPr>
          <a:xfrm>
            <a:off x="5111495" y="6144957"/>
            <a:ext cx="1606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rgbClr val="002060"/>
                </a:solidFill>
              </a:rPr>
              <a:t>Yellow sticky trap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41B60-C9B1-4B10-8A56-14A7E8AE0C87}"/>
              </a:ext>
            </a:extLst>
          </p:cNvPr>
          <p:cNvSpPr txBox="1"/>
          <p:nvPr/>
        </p:nvSpPr>
        <p:spPr>
          <a:xfrm>
            <a:off x="7450888" y="5957486"/>
            <a:ext cx="1408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rgbClr val="002060"/>
                </a:solidFill>
              </a:rPr>
              <a:t>Blue sticky trap</a:t>
            </a:r>
          </a:p>
        </p:txBody>
      </p:sp>
    </p:spTree>
    <p:extLst>
      <p:ext uri="{BB962C8B-B14F-4D97-AF65-F5344CB8AC3E}">
        <p14:creationId xmlns:p14="http://schemas.microsoft.com/office/powerpoint/2010/main" val="1782589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600"/>
            <a:ext cx="2743200" cy="666750"/>
          </a:xfrm>
        </p:spPr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</a:rPr>
              <a:t>Pheromone traps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403927"/>
            <a:ext cx="2743200" cy="4724400"/>
          </a:xfrm>
        </p:spPr>
        <p:txBody>
          <a:bodyPr/>
          <a:lstStyle/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Attract target insects using species-specific lures and traps them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Fruit and shoot borer lures in </a:t>
            </a:r>
            <a:r>
              <a:rPr lang="en-US" dirty="0" err="1">
                <a:solidFill>
                  <a:srgbClr val="002060"/>
                </a:solidFill>
              </a:rPr>
              <a:t>brinjal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002060"/>
                </a:solidFill>
              </a:rPr>
              <a:t>Spodo</a:t>
            </a:r>
            <a:r>
              <a:rPr lang="en-US" dirty="0">
                <a:solidFill>
                  <a:srgbClr val="002060"/>
                </a:solidFill>
              </a:rPr>
              <a:t> lures for </a:t>
            </a:r>
            <a:r>
              <a:rPr lang="en-US" i="1" dirty="0" err="1">
                <a:solidFill>
                  <a:srgbClr val="002060"/>
                </a:solidFill>
              </a:rPr>
              <a:t>Spodoptera</a:t>
            </a:r>
            <a:r>
              <a:rPr lang="en-US" dirty="0">
                <a:solidFill>
                  <a:srgbClr val="002060"/>
                </a:solidFill>
              </a:rPr>
              <a:t> in cabbage and cauliflower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Lures for </a:t>
            </a:r>
            <a:r>
              <a:rPr lang="en-US" dirty="0" err="1">
                <a:solidFill>
                  <a:srgbClr val="002060"/>
                </a:solidFill>
              </a:rPr>
              <a:t>fruitfly</a:t>
            </a:r>
            <a:r>
              <a:rPr lang="en-US" dirty="0">
                <a:solidFill>
                  <a:srgbClr val="002060"/>
                </a:solidFill>
              </a:rPr>
              <a:t> in pumpkin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002060"/>
                </a:solidFill>
              </a:rPr>
              <a:t>Heli</a:t>
            </a:r>
            <a:r>
              <a:rPr lang="en-US" dirty="0">
                <a:solidFill>
                  <a:srgbClr val="002060"/>
                </a:solidFill>
              </a:rPr>
              <a:t> lures for </a:t>
            </a:r>
            <a:r>
              <a:rPr lang="en-US" i="1" dirty="0" err="1">
                <a:solidFill>
                  <a:srgbClr val="002060"/>
                </a:solidFill>
              </a:rPr>
              <a:t>Helicoverpa</a:t>
            </a:r>
            <a:r>
              <a:rPr lang="en-US" dirty="0">
                <a:solidFill>
                  <a:srgbClr val="002060"/>
                </a:solidFill>
              </a:rPr>
              <a:t> in tomato, black gram, lentil and pea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21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52" y="675987"/>
            <a:ext cx="4357257" cy="3267942"/>
          </a:xfr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78602140-E1C4-445F-A0C1-71E13D4AEAD0}"/>
              </a:ext>
            </a:extLst>
          </p:cNvPr>
          <p:cNvSpPr txBox="1">
            <a:spLocks/>
          </p:cNvSpPr>
          <p:nvPr/>
        </p:nvSpPr>
        <p:spPr bwMode="auto">
          <a:xfrm>
            <a:off x="683492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Technologies introduced &amp; promoted by WorldVeg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3FC76-3005-4DEF-9A8C-13CA813CA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84" y="3996459"/>
            <a:ext cx="3098800" cy="2324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7E9E77-9C14-4E3C-BDD7-5C7289C56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8" y="4141932"/>
            <a:ext cx="2720110" cy="20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31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600"/>
            <a:ext cx="2743200" cy="457200"/>
          </a:xfrm>
        </p:spPr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</a:rPr>
              <a:t>Trap crops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158574"/>
            <a:ext cx="2743200" cy="4648200"/>
          </a:xfrm>
        </p:spPr>
        <p:txBody>
          <a:bodyPr/>
          <a:lstStyle/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Crop-specific plant species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Attract insect pests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Keep them away from main crop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Pesticide application on trap crop if needed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Keep main crop safe from pesticide residues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b="1" dirty="0">
                <a:solidFill>
                  <a:srgbClr val="002060"/>
                </a:solidFill>
              </a:rPr>
              <a:t>Mustard</a:t>
            </a:r>
            <a:r>
              <a:rPr lang="en-US" dirty="0">
                <a:solidFill>
                  <a:srgbClr val="002060"/>
                </a:solidFill>
              </a:rPr>
              <a:t> in cabbage and cauliflower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b="1" dirty="0">
                <a:solidFill>
                  <a:srgbClr val="002060"/>
                </a:solidFill>
              </a:rPr>
              <a:t>African marigold</a:t>
            </a:r>
            <a:r>
              <a:rPr lang="en-US" dirty="0">
                <a:solidFill>
                  <a:srgbClr val="002060"/>
                </a:solidFill>
              </a:rPr>
              <a:t> in pumpkin, tomato, black gram, lentil and pea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22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8C8F5-FB6A-4FB9-AAFA-58DB08CC59F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22" y="1158574"/>
            <a:ext cx="6116113" cy="4567971"/>
          </a:xfr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B1BCED6B-DC96-47F1-887D-05DDCC11B50B}"/>
              </a:ext>
            </a:extLst>
          </p:cNvPr>
          <p:cNvSpPr txBox="1">
            <a:spLocks/>
          </p:cNvSpPr>
          <p:nvPr/>
        </p:nvSpPr>
        <p:spPr bwMode="auto">
          <a:xfrm>
            <a:off x="683492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Technologies introduced &amp; promoted by WorldVeg </a:t>
            </a:r>
          </a:p>
        </p:txBody>
      </p:sp>
    </p:spTree>
    <p:extLst>
      <p:ext uri="{BB962C8B-B14F-4D97-AF65-F5344CB8AC3E}">
        <p14:creationId xmlns:p14="http://schemas.microsoft.com/office/powerpoint/2010/main" val="8764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600"/>
            <a:ext cx="2743200" cy="526804"/>
          </a:xfrm>
        </p:spPr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</a:rPr>
              <a:t>Border crops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447800"/>
            <a:ext cx="2743200" cy="48006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</a:rPr>
              <a:t>Quick-growing, tall, dense plants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</a:rPr>
              <a:t>Planted along field boundary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</a:rPr>
              <a:t>Physical deterrent to entry of insect pests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2060"/>
                </a:solidFill>
              </a:rPr>
              <a:t>Maize</a:t>
            </a:r>
            <a:r>
              <a:rPr lang="en-US" dirty="0">
                <a:solidFill>
                  <a:srgbClr val="002060"/>
                </a:solidFill>
              </a:rPr>
              <a:t> for all crops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23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10" y="644482"/>
            <a:ext cx="3470564" cy="2602923"/>
          </a:xfr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15502AC-4660-41D0-9470-C82924AEE48D}"/>
              </a:ext>
            </a:extLst>
          </p:cNvPr>
          <p:cNvSpPr txBox="1">
            <a:spLocks/>
          </p:cNvSpPr>
          <p:nvPr/>
        </p:nvSpPr>
        <p:spPr bwMode="auto">
          <a:xfrm>
            <a:off x="683492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Technologies introduced &amp; promoted by WorldVeg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FB5B3-5762-4022-BE24-81565FC06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16" y="3394034"/>
            <a:ext cx="6127612" cy="2509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7142F-F015-4EF6-9A44-0E9B9FDCFB10}"/>
              </a:ext>
            </a:extLst>
          </p:cNvPr>
          <p:cNvSpPr txBox="1"/>
          <p:nvPr/>
        </p:nvSpPr>
        <p:spPr>
          <a:xfrm>
            <a:off x="3023179" y="5951593"/>
            <a:ext cx="5843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rgbClr val="002060"/>
                </a:solidFill>
              </a:rPr>
              <a:t>Maize as a border crop in pumpkin (top) &amp; cauliflower (below)</a:t>
            </a:r>
          </a:p>
        </p:txBody>
      </p:sp>
    </p:spTree>
    <p:extLst>
      <p:ext uri="{BB962C8B-B14F-4D97-AF65-F5344CB8AC3E}">
        <p14:creationId xmlns:p14="http://schemas.microsoft.com/office/powerpoint/2010/main" val="1638688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4040188" cy="733425"/>
          </a:xfrm>
        </p:spPr>
        <p:txBody>
          <a:bodyPr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Safer alternatives to conventional pesticides </a:t>
            </a:r>
            <a:endParaRPr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791075" y="1524000"/>
            <a:ext cx="4041775" cy="731838"/>
          </a:xfrm>
        </p:spPr>
        <p:txBody>
          <a:bodyPr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Reduced rates of agro-chemicals</a:t>
            </a:r>
          </a:p>
        </p:txBody>
      </p:sp>
      <p:sp>
        <p:nvSpPr>
          <p:cNvPr id="13316" name="Content Placeholder 7"/>
          <p:cNvSpPr>
            <a:spLocks noGrp="1"/>
          </p:cNvSpPr>
          <p:nvPr>
            <p:ph sz="quarter" idx="4"/>
          </p:nvPr>
        </p:nvSpPr>
        <p:spPr>
          <a:xfrm>
            <a:off x="4800600" y="2471738"/>
            <a:ext cx="4038600" cy="3852862"/>
          </a:xfrm>
        </p:spPr>
        <p:txBody>
          <a:bodyPr/>
          <a:lstStyle/>
          <a:p>
            <a:r>
              <a:rPr lang="en-US" sz="2400" dirty="0"/>
              <a:t>In demonstrations</a:t>
            </a:r>
          </a:p>
          <a:p>
            <a:r>
              <a:rPr lang="en-US" sz="2400" dirty="0"/>
              <a:t>Reduced quantities of fertilizers</a:t>
            </a:r>
          </a:p>
          <a:p>
            <a:r>
              <a:rPr lang="en-US" sz="2400" dirty="0"/>
              <a:t>Reduced budget for conventional pesticides</a:t>
            </a:r>
          </a:p>
          <a:p>
            <a:r>
              <a:rPr lang="en-US" sz="2400" dirty="0"/>
              <a:t>To create awareness</a:t>
            </a:r>
          </a:p>
          <a:p>
            <a:r>
              <a:rPr lang="en-US" sz="2400" dirty="0"/>
              <a:t>Facilitate use of IPM components</a:t>
            </a:r>
          </a:p>
          <a:p>
            <a:endParaRPr lang="en-US" sz="2400" dirty="0"/>
          </a:p>
        </p:txBody>
      </p:sp>
      <p:sp>
        <p:nvSpPr>
          <p:cNvPr id="13318" name="Content Placeholder 12"/>
          <p:cNvSpPr>
            <a:spLocks noGrp="1"/>
          </p:cNvSpPr>
          <p:nvPr>
            <p:ph sz="quarter" idx="2"/>
          </p:nvPr>
        </p:nvSpPr>
        <p:spPr>
          <a:xfrm>
            <a:off x="301625" y="2471738"/>
            <a:ext cx="4041775" cy="3817937"/>
          </a:xfrm>
        </p:spPr>
        <p:txBody>
          <a:bodyPr/>
          <a:lstStyle/>
          <a:p>
            <a:r>
              <a:rPr lang="en-US" dirty="0"/>
              <a:t>Neem oil</a:t>
            </a:r>
          </a:p>
          <a:p>
            <a:r>
              <a:rPr lang="en-US" dirty="0"/>
              <a:t>Salts of fatty acids (e.g., </a:t>
            </a:r>
            <a:r>
              <a:rPr lang="en-US" dirty="0" err="1"/>
              <a:t>Lastraw</a:t>
            </a:r>
            <a:r>
              <a:rPr lang="en-US" baseline="30000" dirty="0"/>
              <a:t>®</a:t>
            </a:r>
            <a:r>
              <a:rPr lang="en-US" dirty="0"/>
              <a:t>) </a:t>
            </a:r>
          </a:p>
          <a:p>
            <a:r>
              <a:rPr lang="en-US" dirty="0"/>
              <a:t>Foliar applications of </a:t>
            </a:r>
            <a:r>
              <a:rPr lang="en-US" i="1" dirty="0" err="1"/>
              <a:t>Beauveria</a:t>
            </a:r>
            <a:r>
              <a:rPr lang="en-US" dirty="0"/>
              <a:t> and </a:t>
            </a:r>
            <a:r>
              <a:rPr lang="en-US" i="1" dirty="0" err="1"/>
              <a:t>Metarhizium</a:t>
            </a:r>
            <a:r>
              <a:rPr lang="en-US" dirty="0"/>
              <a:t> 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82EE1CFE-9B65-4CF9-B709-CAB8B5375D59}"/>
              </a:ext>
            </a:extLst>
          </p:cNvPr>
          <p:cNvSpPr txBox="1">
            <a:spLocks/>
          </p:cNvSpPr>
          <p:nvPr/>
        </p:nvSpPr>
        <p:spPr bwMode="auto">
          <a:xfrm>
            <a:off x="547832" y="4572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Technologies introduced &amp; promoted by WorldVeg </a:t>
            </a:r>
          </a:p>
        </p:txBody>
      </p:sp>
    </p:spTree>
    <p:extLst>
      <p:ext uri="{BB962C8B-B14F-4D97-AF65-F5344CB8AC3E}">
        <p14:creationId xmlns:p14="http://schemas.microsoft.com/office/powerpoint/2010/main" val="341717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-182418" y="637308"/>
            <a:ext cx="3442854" cy="618836"/>
          </a:xfrm>
        </p:spPr>
        <p:txBody>
          <a:bodyPr/>
          <a:lstStyle/>
          <a:p>
            <a:pPr algn="ctr">
              <a:defRPr/>
            </a:pPr>
            <a:r>
              <a:rPr lang="en-US" sz="1600" dirty="0">
                <a:solidFill>
                  <a:srgbClr val="002060"/>
                </a:solidFill>
              </a:rPr>
              <a:t>Personal protection equipment for farmers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69332" y="1394685"/>
            <a:ext cx="2743200" cy="3962400"/>
          </a:xfrm>
        </p:spPr>
        <p:txBody>
          <a:bodyPr/>
          <a:lstStyle/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</a:rPr>
              <a:t>Awareness on use of safety gear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</a:rPr>
              <a:t>During pesticide handling and application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</a:rPr>
              <a:t>Reduce health risks to farmers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</a:rPr>
              <a:t>Gloves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</a:rPr>
              <a:t>Nose masks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</a:rPr>
              <a:t>Safety goggles [eyewear]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</a:rPr>
              <a:t>Gum boots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25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51" y="611910"/>
            <a:ext cx="4722094" cy="2656178"/>
          </a:xfr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4E356BFB-A086-4B9A-AF88-9526B8D882D5}"/>
              </a:ext>
            </a:extLst>
          </p:cNvPr>
          <p:cNvSpPr txBox="1">
            <a:spLocks/>
          </p:cNvSpPr>
          <p:nvPr/>
        </p:nvSpPr>
        <p:spPr bwMode="auto">
          <a:xfrm>
            <a:off x="683492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Technologies introduced &amp; promoted by WorldVeg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6E283-3012-4013-9BD0-AB689031A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r="19192"/>
          <a:stretch/>
        </p:blipFill>
        <p:spPr>
          <a:xfrm>
            <a:off x="2981036" y="3345764"/>
            <a:ext cx="2376786" cy="287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6396F1-5904-479D-B693-61573F0240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48" y="3416076"/>
            <a:ext cx="3484762" cy="26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50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5FD5-ECEC-4E55-9EF3-EC237131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150812"/>
            <a:ext cx="8611466" cy="925945"/>
          </a:xfrm>
        </p:spPr>
        <p:txBody>
          <a:bodyPr/>
          <a:lstStyle/>
          <a:p>
            <a:r>
              <a:rPr lang="en-IN" sz="2800" b="1" dirty="0"/>
              <a:t>Economic analysis of the demonstration </a:t>
            </a:r>
            <a:br>
              <a:rPr lang="en-IN" sz="2800" b="1" dirty="0"/>
            </a:br>
            <a:r>
              <a:rPr lang="en-IN" sz="2800" b="1" dirty="0"/>
              <a:t>(Cost: Benefit)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60FE-3864-4E34-ACDE-8CF08D3F1F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EFBFA-216E-4E8C-9D40-A6B6105DC723}" type="slidenum">
              <a:rPr lang="en-US" smtClean="0"/>
              <a:pPr/>
              <a:t>26</a:t>
            </a:fld>
            <a:r>
              <a:rPr lang="en-US"/>
              <a:t> of x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49C396-3DDB-42B2-A4B7-D31E81FFA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5691"/>
              </p:ext>
            </p:extLst>
          </p:nvPr>
        </p:nvGraphicFramePr>
        <p:xfrm>
          <a:off x="357186" y="1432321"/>
          <a:ext cx="8443912" cy="4978001"/>
        </p:xfrm>
        <a:graphic>
          <a:graphicData uri="http://schemas.openxmlformats.org/drawingml/2006/table">
            <a:tbl>
              <a:tblPr/>
              <a:tblGrid>
                <a:gridCol w="1120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27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49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503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267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8776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Crops</a:t>
                      </a:r>
                    </a:p>
                  </a:txBody>
                  <a:tcPr marL="6395" marR="6395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Demonstration cost </a:t>
                      </a:r>
                    </a:p>
                  </a:txBody>
                  <a:tcPr marL="6395" marR="6395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Assessment on 2019-20 demos (Rs) </a:t>
                      </a:r>
                    </a:p>
                  </a:txBody>
                  <a:tcPr marL="6395" marR="6395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7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1600" b="1" dirty="0"/>
                        <a:t>(Veg: 0.15 ha &amp; Pulse: 0.25ha)</a:t>
                      </a:r>
                    </a:p>
                  </a:txBody>
                  <a:tcPr marL="6395" marR="6395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0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Demo (Rs.)</a:t>
                      </a:r>
                    </a:p>
                  </a:txBody>
                  <a:tcPr marL="6395" marR="6395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For 1 ha (Rs.)</a:t>
                      </a:r>
                    </a:p>
                  </a:txBody>
                  <a:tcPr marL="6395" marR="6395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Demo area (ha)</a:t>
                      </a:r>
                    </a:p>
                  </a:txBody>
                  <a:tcPr marL="81005" marR="6395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Average yield per ha (t/ha)</a:t>
                      </a:r>
                    </a:p>
                  </a:txBody>
                  <a:tcPr marL="81005" marR="6395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Market price per ton (Rs.)</a:t>
                      </a:r>
                    </a:p>
                  </a:txBody>
                  <a:tcPr marL="6395" marR="6395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Total income per ha (Rs.)</a:t>
                      </a:r>
                    </a:p>
                  </a:txBody>
                  <a:tcPr marL="6395" marR="6395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Cost: Benefit </a:t>
                      </a:r>
                    </a:p>
                  </a:txBody>
                  <a:tcPr marL="6395" marR="6395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68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Brinjal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12,284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81,893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16.2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29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15,000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435000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5.3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68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Cabbage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13,240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88,266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16.8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28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13,000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364000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4.1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68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Cauliflower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13,080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87,200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14.4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25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15,000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375000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4.3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68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Pumpkin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16,326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1,08,840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16.8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25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18,000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450000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4.1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68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Tomato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12,060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80,400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18.9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32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13,000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416000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5.2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68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Black gram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7,353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29,412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40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0.85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80,000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68,000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2.31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316530"/>
                  </a:ext>
                </a:extLst>
              </a:tr>
              <a:tr h="36868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Lentil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7,518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30,072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25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1.50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80,000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120,000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4.00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070476"/>
                  </a:ext>
                </a:extLst>
              </a:tr>
              <a:tr h="368685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Pea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8,360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33,440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  <a:ea typeface="Cambria" pitchFamily="18" charset="0"/>
                        </a:rPr>
                        <a:t>25</a:t>
                      </a:r>
                    </a:p>
                  </a:txBody>
                  <a:tcPr marL="6395" marR="6395" marT="6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5.00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55,000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275,000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/>
                        <a:t>8.22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554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624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0B494-542A-49D8-A015-505E3C4C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IN" sz="2200" b="1" dirty="0"/>
              <a:t>Rapid assessment of Adoption of technologies by farmers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09CB8-AF53-4F74-A7FC-669DD6E9ED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EFBFA-216E-4E8C-9D40-A6B6105DC723}" type="slidenum">
              <a:rPr lang="en-US" smtClean="0"/>
              <a:pPr/>
              <a:t>27</a:t>
            </a:fld>
            <a:r>
              <a:rPr lang="en-US"/>
              <a:t> of x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D765326-8735-40A1-BB18-2C16157A3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649513"/>
              </p:ext>
            </p:extLst>
          </p:nvPr>
        </p:nvGraphicFramePr>
        <p:xfrm>
          <a:off x="301625" y="1577536"/>
          <a:ext cx="8534400" cy="4369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0383">
                  <a:extLst>
                    <a:ext uri="{9D8B030D-6E8A-4147-A177-3AD203B41FA5}">
                      <a16:colId xmlns:a16="http://schemas.microsoft.com/office/drawing/2014/main" val="2968295659"/>
                    </a:ext>
                  </a:extLst>
                </a:gridCol>
                <a:gridCol w="2784017">
                  <a:extLst>
                    <a:ext uri="{9D8B030D-6E8A-4147-A177-3AD203B41FA5}">
                      <a16:colId xmlns:a16="http://schemas.microsoft.com/office/drawing/2014/main" val="304249946"/>
                    </a:ext>
                  </a:extLst>
                </a:gridCol>
              </a:tblGrid>
              <a:tr h="376382">
                <a:tc>
                  <a:txBody>
                    <a:bodyPr/>
                    <a:lstStyle/>
                    <a:p>
                      <a:r>
                        <a:rPr lang="en-IN" sz="1600" b="1" dirty="0"/>
                        <a:t>Technologies promoted/introduced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b="1" dirty="0"/>
                        <a:t>Adoption percentage (%)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998518"/>
                  </a:ext>
                </a:extLst>
              </a:tr>
              <a:tr h="409369">
                <a:tc>
                  <a:txBody>
                    <a:bodyPr/>
                    <a:lstStyle/>
                    <a:p>
                      <a:r>
                        <a:rPr lang="en-IN" sz="1600" dirty="0"/>
                        <a:t>Use of seedling trays for production of healthy seedlings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03671"/>
                  </a:ext>
                </a:extLst>
              </a:tr>
              <a:tr h="409369">
                <a:tc>
                  <a:txBody>
                    <a:bodyPr/>
                    <a:lstStyle/>
                    <a:p>
                      <a:r>
                        <a:rPr lang="en-IN" sz="1600" dirty="0"/>
                        <a:t>Preparation and use of enriched vermicompost, bio fertilizers and bio pesticides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100 </a:t>
                      </a:r>
                      <a:r>
                        <a:rPr lang="en-IN" sz="1400" dirty="0"/>
                        <a:t>(of which 33% consider it as excellent technology)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191660"/>
                  </a:ext>
                </a:extLst>
              </a:tr>
              <a:tr h="409369">
                <a:tc>
                  <a:txBody>
                    <a:bodyPr/>
                    <a:lstStyle/>
                    <a:p>
                      <a:r>
                        <a:rPr lang="en-IN" sz="1600" dirty="0"/>
                        <a:t>Maize as border 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86.51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544478"/>
                  </a:ext>
                </a:extLst>
              </a:tr>
              <a:tr h="409369">
                <a:tc>
                  <a:txBody>
                    <a:bodyPr/>
                    <a:lstStyle/>
                    <a:p>
                      <a:r>
                        <a:rPr lang="en-IN" sz="1600" dirty="0"/>
                        <a:t>Use of trap 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40.25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087717"/>
                  </a:ext>
                </a:extLst>
              </a:tr>
              <a:tr h="409369">
                <a:tc>
                  <a:txBody>
                    <a:bodyPr/>
                    <a:lstStyle/>
                    <a:p>
                      <a:r>
                        <a:rPr lang="en-IN" sz="1600" dirty="0"/>
                        <a:t>Use of intercrop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354990"/>
                  </a:ext>
                </a:extLst>
              </a:tr>
              <a:tr h="409369">
                <a:tc>
                  <a:txBody>
                    <a:bodyPr/>
                    <a:lstStyle/>
                    <a:p>
                      <a:r>
                        <a:rPr lang="en-IN" sz="1600" dirty="0"/>
                        <a:t>Use of yellow and blue sticky traps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100 </a:t>
                      </a:r>
                      <a:r>
                        <a:rPr lang="en-IN" sz="1400" dirty="0"/>
                        <a:t>(of which 71% consider it to be an excellent technology)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718156"/>
                  </a:ext>
                </a:extLst>
              </a:tr>
              <a:tr h="409369">
                <a:tc>
                  <a:txBody>
                    <a:bodyPr/>
                    <a:lstStyle/>
                    <a:p>
                      <a:r>
                        <a:rPr lang="en-IN" sz="1600" dirty="0"/>
                        <a:t>Use of pheromone trap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058195"/>
                  </a:ext>
                </a:extLst>
              </a:tr>
              <a:tr h="409369">
                <a:tc>
                  <a:txBody>
                    <a:bodyPr/>
                    <a:lstStyle/>
                    <a:p>
                      <a:r>
                        <a:rPr lang="en-IN" sz="1600" dirty="0"/>
                        <a:t>Line sowing in pulses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600640"/>
                  </a:ext>
                </a:extLst>
              </a:tr>
              <a:tr h="409369">
                <a:tc>
                  <a:txBody>
                    <a:bodyPr/>
                    <a:lstStyle/>
                    <a:p>
                      <a:r>
                        <a:rPr lang="en-IN" sz="1600" dirty="0"/>
                        <a:t>Use of safety PPE kits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4557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DE6B61B-E1DA-4E15-AA9F-41DAC62E91D1}"/>
              </a:ext>
            </a:extLst>
          </p:cNvPr>
          <p:cNvSpPr txBox="1"/>
          <p:nvPr/>
        </p:nvSpPr>
        <p:spPr>
          <a:xfrm>
            <a:off x="203200" y="6123979"/>
            <a:ext cx="873867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rgbClr val="002060"/>
                </a:solidFill>
              </a:rPr>
              <a:t>A rapid assessment on adoption of technologies was conducted in 20% of beneficiary farmers of 2019-2020 in eight districts (Jorhat, Golaghat, Sivasagar, </a:t>
            </a:r>
            <a:r>
              <a:rPr lang="en-IN" sz="1400" dirty="0" err="1">
                <a:solidFill>
                  <a:srgbClr val="002060"/>
                </a:solidFill>
              </a:rPr>
              <a:t>Cachar</a:t>
            </a:r>
            <a:r>
              <a:rPr lang="en-IN" sz="1400" dirty="0">
                <a:solidFill>
                  <a:srgbClr val="002060"/>
                </a:solidFill>
              </a:rPr>
              <a:t>, </a:t>
            </a:r>
            <a:r>
              <a:rPr lang="en-IN" sz="1400" dirty="0" err="1">
                <a:solidFill>
                  <a:srgbClr val="002060"/>
                </a:solidFill>
              </a:rPr>
              <a:t>Kamrup</a:t>
            </a:r>
            <a:r>
              <a:rPr lang="en-IN" sz="1400" dirty="0">
                <a:solidFill>
                  <a:srgbClr val="002060"/>
                </a:solidFill>
              </a:rPr>
              <a:t>, </a:t>
            </a:r>
            <a:r>
              <a:rPr lang="en-IN" sz="1400" dirty="0" err="1">
                <a:solidFill>
                  <a:srgbClr val="002060"/>
                </a:solidFill>
              </a:rPr>
              <a:t>Goalpara</a:t>
            </a:r>
            <a:r>
              <a:rPr lang="en-IN" sz="1400" dirty="0">
                <a:solidFill>
                  <a:srgbClr val="002060"/>
                </a:solidFill>
              </a:rPr>
              <a:t>, </a:t>
            </a:r>
            <a:r>
              <a:rPr lang="en-IN" sz="1400" dirty="0" err="1">
                <a:solidFill>
                  <a:srgbClr val="002060"/>
                </a:solidFill>
              </a:rPr>
              <a:t>Nalbari</a:t>
            </a:r>
            <a:r>
              <a:rPr lang="en-IN" sz="1400" dirty="0">
                <a:solidFill>
                  <a:srgbClr val="002060"/>
                </a:solidFill>
              </a:rPr>
              <a:t> and </a:t>
            </a:r>
            <a:r>
              <a:rPr lang="en-IN" sz="1400" dirty="0" err="1">
                <a:solidFill>
                  <a:srgbClr val="002060"/>
                </a:solidFill>
              </a:rPr>
              <a:t>Darrang</a:t>
            </a:r>
            <a:r>
              <a:rPr lang="en-IN" sz="1400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8241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802003"/>
              </p:ext>
            </p:extLst>
          </p:nvPr>
        </p:nvGraphicFramePr>
        <p:xfrm>
          <a:off x="364838" y="1241655"/>
          <a:ext cx="8446655" cy="45587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86284">
                  <a:extLst>
                    <a:ext uri="{9D8B030D-6E8A-4147-A177-3AD203B41FA5}">
                      <a16:colId xmlns:a16="http://schemas.microsoft.com/office/drawing/2014/main" val="645212569"/>
                    </a:ext>
                  </a:extLst>
                </a:gridCol>
                <a:gridCol w="1255485">
                  <a:extLst>
                    <a:ext uri="{9D8B030D-6E8A-4147-A177-3AD203B41FA5}">
                      <a16:colId xmlns:a16="http://schemas.microsoft.com/office/drawing/2014/main" val="3498874227"/>
                    </a:ext>
                  </a:extLst>
                </a:gridCol>
                <a:gridCol w="1871613">
                  <a:extLst>
                    <a:ext uri="{9D8B030D-6E8A-4147-A177-3AD203B41FA5}">
                      <a16:colId xmlns:a16="http://schemas.microsoft.com/office/drawing/2014/main" val="1893291371"/>
                    </a:ext>
                  </a:extLst>
                </a:gridCol>
                <a:gridCol w="1006764">
                  <a:extLst>
                    <a:ext uri="{9D8B030D-6E8A-4147-A177-3AD203B41FA5}">
                      <a16:colId xmlns:a16="http://schemas.microsoft.com/office/drawing/2014/main" val="241276894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304070374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463073492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278799466"/>
                    </a:ext>
                  </a:extLst>
                </a:gridCol>
              </a:tblGrid>
              <a:tr h="601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Year 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Target group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Training topic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No. of training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Total participants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Male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Female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09605"/>
                  </a:ext>
                </a:extLst>
              </a:tr>
              <a:tr h="113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2018-19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Farmers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Package of Practices on five vegetables and pulses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66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1814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1444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370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1597115"/>
                  </a:ext>
                </a:extLst>
              </a:tr>
              <a:tr h="63730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2019-20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ATMA officials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Improved Production Guides(IPGs) of vegetables &amp; pulses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17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281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232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49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2850703"/>
                  </a:ext>
                </a:extLst>
              </a:tr>
              <a:tr h="53027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Farmers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1</a:t>
                      </a:r>
                      <a:r>
                        <a:rPr lang="en-IN" sz="1600" baseline="30000" dirty="0">
                          <a:effectLst/>
                        </a:rPr>
                        <a:t>st</a:t>
                      </a:r>
                      <a:r>
                        <a:rPr lang="en-IN" sz="1600" dirty="0">
                          <a:effectLst/>
                        </a:rPr>
                        <a:t> Phase Training on IPGs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111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3244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2658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586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6948758"/>
                  </a:ext>
                </a:extLst>
              </a:tr>
              <a:tr h="47798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Farmers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2</a:t>
                      </a:r>
                      <a:r>
                        <a:rPr lang="en-IN" sz="1600" baseline="30000">
                          <a:effectLst/>
                        </a:rPr>
                        <a:t>nd</a:t>
                      </a:r>
                      <a:r>
                        <a:rPr lang="en-IN" sz="1600">
                          <a:effectLst/>
                        </a:rPr>
                        <a:t> phase traing on IPGs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31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737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546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191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0272698"/>
                  </a:ext>
                </a:extLst>
              </a:tr>
              <a:tr h="49563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Total 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225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6076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4880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</a:rPr>
                        <a:t>1196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38984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CB9F778-4457-4036-869A-2F20332D2F79}"/>
              </a:ext>
            </a:extLst>
          </p:cNvPr>
          <p:cNvSpPr txBox="1"/>
          <p:nvPr/>
        </p:nvSpPr>
        <p:spPr>
          <a:xfrm>
            <a:off x="230909" y="254107"/>
            <a:ext cx="868218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b="1" dirty="0"/>
              <a:t>Technical training</a:t>
            </a:r>
            <a:r>
              <a:rPr lang="en-IN" b="1" dirty="0">
                <a:effectLst/>
              </a:rPr>
              <a:t> on climate resilient and IPM technologies in vegetable and pulses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578473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aining on PoP of Pumpkin (2)-001.jpg">
            <a:extLst>
              <a:ext uri="{FF2B5EF4-FFF2-40B4-BE49-F238E27FC236}">
                <a16:creationId xmlns:a16="http://schemas.microsoft.com/office/drawing/2014/main" id="{0FE7CD35-3D59-4985-AE21-98CB20264A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18755"/>
          <a:stretch>
            <a:fillRect/>
          </a:stretch>
        </p:blipFill>
        <p:spPr>
          <a:xfrm>
            <a:off x="273530" y="275745"/>
            <a:ext cx="3263997" cy="2069109"/>
          </a:xfrm>
          <a:prstGeom prst="rect">
            <a:avLst/>
          </a:prstGeom>
        </p:spPr>
      </p:pic>
      <p:pic>
        <p:nvPicPr>
          <p:cNvPr id="9" name="Picture 8" descr="IMG-20200601-WA0001.jpg">
            <a:extLst>
              <a:ext uri="{FF2B5EF4-FFF2-40B4-BE49-F238E27FC236}">
                <a16:creationId xmlns:a16="http://schemas.microsoft.com/office/drawing/2014/main" id="{6A7C5589-BDE9-461B-A9B3-DCC1E01FEA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053"/>
          <a:stretch>
            <a:fillRect/>
          </a:stretch>
        </p:blipFill>
        <p:spPr>
          <a:xfrm>
            <a:off x="4664362" y="119195"/>
            <a:ext cx="4011264" cy="237509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Content Placeholder 4" descr="IMG-20191031-WA0017.jpg">
            <a:extLst>
              <a:ext uri="{FF2B5EF4-FFF2-40B4-BE49-F238E27FC236}">
                <a16:creationId xmlns:a16="http://schemas.microsoft.com/office/drawing/2014/main" id="{B07785F8-545C-4CB6-97B4-C2A41E3AF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465" y="3719316"/>
            <a:ext cx="3476542" cy="2607407"/>
          </a:xfrm>
          <a:prstGeom prst="rect">
            <a:avLst/>
          </a:prstGeom>
        </p:spPr>
      </p:pic>
      <p:pic>
        <p:nvPicPr>
          <p:cNvPr id="13" name="Content Placeholder 4" descr="Farmer performing Ozzing test to other brinjal farmers.png">
            <a:extLst>
              <a:ext uri="{FF2B5EF4-FFF2-40B4-BE49-F238E27FC236}">
                <a16:creationId xmlns:a16="http://schemas.microsoft.com/office/drawing/2014/main" id="{2962981C-9B8C-4AAB-B474-08B1FED484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519" r="4984"/>
          <a:stretch/>
        </p:blipFill>
        <p:spPr>
          <a:xfrm>
            <a:off x="507689" y="3790349"/>
            <a:ext cx="4156673" cy="22086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BE36C7-B46C-4B5C-9B3D-509645606252}"/>
              </a:ext>
            </a:extLst>
          </p:cNvPr>
          <p:cNvSpPr txBox="1"/>
          <p:nvPr/>
        </p:nvSpPr>
        <p:spPr>
          <a:xfrm>
            <a:off x="470051" y="6210870"/>
            <a:ext cx="811151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</a:rPr>
              <a:t>Technical training to farmers at different stages by WorldVeg team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036A2-DC4B-43F3-A9AB-BCF6BF692A7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8" r="7227"/>
          <a:stretch/>
        </p:blipFill>
        <p:spPr>
          <a:xfrm>
            <a:off x="3193994" y="1985813"/>
            <a:ext cx="2957424" cy="195396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09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397" y="1119335"/>
            <a:ext cx="2743200" cy="4948960"/>
          </a:xfrm>
        </p:spPr>
        <p:txBody>
          <a:bodyPr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IPM demonstration conducted in 2019-20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Large, community-level demonstrations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One IPM community for each of the 8 crops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7-10 ha total area; of which 4 – 5 ha IPM demonstration area  and 3 – 5 ha farmers’ practice. Total 80 ha of area covered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Crop production practices similar to regular climate resilient demonstrations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3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91" y="1504084"/>
            <a:ext cx="5133109" cy="3849832"/>
          </a:xfr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067DD1AF-31C0-46FF-80A6-9E526DB9CBE4}"/>
              </a:ext>
            </a:extLst>
          </p:cNvPr>
          <p:cNvSpPr txBox="1">
            <a:spLocks/>
          </p:cNvSpPr>
          <p:nvPr/>
        </p:nvSpPr>
        <p:spPr>
          <a:xfrm>
            <a:off x="683489" y="157020"/>
            <a:ext cx="8285019" cy="628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lvl="1"/>
            <a:r>
              <a:rPr lang="en-US" sz="1400" b="1" dirty="0">
                <a:solidFill>
                  <a:srgbClr val="002060"/>
                </a:solidFill>
                <a:latin typeface="+mn-lt"/>
              </a:rPr>
              <a:t>Part B: Promoting the adoption of climate resilient good agricultural practices </a:t>
            </a:r>
            <a:br>
              <a:rPr lang="en-US" sz="1400" b="1" dirty="0">
                <a:solidFill>
                  <a:srgbClr val="002060"/>
                </a:solidFill>
                <a:latin typeface="+mn-lt"/>
              </a:rPr>
            </a:br>
            <a:r>
              <a:rPr lang="fr-FR" sz="1400" b="1" dirty="0">
                <a:solidFill>
                  <a:srgbClr val="002060"/>
                </a:solidFill>
                <a:latin typeface="+mn-lt"/>
              </a:rPr>
              <a:t>B2: </a:t>
            </a:r>
            <a:r>
              <a:rPr lang="en-US" sz="1400" b="1" dirty="0">
                <a:solidFill>
                  <a:srgbClr val="002060"/>
                </a:solidFill>
                <a:latin typeface="+mn-lt"/>
              </a:rPr>
              <a:t>Application of integrated pest management (IPM) systems for reduced pesticide usage for all legume and non-legume crops</a:t>
            </a:r>
          </a:p>
        </p:txBody>
      </p:sp>
    </p:spTree>
    <p:extLst>
      <p:ext uri="{BB962C8B-B14F-4D97-AF65-F5344CB8AC3E}">
        <p14:creationId xmlns:p14="http://schemas.microsoft.com/office/powerpoint/2010/main" val="3756531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IMG_20191019_120829.jpg">
            <a:extLst>
              <a:ext uri="{FF2B5EF4-FFF2-40B4-BE49-F238E27FC236}">
                <a16:creationId xmlns:a16="http://schemas.microsoft.com/office/drawing/2014/main" id="{9734ED13-58D9-4290-BC77-98232D3C01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4984" y="250089"/>
            <a:ext cx="4124841" cy="3093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109027-8F49-4DFB-8209-3404FD4DEA27}"/>
              </a:ext>
            </a:extLst>
          </p:cNvPr>
          <p:cNvSpPr txBox="1"/>
          <p:nvPr/>
        </p:nvSpPr>
        <p:spPr>
          <a:xfrm>
            <a:off x="336322" y="6035382"/>
            <a:ext cx="8489825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</a:rPr>
              <a:t>Technical training to district team by WorldVeg at different districts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210311-CEF7-4933-9763-081BEC97F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15" y="3488979"/>
            <a:ext cx="4205722" cy="2365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45EC9D-98AD-49F5-8ECB-2CD4F686E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4" y="3231235"/>
            <a:ext cx="3681496" cy="2761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7FD1B6-11AE-46FA-A616-9F57B114B3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4" y="268561"/>
            <a:ext cx="3542324" cy="29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599"/>
            <a:ext cx="2743200" cy="831274"/>
          </a:xfrm>
        </p:spPr>
        <p:txBody>
          <a:bodyPr/>
          <a:lstStyle/>
          <a:p>
            <a:pPr algn="ctr">
              <a:defRPr/>
            </a:pPr>
            <a:r>
              <a:rPr lang="en-US" sz="1600" dirty="0">
                <a:solidFill>
                  <a:srgbClr val="002060"/>
                </a:solidFill>
              </a:rPr>
              <a:t>Crop manuals &amp; Improved Production Guides (IPGs)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436252"/>
            <a:ext cx="2743200" cy="4876800"/>
          </a:xfrm>
        </p:spPr>
        <p:txBody>
          <a:bodyPr/>
          <a:lstStyle/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/>
              <a:t>For 8 crops 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/>
              <a:t>Detailed instructions + tips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/>
              <a:t>Crop production aspects + WorldVeg interventions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/>
              <a:t>Nursery through harvest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/>
              <a:t>Easy-to-use, comprehensive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/>
              <a:t>Farmers + extension agents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31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87" y="2284412"/>
            <a:ext cx="2884147" cy="411480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/>
          <a:srcRect l="29803" r="30534"/>
          <a:stretch/>
        </p:blipFill>
        <p:spPr bwMode="auto">
          <a:xfrm>
            <a:off x="2992587" y="609599"/>
            <a:ext cx="2955825" cy="3895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B69C274-F51C-4086-AF0D-271FB05DA05D}"/>
              </a:ext>
            </a:extLst>
          </p:cNvPr>
          <p:cNvSpPr txBox="1">
            <a:spLocks/>
          </p:cNvSpPr>
          <p:nvPr/>
        </p:nvSpPr>
        <p:spPr bwMode="auto">
          <a:xfrm>
            <a:off x="674255" y="152401"/>
            <a:ext cx="8211127" cy="30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/>
            <a:r>
              <a:rPr lang="en-IN" sz="1800" dirty="0">
                <a:solidFill>
                  <a:schemeClr val="bg1"/>
                </a:solidFill>
              </a:rPr>
              <a:t>Training materials prepared by WorldVeg team</a:t>
            </a:r>
          </a:p>
        </p:txBody>
      </p:sp>
    </p:spTree>
    <p:extLst>
      <p:ext uri="{BB962C8B-B14F-4D97-AF65-F5344CB8AC3E}">
        <p14:creationId xmlns:p14="http://schemas.microsoft.com/office/powerpoint/2010/main" val="3373634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47783" y="1165629"/>
            <a:ext cx="2780144" cy="4154513"/>
          </a:xfrm>
        </p:spPr>
        <p:txBody>
          <a:bodyPr/>
          <a:lstStyle/>
          <a:p>
            <a:r>
              <a:rPr lang="en-IN" sz="1800" dirty="0">
                <a:solidFill>
                  <a:srgbClr val="002060"/>
                </a:solidFill>
              </a:rPr>
              <a:t>Farmers’ friendly crop manuals and IPGs on 8 crops are shared with ARIASS and AAU and </a:t>
            </a:r>
            <a:r>
              <a:rPr lang="en-IN" sz="1800" dirty="0" err="1">
                <a:solidFill>
                  <a:srgbClr val="002060"/>
                </a:solidFill>
              </a:rPr>
              <a:t>DoH&amp;FP</a:t>
            </a:r>
            <a:r>
              <a:rPr lang="en-IN" sz="1800" dirty="0">
                <a:solidFill>
                  <a:srgbClr val="002060"/>
                </a:solidFill>
              </a:rPr>
              <a:t>. WorldVeg shared the English versions of the crop manuals and IPGs to implementing partners for translation to local languages and distribution at district and farmers’ level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327C4-16B4-43F9-B81D-4AEA7BA52FA8}" type="slidenum">
              <a:rPr lang="en-US" smtClean="0"/>
              <a:pPr/>
              <a:t>32</a:t>
            </a:fld>
            <a:r>
              <a:rPr lang="en-US"/>
              <a:t> of x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r="29758"/>
          <a:stretch/>
        </p:blipFill>
        <p:spPr bwMode="auto">
          <a:xfrm>
            <a:off x="3369712" y="528422"/>
            <a:ext cx="2146189" cy="2847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30135" r="30201"/>
          <a:stretch/>
        </p:blipFill>
        <p:spPr bwMode="auto">
          <a:xfrm>
            <a:off x="6142413" y="507647"/>
            <a:ext cx="2146189" cy="288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29913" r="30091"/>
          <a:stretch/>
        </p:blipFill>
        <p:spPr bwMode="auto">
          <a:xfrm>
            <a:off x="6079083" y="3457846"/>
            <a:ext cx="2292350" cy="2904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5"/>
          <a:srcRect l="30024" r="29648"/>
          <a:stretch/>
        </p:blipFill>
        <p:spPr bwMode="auto">
          <a:xfrm>
            <a:off x="3398237" y="3481705"/>
            <a:ext cx="2311400" cy="2917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C95C1B-28E6-43E1-8EAC-C6E189E79A07}"/>
              </a:ext>
            </a:extLst>
          </p:cNvPr>
          <p:cNvSpPr txBox="1">
            <a:spLocks/>
          </p:cNvSpPr>
          <p:nvPr/>
        </p:nvSpPr>
        <p:spPr bwMode="auto">
          <a:xfrm>
            <a:off x="674255" y="152401"/>
            <a:ext cx="8211127" cy="30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/>
            <a:r>
              <a:rPr lang="en-IN" sz="1800" dirty="0">
                <a:solidFill>
                  <a:schemeClr val="bg1"/>
                </a:solidFill>
              </a:rPr>
              <a:t>Training materials prepared by WorldVeg team</a:t>
            </a:r>
          </a:p>
        </p:txBody>
      </p:sp>
    </p:spTree>
    <p:extLst>
      <p:ext uri="{BB962C8B-B14F-4D97-AF65-F5344CB8AC3E}">
        <p14:creationId xmlns:p14="http://schemas.microsoft.com/office/powerpoint/2010/main" val="3158838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599"/>
            <a:ext cx="2743200" cy="609601"/>
          </a:xfrm>
        </p:spPr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</a:rPr>
              <a:t>Leaflets 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447800"/>
            <a:ext cx="2743200" cy="4800600"/>
          </a:xfrm>
        </p:spPr>
        <p:txBody>
          <a:bodyPr/>
          <a:lstStyle/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/>
              <a:t>On specific topics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/>
              <a:t>2-page hand-outs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r>
              <a:rPr lang="en-US" dirty="0"/>
              <a:t>Leaflets prepared under APART by WorldVeg are shared with implementing partners for translation and distribution. </a:t>
            </a:r>
          </a:p>
          <a:p>
            <a:pPr marL="111125" indent="-111125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33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27" y="464841"/>
            <a:ext cx="2405714" cy="3396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263DDA-FEEF-4278-98A6-D23CA9B1CCE9}"/>
              </a:ext>
            </a:extLst>
          </p:cNvPr>
          <p:cNvSpPr txBox="1">
            <a:spLocks/>
          </p:cNvSpPr>
          <p:nvPr/>
        </p:nvSpPr>
        <p:spPr bwMode="auto">
          <a:xfrm>
            <a:off x="674255" y="152401"/>
            <a:ext cx="8211127" cy="30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/>
            <a:r>
              <a:rPr lang="en-IN" sz="1800" dirty="0">
                <a:solidFill>
                  <a:schemeClr val="bg1"/>
                </a:solidFill>
              </a:rPr>
              <a:t>Training materials prepared by WorldVeg team</a:t>
            </a:r>
          </a:p>
        </p:txBody>
      </p:sp>
      <p:pic>
        <p:nvPicPr>
          <p:cNvPr id="5" name="Picture 4" descr="PAGE ONE TS (1).jpg">
            <a:extLst>
              <a:ext uri="{FF2B5EF4-FFF2-40B4-BE49-F238E27FC236}">
                <a16:creationId xmlns:a16="http://schemas.microsoft.com/office/drawing/2014/main" id="{B5A1E55A-A478-4FF4-B9BB-FD31F6A111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1734" y="461814"/>
            <a:ext cx="2405714" cy="3402922"/>
          </a:xfrm>
          <a:prstGeom prst="rect">
            <a:avLst/>
          </a:prstGeom>
        </p:spPr>
      </p:pic>
      <p:pic>
        <p:nvPicPr>
          <p:cNvPr id="8" name="Picture 7" descr="leaflets materials.jpg">
            <a:extLst>
              <a:ext uri="{FF2B5EF4-FFF2-40B4-BE49-F238E27FC236}">
                <a16:creationId xmlns:a16="http://schemas.microsoft.com/office/drawing/2014/main" id="{D02AF3F0-EB0C-4B23-A4F6-D8CE25D5866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49" y="3873725"/>
            <a:ext cx="3636852" cy="267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13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C582D-A49C-407E-A829-6256D88A5CB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1599" y="1318418"/>
            <a:ext cx="2817090" cy="4951341"/>
          </a:xfrm>
        </p:spPr>
        <p:txBody>
          <a:bodyPr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IN" dirty="0"/>
              <a:t>Three videos for technical training both in English and Assamese prepared and shared with implementing partners</a:t>
            </a:r>
          </a:p>
          <a:p>
            <a:pPr marL="268288" lvl="1" indent="-92075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IN" sz="1400" dirty="0"/>
              <a:t>How to prepare potting mixture and sowing in seedling trays</a:t>
            </a:r>
          </a:p>
          <a:p>
            <a:pPr marL="268288" lvl="1" indent="-92075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IN" sz="1400" dirty="0"/>
              <a:t>How to prepare transplanting media</a:t>
            </a:r>
          </a:p>
          <a:p>
            <a:pPr marL="268288" lvl="1" indent="-92075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IN" sz="1400" dirty="0"/>
              <a:t>Field preparation for transplanting</a:t>
            </a:r>
          </a:p>
          <a:p>
            <a:pPr marL="176213" lvl="1" indent="0">
              <a:buClr>
                <a:srgbClr val="FF0000"/>
              </a:buClr>
            </a:pPr>
            <a:endParaRPr lang="en-IN" sz="1400" dirty="0"/>
          </a:p>
          <a:p>
            <a:pPr indent="-371475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IN" dirty="0"/>
              <a:t>Farmers testimonial video with English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72DFDF-DDE6-4198-9C34-C78740E0B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54" y="588241"/>
            <a:ext cx="2817091" cy="584777"/>
          </a:xfrm>
        </p:spPr>
        <p:txBody>
          <a:bodyPr anchor="ctr"/>
          <a:lstStyle/>
          <a:p>
            <a:pPr algn="ctr"/>
            <a:r>
              <a:rPr lang="en-IN" sz="2000" dirty="0">
                <a:solidFill>
                  <a:srgbClr val="002060"/>
                </a:solidFill>
              </a:rPr>
              <a:t>Field activity videos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47E78-8009-458D-97C8-8086B397CD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327C4-16B4-43F9-B81D-4AEA7BA52FA8}" type="slidenum">
              <a:rPr lang="en-US" smtClean="0"/>
              <a:pPr/>
              <a:t>34</a:t>
            </a:fld>
            <a:r>
              <a:rPr lang="en-US"/>
              <a:t> of x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136624-ACC6-4D06-BF94-063F80776E45}"/>
              </a:ext>
            </a:extLst>
          </p:cNvPr>
          <p:cNvSpPr txBox="1">
            <a:spLocks/>
          </p:cNvSpPr>
          <p:nvPr/>
        </p:nvSpPr>
        <p:spPr bwMode="auto">
          <a:xfrm>
            <a:off x="674255" y="152401"/>
            <a:ext cx="8211127" cy="30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/>
            <a:r>
              <a:rPr lang="en-IN" sz="1800" dirty="0">
                <a:solidFill>
                  <a:schemeClr val="bg1"/>
                </a:solidFill>
              </a:rPr>
              <a:t>Training videos prepared by WorldVeg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7A2314-EE13-4B29-A3EB-F6F083F79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658" y="1463891"/>
            <a:ext cx="2817090" cy="1584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C4D6B-5F7C-4080-ADF5-80E089491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719" y="588241"/>
            <a:ext cx="2965257" cy="1667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0CEE14-E5FD-4315-BDBF-9599E4079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371" y="2880953"/>
            <a:ext cx="2878915" cy="1619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DD0D95-FE7F-46CD-8AD3-B5BB1C116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468" y="4584414"/>
            <a:ext cx="2878914" cy="16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57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146F31-7145-49B2-B2B8-39DDECC0F23F}"/>
              </a:ext>
            </a:extLst>
          </p:cNvPr>
          <p:cNvSpPr txBox="1"/>
          <p:nvPr/>
        </p:nvSpPr>
        <p:spPr>
          <a:xfrm>
            <a:off x="1420335" y="2650836"/>
            <a:ext cx="630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/>
              <a:t>Activities planned under AWP 2020-21</a:t>
            </a:r>
          </a:p>
        </p:txBody>
      </p:sp>
    </p:spTree>
    <p:extLst>
      <p:ext uri="{BB962C8B-B14F-4D97-AF65-F5344CB8AC3E}">
        <p14:creationId xmlns:p14="http://schemas.microsoft.com/office/powerpoint/2010/main" val="1269065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F704C-B703-45E4-8BAC-B38E79ED88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EFBFA-216E-4E8C-9D40-A6B6105DC723}" type="slidenum">
              <a:rPr lang="en-US" smtClean="0"/>
              <a:pPr/>
              <a:t>36</a:t>
            </a:fld>
            <a:r>
              <a:rPr lang="en-US"/>
              <a:t> of x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FEECF2DA-ED7D-480E-B776-E2B46E320E1B}"/>
              </a:ext>
            </a:extLst>
          </p:cNvPr>
          <p:cNvSpPr txBox="1">
            <a:spLocks/>
          </p:cNvSpPr>
          <p:nvPr/>
        </p:nvSpPr>
        <p:spPr>
          <a:xfrm>
            <a:off x="138542" y="181612"/>
            <a:ext cx="8879751" cy="6588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lvl="1"/>
            <a:r>
              <a:rPr lang="en-US" sz="1400" b="1" dirty="0">
                <a:solidFill>
                  <a:srgbClr val="002060"/>
                </a:solidFill>
                <a:latin typeface="+mn-lt"/>
              </a:rPr>
              <a:t>Part B: Promoting the adoption of climate resilient good agricultural practices </a:t>
            </a:r>
            <a:br>
              <a:rPr lang="en-US" sz="1400" b="1" dirty="0">
                <a:solidFill>
                  <a:srgbClr val="002060"/>
                </a:solidFill>
                <a:latin typeface="+mn-lt"/>
              </a:rPr>
            </a:br>
            <a:r>
              <a:rPr lang="fr-FR" sz="1400" b="1" dirty="0">
                <a:solidFill>
                  <a:srgbClr val="002060"/>
                </a:solidFill>
                <a:latin typeface="+mn-lt"/>
              </a:rPr>
              <a:t>B2: </a:t>
            </a:r>
            <a:r>
              <a:rPr lang="en-US" sz="1400" b="1" dirty="0">
                <a:solidFill>
                  <a:srgbClr val="002060"/>
                </a:solidFill>
                <a:latin typeface="+mn-lt"/>
              </a:rPr>
              <a:t>Application of integrated pest management (IPM) systems for reduced pesticide usage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B55D7-73BE-4FF0-BAFB-6F65278EC68B}"/>
              </a:ext>
            </a:extLst>
          </p:cNvPr>
          <p:cNvSpPr txBox="1"/>
          <p:nvPr/>
        </p:nvSpPr>
        <p:spPr>
          <a:xfrm>
            <a:off x="1495694" y="1578375"/>
            <a:ext cx="594044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/>
              <a:t>Activities planned under AWP 2020-21: </a:t>
            </a:r>
            <a:r>
              <a:rPr lang="en-IN" sz="1600" b="1" dirty="0" err="1"/>
              <a:t>DoH&amp;FP</a:t>
            </a:r>
            <a:endParaRPr lang="en-IN" sz="1600" b="1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786B8A9C-52F4-498A-87AD-2D5C9B1A5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434788"/>
              </p:ext>
            </p:extLst>
          </p:nvPr>
        </p:nvGraphicFramePr>
        <p:xfrm>
          <a:off x="398959" y="2256070"/>
          <a:ext cx="8358915" cy="25150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7124">
                  <a:extLst>
                    <a:ext uri="{9D8B030D-6E8A-4147-A177-3AD203B41FA5}">
                      <a16:colId xmlns:a16="http://schemas.microsoft.com/office/drawing/2014/main" val="2819176986"/>
                    </a:ext>
                  </a:extLst>
                </a:gridCol>
                <a:gridCol w="4881791">
                  <a:extLst>
                    <a:ext uri="{9D8B030D-6E8A-4147-A177-3AD203B41FA5}">
                      <a16:colId xmlns:a16="http://schemas.microsoft.com/office/drawing/2014/main" val="3405579975"/>
                    </a:ext>
                  </a:extLst>
                </a:gridCol>
              </a:tblGrid>
              <a:tr h="597671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District selected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279838"/>
                  </a:ext>
                </a:extLst>
              </a:tr>
              <a:tr h="365281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Brinjal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Lakhimpur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009026"/>
                  </a:ext>
                </a:extLst>
              </a:tr>
              <a:tr h="366765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Cabbage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err="1"/>
                        <a:t>Sonitpur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403470"/>
                  </a:ext>
                </a:extLst>
              </a:tr>
              <a:tr h="356775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Cauliflower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Nagaon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518834"/>
                  </a:ext>
                </a:extLst>
              </a:tr>
              <a:tr h="330736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Pumpkin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Barpeta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976407"/>
                  </a:ext>
                </a:extLst>
              </a:tr>
              <a:tr h="493259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Tomato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err="1"/>
                        <a:t>Darrang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333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221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96154B-1415-4309-80C6-75F5FAA9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92361"/>
            <a:ext cx="8891538" cy="6668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846C9C-1746-429F-87FD-27DF04E6F7C2}"/>
              </a:ext>
            </a:extLst>
          </p:cNvPr>
          <p:cNvSpPr txBox="1"/>
          <p:nvPr/>
        </p:nvSpPr>
        <p:spPr>
          <a:xfrm>
            <a:off x="2411283" y="5592955"/>
            <a:ext cx="43460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b="1" dirty="0">
                <a:solidFill>
                  <a:srgbClr val="FFC000"/>
                </a:solidFill>
              </a:rPr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52400" y="1496286"/>
            <a:ext cx="8839200" cy="484909"/>
          </a:xfrm>
        </p:spPr>
        <p:txBody>
          <a:bodyPr/>
          <a:lstStyle/>
          <a:p>
            <a:r>
              <a:rPr lang="en-US" sz="2000" b="1" dirty="0">
                <a:solidFill>
                  <a:srgbClr val="002060"/>
                </a:solidFill>
              </a:rPr>
              <a:t>Details on the community-level IPM demonstrations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15570869"/>
              </p:ext>
            </p:extLst>
          </p:nvPr>
        </p:nvGraphicFramePr>
        <p:xfrm>
          <a:off x="301625" y="2396832"/>
          <a:ext cx="8504238" cy="33019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34746">
                  <a:extLst>
                    <a:ext uri="{9D8B030D-6E8A-4147-A177-3AD203B41FA5}">
                      <a16:colId xmlns:a16="http://schemas.microsoft.com/office/drawing/2014/main" val="1104989466"/>
                    </a:ext>
                  </a:extLst>
                </a:gridCol>
                <a:gridCol w="2834746">
                  <a:extLst>
                    <a:ext uri="{9D8B030D-6E8A-4147-A177-3AD203B41FA5}">
                      <a16:colId xmlns:a16="http://schemas.microsoft.com/office/drawing/2014/main" val="3563308126"/>
                    </a:ext>
                  </a:extLst>
                </a:gridCol>
                <a:gridCol w="2834746">
                  <a:extLst>
                    <a:ext uri="{9D8B030D-6E8A-4147-A177-3AD203B41FA5}">
                      <a16:colId xmlns:a16="http://schemas.microsoft.com/office/drawing/2014/main" val="1658338889"/>
                    </a:ext>
                  </a:extLst>
                </a:gridCol>
              </a:tblGrid>
              <a:tr h="36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effectLst/>
                        </a:rPr>
                        <a:t>Crop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effectLst/>
                        </a:rPr>
                        <a:t>District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effectLst/>
                        </a:rPr>
                        <a:t>No. of farmers engaged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318397"/>
                  </a:ext>
                </a:extLst>
              </a:tr>
              <a:tr h="36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Brinjal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Darrang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 51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extLst>
                  <a:ext uri="{0D108BD9-81ED-4DB2-BD59-A6C34878D82A}">
                    <a16:rowId xmlns:a16="http://schemas.microsoft.com/office/drawing/2014/main" val="4101328948"/>
                  </a:ext>
                </a:extLst>
              </a:tr>
              <a:tr h="36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Cabbage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Kamrup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extLst>
                  <a:ext uri="{0D108BD9-81ED-4DB2-BD59-A6C34878D82A}">
                    <a16:rowId xmlns:a16="http://schemas.microsoft.com/office/drawing/2014/main" val="1387040291"/>
                  </a:ext>
                </a:extLst>
              </a:tr>
              <a:tr h="36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Cauliflower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Barpeta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extLst>
                  <a:ext uri="{0D108BD9-81ED-4DB2-BD59-A6C34878D82A}">
                    <a16:rowId xmlns:a16="http://schemas.microsoft.com/office/drawing/2014/main" val="1742603814"/>
                  </a:ext>
                </a:extLst>
              </a:tr>
              <a:tr h="36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Pumpkin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Jorhat (</a:t>
                      </a:r>
                      <a:r>
                        <a:rPr lang="en-IN" sz="1400" dirty="0" err="1">
                          <a:effectLst/>
                        </a:rPr>
                        <a:t>Titabor</a:t>
                      </a:r>
                      <a:r>
                        <a:rPr lang="en-IN" sz="14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25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extLst>
                  <a:ext uri="{0D108BD9-81ED-4DB2-BD59-A6C34878D82A}">
                    <a16:rowId xmlns:a16="http://schemas.microsoft.com/office/drawing/2014/main" val="1301246883"/>
                  </a:ext>
                </a:extLst>
              </a:tr>
              <a:tr h="36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Tomato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Golaghat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extLst>
                  <a:ext uri="{0D108BD9-81ED-4DB2-BD59-A6C34878D82A}">
                    <a16:rowId xmlns:a16="http://schemas.microsoft.com/office/drawing/2014/main" val="725825621"/>
                  </a:ext>
                </a:extLst>
              </a:tr>
              <a:tr h="36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Black gram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Jorhat (</a:t>
                      </a:r>
                      <a:r>
                        <a:rPr lang="en-IN" sz="1400" dirty="0" err="1">
                          <a:effectLst/>
                        </a:rPr>
                        <a:t>Majuli</a:t>
                      </a:r>
                      <a:r>
                        <a:rPr lang="en-IN" sz="14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extLst>
                  <a:ext uri="{0D108BD9-81ED-4DB2-BD59-A6C34878D82A}">
                    <a16:rowId xmlns:a16="http://schemas.microsoft.com/office/drawing/2014/main" val="3779996384"/>
                  </a:ext>
                </a:extLst>
              </a:tr>
              <a:tr h="36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Lentil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Sonitpur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extLst>
                  <a:ext uri="{0D108BD9-81ED-4DB2-BD59-A6C34878D82A}">
                    <a16:rowId xmlns:a16="http://schemas.microsoft.com/office/drawing/2014/main" val="4102895127"/>
                  </a:ext>
                </a:extLst>
              </a:tr>
              <a:tr h="366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Pea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Golaghat (</a:t>
                      </a:r>
                      <a:r>
                        <a:rPr lang="en-IN" sz="1400" dirty="0" err="1">
                          <a:effectLst/>
                        </a:rPr>
                        <a:t>Bokakhat</a:t>
                      </a:r>
                      <a:r>
                        <a:rPr lang="en-IN" sz="14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38" marR="68338" marT="0" marB="0" anchor="ctr"/>
                </a:tc>
                <a:extLst>
                  <a:ext uri="{0D108BD9-81ED-4DB2-BD59-A6C34878D82A}">
                    <a16:rowId xmlns:a16="http://schemas.microsoft.com/office/drawing/2014/main" val="6695282"/>
                  </a:ext>
                </a:extLst>
              </a:tr>
            </a:tbl>
          </a:graphicData>
        </a:graphic>
      </p:graphicFrame>
      <p:sp>
        <p:nvSpPr>
          <p:cNvPr id="5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304800" y="6399213"/>
            <a:ext cx="2438400" cy="306387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BF47664-1B29-4494-BD30-3ED12977693F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4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6C950C94-7255-437F-AD14-7ACE49146F74}"/>
              </a:ext>
            </a:extLst>
          </p:cNvPr>
          <p:cNvSpPr txBox="1">
            <a:spLocks/>
          </p:cNvSpPr>
          <p:nvPr/>
        </p:nvSpPr>
        <p:spPr>
          <a:xfrm>
            <a:off x="280694" y="190847"/>
            <a:ext cx="8599057" cy="843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lvl="1"/>
            <a:r>
              <a:rPr lang="en-US" sz="1400" b="1" dirty="0">
                <a:solidFill>
                  <a:srgbClr val="002060"/>
                </a:solidFill>
                <a:latin typeface="+mn-lt"/>
              </a:rPr>
              <a:t>Part B: Promoting the adoption of climate resilient good agricultural practices </a:t>
            </a:r>
            <a:br>
              <a:rPr lang="en-US" sz="1400" b="1" dirty="0">
                <a:solidFill>
                  <a:srgbClr val="002060"/>
                </a:solidFill>
                <a:latin typeface="+mn-lt"/>
              </a:rPr>
            </a:br>
            <a:r>
              <a:rPr lang="fr-FR" sz="1400" b="1" dirty="0">
                <a:solidFill>
                  <a:srgbClr val="002060"/>
                </a:solidFill>
                <a:latin typeface="+mn-lt"/>
              </a:rPr>
              <a:t>B2: </a:t>
            </a:r>
            <a:r>
              <a:rPr lang="en-US" sz="1400" b="1" dirty="0">
                <a:solidFill>
                  <a:srgbClr val="002060"/>
                </a:solidFill>
                <a:latin typeface="+mn-lt"/>
              </a:rPr>
              <a:t>Application of integrated pest management (IPM) systems for reduced pesticide usage for all legume and non-legume crops</a:t>
            </a:r>
          </a:p>
        </p:txBody>
      </p:sp>
    </p:spTree>
    <p:extLst>
      <p:ext uri="{BB962C8B-B14F-4D97-AF65-F5344CB8AC3E}">
        <p14:creationId xmlns:p14="http://schemas.microsoft.com/office/powerpoint/2010/main" val="357408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B9386-4A9B-4A5B-8F96-8586D6C0F9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44061" y="155229"/>
            <a:ext cx="5137739" cy="3067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IN" sz="1800" b="1" dirty="0"/>
              <a:t>Impact of IPM-Brinjal, </a:t>
            </a:r>
            <a:r>
              <a:rPr lang="en-IN" sz="1800" b="1" dirty="0" err="1"/>
              <a:t>Darrang</a:t>
            </a:r>
            <a:endParaRPr lang="en-IN" sz="1800" b="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EA6FB27-6D05-4B6F-8E68-BF91FBA821B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33350" y="612479"/>
            <a:ext cx="2724150" cy="56835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farmers have got around </a:t>
            </a:r>
            <a:r>
              <a:rPr lang="en-US" sz="12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15.25 %</a:t>
            </a:r>
            <a:r>
              <a:rPr lang="en-US" sz="1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increased in production from demo plot as compared to control plot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200" dirty="0"/>
              <a:t>Reduction in chemical use by 70% saving farmer’s cost of cultivation </a:t>
            </a:r>
            <a:r>
              <a:rPr lang="en-IN" sz="1200" dirty="0" err="1"/>
              <a:t>upto</a:t>
            </a:r>
            <a:r>
              <a:rPr lang="en-IN" sz="1200" dirty="0"/>
              <a:t> 60-70%, </a:t>
            </a:r>
            <a:r>
              <a:rPr lang="en-US" sz="1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more net income as compared to control plot </a:t>
            </a:r>
            <a:endParaRPr lang="en-I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/>
              <a:t>Prolonged harvesting, more than 40 pickings with an average of 1- 1.5 quintal brinjal harvested per picking.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/>
              <a:t>Additional income for coriander (intercrop) and maize (border crop)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/>
              <a:t>Group of 51 farmers involved have done market linkage as a group and is now in process of forming a FIG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/>
              <a:t>The farmer group has taken up community cultivation and is growing early cabbage and cauliflower following cropping sequence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7BFBD-5043-408F-861C-ED410B5BAC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EFBFA-216E-4E8C-9D40-A6B6105DC723}" type="slidenum">
              <a:rPr lang="en-US" smtClean="0"/>
              <a:pPr/>
              <a:t>5</a:t>
            </a:fld>
            <a:r>
              <a:rPr lang="en-US"/>
              <a:t> of 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9AF932-8579-4D4D-9CB1-5FD5CCEC9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85" y="573526"/>
            <a:ext cx="3845144" cy="1870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6F1D88-ECE3-43EE-ACA5-75E7C0F17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14" y="3010211"/>
            <a:ext cx="1778690" cy="31621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D20BD4-1629-40D2-B0E8-2339FF16E85A}"/>
              </a:ext>
            </a:extLst>
          </p:cNvPr>
          <p:cNvPicPr/>
          <p:nvPr/>
        </p:nvPicPr>
        <p:blipFill>
          <a:blip r:embed="rId5" cstate="print"/>
          <a:srcRect t="8393"/>
          <a:stretch>
            <a:fillRect/>
          </a:stretch>
        </p:blipFill>
        <p:spPr bwMode="auto">
          <a:xfrm>
            <a:off x="7174814" y="461934"/>
            <a:ext cx="1705473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42B56-A5CE-4555-BC60-4333FCA8AA4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33578" y="4591269"/>
            <a:ext cx="4165158" cy="17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0B5581-ADF9-4973-AABA-FFE14AB64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53" y="2637619"/>
            <a:ext cx="4023737" cy="18704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5077061-72A2-4B40-86F1-1D9A30D113EF}"/>
              </a:ext>
            </a:extLst>
          </p:cNvPr>
          <p:cNvSpPr txBox="1"/>
          <p:nvPr/>
        </p:nvSpPr>
        <p:spPr>
          <a:xfrm>
            <a:off x="2835883" y="6180622"/>
            <a:ext cx="4428675" cy="4308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100" dirty="0">
                <a:solidFill>
                  <a:schemeClr val="bg1"/>
                </a:solidFill>
              </a:rPr>
              <a:t>Md. </a:t>
            </a:r>
            <a:r>
              <a:rPr lang="en-IN" sz="1100" dirty="0" err="1">
                <a:solidFill>
                  <a:schemeClr val="bg1"/>
                </a:solidFill>
              </a:rPr>
              <a:t>Shadul</a:t>
            </a:r>
            <a:r>
              <a:rPr lang="en-IN" sz="1100" dirty="0">
                <a:solidFill>
                  <a:schemeClr val="bg1"/>
                </a:solidFill>
              </a:rPr>
              <a:t> Hoque, IPM beneficiary bought a bike from his income from brinjal cultivation. Visit of Ms. </a:t>
            </a:r>
            <a:r>
              <a:rPr lang="en-IN" sz="1100" dirty="0" err="1">
                <a:solidFill>
                  <a:schemeClr val="bg1"/>
                </a:solidFill>
              </a:rPr>
              <a:t>Laya</a:t>
            </a:r>
            <a:r>
              <a:rPr lang="en-IN" sz="1100" dirty="0">
                <a:solidFill>
                  <a:schemeClr val="bg1"/>
                </a:solidFill>
              </a:rPr>
              <a:t> </a:t>
            </a:r>
            <a:r>
              <a:rPr lang="en-IN" sz="1100" dirty="0" err="1">
                <a:solidFill>
                  <a:schemeClr val="bg1"/>
                </a:solidFill>
              </a:rPr>
              <a:t>Maduri</a:t>
            </a:r>
            <a:r>
              <a:rPr lang="en-IN" sz="1100" dirty="0">
                <a:solidFill>
                  <a:schemeClr val="bg1"/>
                </a:solidFill>
              </a:rPr>
              <a:t>, SPD, ARIASS</a:t>
            </a:r>
          </a:p>
        </p:txBody>
      </p:sp>
    </p:spTree>
    <p:extLst>
      <p:ext uri="{BB962C8B-B14F-4D97-AF65-F5344CB8AC3E}">
        <p14:creationId xmlns:p14="http://schemas.microsoft.com/office/powerpoint/2010/main" val="244347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D1600-B350-4AF7-9CDF-B9F9BA9A4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437045"/>
              </p:ext>
            </p:extLst>
          </p:nvPr>
        </p:nvGraphicFramePr>
        <p:xfrm>
          <a:off x="323850" y="1589784"/>
          <a:ext cx="8324850" cy="3982341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188190">
                  <a:extLst>
                    <a:ext uri="{9D8B030D-6E8A-4147-A177-3AD203B41FA5}">
                      <a16:colId xmlns:a16="http://schemas.microsoft.com/office/drawing/2014/main" val="14942971"/>
                    </a:ext>
                  </a:extLst>
                </a:gridCol>
                <a:gridCol w="750347">
                  <a:extLst>
                    <a:ext uri="{9D8B030D-6E8A-4147-A177-3AD203B41FA5}">
                      <a16:colId xmlns:a16="http://schemas.microsoft.com/office/drawing/2014/main" val="3546354162"/>
                    </a:ext>
                  </a:extLst>
                </a:gridCol>
                <a:gridCol w="1579240">
                  <a:extLst>
                    <a:ext uri="{9D8B030D-6E8A-4147-A177-3AD203B41FA5}">
                      <a16:colId xmlns:a16="http://schemas.microsoft.com/office/drawing/2014/main" val="274226737"/>
                    </a:ext>
                  </a:extLst>
                </a:gridCol>
                <a:gridCol w="1348622">
                  <a:extLst>
                    <a:ext uri="{9D8B030D-6E8A-4147-A177-3AD203B41FA5}">
                      <a16:colId xmlns:a16="http://schemas.microsoft.com/office/drawing/2014/main" val="1771765719"/>
                    </a:ext>
                  </a:extLst>
                </a:gridCol>
                <a:gridCol w="1089592">
                  <a:extLst>
                    <a:ext uri="{9D8B030D-6E8A-4147-A177-3AD203B41FA5}">
                      <a16:colId xmlns:a16="http://schemas.microsoft.com/office/drawing/2014/main" val="2151893791"/>
                    </a:ext>
                  </a:extLst>
                </a:gridCol>
                <a:gridCol w="1128028">
                  <a:extLst>
                    <a:ext uri="{9D8B030D-6E8A-4147-A177-3AD203B41FA5}">
                      <a16:colId xmlns:a16="http://schemas.microsoft.com/office/drawing/2014/main" val="3187418051"/>
                    </a:ext>
                  </a:extLst>
                </a:gridCol>
                <a:gridCol w="1240831">
                  <a:extLst>
                    <a:ext uri="{9D8B030D-6E8A-4147-A177-3AD203B41FA5}">
                      <a16:colId xmlns:a16="http://schemas.microsoft.com/office/drawing/2014/main" val="1626488349"/>
                    </a:ext>
                  </a:extLst>
                </a:gridCol>
              </a:tblGrid>
              <a:tr h="1673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Demo/ Control 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Area (ha)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Total production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(in quintals)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Total quantity sold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(in quintals)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Minimum Rate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(Rs per q)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Maximum Rate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(Rs per q)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Average Rate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(Rs per q)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2416429"/>
                  </a:ext>
                </a:extLst>
              </a:tr>
              <a:tr h="9296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Demo Plot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 ha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1672.5 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1650.25 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1800.00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4000.00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2900.00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3049864"/>
                  </a:ext>
                </a:extLst>
              </a:tr>
              <a:tr h="9296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Control Plot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 ha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1451.25 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1417.87 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1500.00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3500.00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2500.00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9084878"/>
                  </a:ext>
                </a:extLst>
              </a:tr>
              <a:tr h="449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Total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10 ha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3123.75 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3068.12 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1500.00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4000.00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2750.00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77038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A298D48-E83F-43E2-B330-9559EB7DDC4B}"/>
              </a:ext>
            </a:extLst>
          </p:cNvPr>
          <p:cNvSpPr txBox="1"/>
          <p:nvPr/>
        </p:nvSpPr>
        <p:spPr>
          <a:xfrm>
            <a:off x="201611" y="743635"/>
            <a:ext cx="87344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Production and Sale status of Brinjal under IPM- demonstration</a:t>
            </a:r>
            <a:endParaRPr lang="en-IN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772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FED70-1521-4905-AC09-317335C97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EFBFA-216E-4E8C-9D40-A6B6105DC723}" type="slidenum">
              <a:rPr lang="en-US" smtClean="0"/>
              <a:pPr/>
              <a:t>7</a:t>
            </a:fld>
            <a:r>
              <a:rPr lang="en-US"/>
              <a:t> of x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38BB7761-FB79-4BBF-B219-C2CF6FF0DAE3}"/>
              </a:ext>
            </a:extLst>
          </p:cNvPr>
          <p:cNvSpPr txBox="1">
            <a:spLocks/>
          </p:cNvSpPr>
          <p:nvPr/>
        </p:nvSpPr>
        <p:spPr>
          <a:xfrm>
            <a:off x="280694" y="190847"/>
            <a:ext cx="8599057" cy="843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lvl="1"/>
            <a:r>
              <a:rPr lang="en-US" sz="1400" b="1" dirty="0">
                <a:solidFill>
                  <a:srgbClr val="002060"/>
                </a:solidFill>
                <a:latin typeface="+mn-lt"/>
              </a:rPr>
              <a:t>Part B: Promoting the adoption of climate resilient good agricultural practices </a:t>
            </a:r>
            <a:br>
              <a:rPr lang="en-US" sz="1400" b="1" dirty="0">
                <a:solidFill>
                  <a:srgbClr val="002060"/>
                </a:solidFill>
                <a:latin typeface="+mn-lt"/>
              </a:rPr>
            </a:br>
            <a:r>
              <a:rPr lang="fr-FR" sz="1400" b="1" dirty="0">
                <a:solidFill>
                  <a:srgbClr val="002060"/>
                </a:solidFill>
                <a:latin typeface="+mn-lt"/>
              </a:rPr>
              <a:t>B2: </a:t>
            </a:r>
            <a:r>
              <a:rPr lang="en-US" sz="1400" b="1" dirty="0">
                <a:solidFill>
                  <a:srgbClr val="002060"/>
                </a:solidFill>
                <a:latin typeface="+mn-lt"/>
              </a:rPr>
              <a:t>Application of integrated pest management (IPM) systems for reduced pesticide usage for all legume and non-legume crops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81A8D-05C7-4654-97A7-ACEB32E6204B}"/>
              </a:ext>
            </a:extLst>
          </p:cNvPr>
          <p:cNvSpPr txBox="1"/>
          <p:nvPr/>
        </p:nvSpPr>
        <p:spPr>
          <a:xfrm>
            <a:off x="329923" y="1528856"/>
            <a:ext cx="859905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Percentage reduction in chemical pesticides usage after WorldVeg intervention in vegetable and pulse production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0DFCEF9-2F62-4AEC-BA71-63BCAA6EEC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262621"/>
              </p:ext>
            </p:extLst>
          </p:nvPr>
        </p:nvGraphicFramePr>
        <p:xfrm>
          <a:off x="800073" y="2369116"/>
          <a:ext cx="7806600" cy="34452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132">
                  <a:extLst>
                    <a:ext uri="{9D8B030D-6E8A-4147-A177-3AD203B41FA5}">
                      <a16:colId xmlns:a16="http://schemas.microsoft.com/office/drawing/2014/main" val="4044556703"/>
                    </a:ext>
                  </a:extLst>
                </a:gridCol>
                <a:gridCol w="1703433">
                  <a:extLst>
                    <a:ext uri="{9D8B030D-6E8A-4147-A177-3AD203B41FA5}">
                      <a16:colId xmlns:a16="http://schemas.microsoft.com/office/drawing/2014/main" val="1799116239"/>
                    </a:ext>
                  </a:extLst>
                </a:gridCol>
                <a:gridCol w="1781310">
                  <a:extLst>
                    <a:ext uri="{9D8B030D-6E8A-4147-A177-3AD203B41FA5}">
                      <a16:colId xmlns:a16="http://schemas.microsoft.com/office/drawing/2014/main" val="1195555775"/>
                    </a:ext>
                  </a:extLst>
                </a:gridCol>
                <a:gridCol w="3192725">
                  <a:extLst>
                    <a:ext uri="{9D8B030D-6E8A-4147-A177-3AD203B41FA5}">
                      <a16:colId xmlns:a16="http://schemas.microsoft.com/office/drawing/2014/main" val="854886752"/>
                    </a:ext>
                  </a:extLst>
                </a:gridCol>
              </a:tblGrid>
              <a:tr h="266837">
                <a:tc rowSpan="2">
                  <a:txBody>
                    <a:bodyPr/>
                    <a:lstStyle/>
                    <a:p>
                      <a:pPr algn="ctr"/>
                      <a:r>
                        <a:rPr lang="en-IN" sz="1200" b="1" dirty="0"/>
                        <a:t>Crops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1200" b="1" dirty="0"/>
                        <a:t>Number of chemical sprays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N" sz="1200" b="1" dirty="0"/>
                        <a:t>Percentage reduction of chemical spray in demonstration plot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780360"/>
                  </a:ext>
                </a:extLst>
              </a:tr>
              <a:tr h="416579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dirty="0"/>
                        <a:t>Demonstration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dirty="0"/>
                        <a:t>Control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121453"/>
                  </a:ext>
                </a:extLst>
              </a:tr>
              <a:tr h="320204">
                <a:tc>
                  <a:txBody>
                    <a:bodyPr/>
                    <a:lstStyle/>
                    <a:p>
                      <a:r>
                        <a:rPr lang="en-IN" sz="1100" dirty="0"/>
                        <a:t>Brinjal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368968"/>
                  </a:ext>
                </a:extLst>
              </a:tr>
              <a:tr h="320204">
                <a:tc>
                  <a:txBody>
                    <a:bodyPr/>
                    <a:lstStyle/>
                    <a:p>
                      <a:r>
                        <a:rPr lang="en-IN" sz="1100" dirty="0"/>
                        <a:t>Cabbage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098539"/>
                  </a:ext>
                </a:extLst>
              </a:tr>
              <a:tr h="416579">
                <a:tc>
                  <a:txBody>
                    <a:bodyPr/>
                    <a:lstStyle/>
                    <a:p>
                      <a:r>
                        <a:rPr lang="en-IN" sz="1100" dirty="0"/>
                        <a:t>Cauliflower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126687"/>
                  </a:ext>
                </a:extLst>
              </a:tr>
              <a:tr h="320204">
                <a:tc>
                  <a:txBody>
                    <a:bodyPr/>
                    <a:lstStyle/>
                    <a:p>
                      <a:r>
                        <a:rPr lang="en-IN" sz="1100" dirty="0"/>
                        <a:t>Pumpkin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239251"/>
                  </a:ext>
                </a:extLst>
              </a:tr>
              <a:tr h="320204">
                <a:tc>
                  <a:txBody>
                    <a:bodyPr/>
                    <a:lstStyle/>
                    <a:p>
                      <a:r>
                        <a:rPr lang="en-IN" sz="1100" dirty="0"/>
                        <a:t>Tomato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518803"/>
                  </a:ext>
                </a:extLst>
              </a:tr>
              <a:tr h="416579">
                <a:tc>
                  <a:txBody>
                    <a:bodyPr/>
                    <a:lstStyle/>
                    <a:p>
                      <a:r>
                        <a:rPr lang="en-IN" sz="1100" dirty="0"/>
                        <a:t>Black 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523"/>
                  </a:ext>
                </a:extLst>
              </a:tr>
              <a:tr h="320204">
                <a:tc>
                  <a:txBody>
                    <a:bodyPr/>
                    <a:lstStyle/>
                    <a:p>
                      <a:r>
                        <a:rPr lang="en-IN" sz="1100" dirty="0"/>
                        <a:t>Lentil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No chemical used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24932"/>
                  </a:ext>
                </a:extLst>
              </a:tr>
              <a:tr h="320204">
                <a:tc>
                  <a:txBody>
                    <a:bodyPr/>
                    <a:lstStyle/>
                    <a:p>
                      <a:r>
                        <a:rPr lang="en-IN" sz="1100" dirty="0"/>
                        <a:t>Pea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489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5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283855"/>
            <a:ext cx="2743200" cy="3740727"/>
          </a:xfrm>
        </p:spPr>
        <p:txBody>
          <a:bodyPr/>
          <a:lstStyle/>
          <a:p>
            <a:pPr marL="285750" indent="-285750">
              <a:buClr>
                <a:srgbClr val="00682F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Increase sustainability and climate resilience</a:t>
            </a:r>
          </a:p>
          <a:p>
            <a:pPr marL="285750" indent="-285750">
              <a:buClr>
                <a:srgbClr val="00682F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Training to extension agents and farmers </a:t>
            </a:r>
          </a:p>
          <a:p>
            <a:pPr marL="285750" indent="-285750">
              <a:buClr>
                <a:srgbClr val="00682F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</a:rPr>
              <a:t>Aim to: produce healthy, disease free seedlings with good root system; intensify cropping; reduce synthetic agro-chemical use and dependence; create safer conditions for farmers, consumers and environment.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8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3360" y="658089"/>
            <a:ext cx="5978239" cy="5853545"/>
          </a:xfrm>
        </p:spPr>
        <p:txBody>
          <a:bodyPr/>
          <a:lstStyle/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Seedling trays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Potting mixture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Enriched vermicompost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Transplanting media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Microbial bio-fertilizers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Microbial bio-control agents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Localized fertilizer application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Intercropping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Mulching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Line sowing in pulses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i="1" dirty="0"/>
              <a:t>Rhizobia</a:t>
            </a:r>
            <a:r>
              <a:rPr lang="en-US" sz="1500" dirty="0"/>
              <a:t> inoculation in pulses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Sticky traps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Pheromone traps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Trap crops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Border crops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Safer alternatives to conventional synthetic pesticides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Reduced rates of agro-chemicals in demonstrations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Micronutrients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Personal protection equipment (PPE) for farmers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 dirty="0"/>
              <a:t>Awareness on pesticide handling and application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F7ADB4-D3CA-4C87-A9C8-B10426A91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56" y="152400"/>
            <a:ext cx="8285018" cy="429491"/>
          </a:xfrm>
          <a:solidFill>
            <a:srgbClr val="00682F"/>
          </a:solidFill>
        </p:spPr>
        <p:txBody>
          <a:bodyPr anchor="t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Technologies introduced &amp; promoted by WorldVeg </a:t>
            </a:r>
          </a:p>
        </p:txBody>
      </p:sp>
    </p:spTree>
    <p:extLst>
      <p:ext uri="{BB962C8B-B14F-4D97-AF65-F5344CB8AC3E}">
        <p14:creationId xmlns:p14="http://schemas.microsoft.com/office/powerpoint/2010/main" val="286008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52400" y="609601"/>
            <a:ext cx="2743200" cy="666750"/>
          </a:xfrm>
        </p:spPr>
        <p:txBody>
          <a:bodyPr anchor="ctr"/>
          <a:lstStyle/>
          <a:p>
            <a:pPr algn="ctr">
              <a:defRPr/>
            </a:pPr>
            <a:r>
              <a:rPr lang="en-US" sz="2100" dirty="0">
                <a:solidFill>
                  <a:srgbClr val="002060"/>
                </a:solidFill>
              </a:rPr>
              <a:t>Seedling tray</a:t>
            </a:r>
          </a:p>
        </p:txBody>
      </p:sp>
      <p:sp>
        <p:nvSpPr>
          <p:cNvPr id="17411" name="Text Placeholder 8"/>
          <p:cNvSpPr>
            <a:spLocks noGrp="1"/>
          </p:cNvSpPr>
          <p:nvPr>
            <p:ph type="body" idx="2"/>
          </p:nvPr>
        </p:nvSpPr>
        <p:spPr>
          <a:xfrm>
            <a:off x="152400" y="1524000"/>
            <a:ext cx="2743200" cy="4724400"/>
          </a:xfrm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Healthier than seedlings from raised beds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Eliminates root damage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Minimize transplanting shock and risk of disease incidence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Cuts down on seed requirement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Easy to transport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DB32A-3A4A-4C53-B2E3-D54E022F0D17}" type="slidenum"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pPr eaLnBrk="1" hangingPunct="1"/>
              <a:t>9</a:t>
            </a:fld>
            <a:r>
              <a:rPr lang="en-US">
                <a:solidFill>
                  <a:srgbClr val="595959"/>
                </a:solidFill>
                <a:latin typeface="Arial" panose="020B0604020202020204" pitchFamily="34" charset="0"/>
              </a:rPr>
              <a:t> of x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75" y="618837"/>
            <a:ext cx="3484033" cy="2613025"/>
          </a:xfr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D85318B7-E9F2-473E-9889-20A5AAB78286}"/>
              </a:ext>
            </a:extLst>
          </p:cNvPr>
          <p:cNvSpPr txBox="1">
            <a:spLocks/>
          </p:cNvSpPr>
          <p:nvPr/>
        </p:nvSpPr>
        <p:spPr bwMode="auto">
          <a:xfrm>
            <a:off x="674256" y="152400"/>
            <a:ext cx="8285018" cy="429491"/>
          </a:xfrm>
          <a:prstGeom prst="rect">
            <a:avLst/>
          </a:prstGeom>
          <a:solidFill>
            <a:srgbClr val="0068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807A62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chemeClr val="bg1"/>
                </a:solidFill>
              </a:rPr>
              <a:t>Technologies introduced &amp; promoted by WorldVeg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Content Placeholder 4" descr="IMG_20191120_140918.jpg">
            <a:extLst>
              <a:ext uri="{FF2B5EF4-FFF2-40B4-BE49-F238E27FC236}">
                <a16:creationId xmlns:a16="http://schemas.microsoft.com/office/drawing/2014/main" id="{121B99C9-388C-44EF-9B6F-A9AC9B6DA9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331789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685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rldVeg PPT forma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ldVeg PPT format" id="{D15F7969-774D-4054-8BE7-B02FC2F478F4}" vid="{46ED59CF-98C8-4598-BBF6-16A5CD2300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WorldVeg PPT format</Template>
  <TotalTime>5034</TotalTime>
  <Words>2178</Words>
  <Application>Microsoft Office PowerPoint</Application>
  <PresentationFormat>On-screen Show (4:3)</PresentationFormat>
  <Paragraphs>527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Book Antiqua</vt:lpstr>
      <vt:lpstr>Calibri</vt:lpstr>
      <vt:lpstr>Courier New</vt:lpstr>
      <vt:lpstr>Georgia</vt:lpstr>
      <vt:lpstr>Wingdings</vt:lpstr>
      <vt:lpstr>Wingdings 2</vt:lpstr>
      <vt:lpstr>WorldVeg PPT format</vt:lpstr>
      <vt:lpstr>PowerPoint Presentation</vt:lpstr>
      <vt:lpstr>PowerPoint Presentation</vt:lpstr>
      <vt:lpstr>PowerPoint Presentation</vt:lpstr>
      <vt:lpstr>Details on the community-level IPM demonstrations</vt:lpstr>
      <vt:lpstr>PowerPoint Presentation</vt:lpstr>
      <vt:lpstr>PowerPoint Presentation</vt:lpstr>
      <vt:lpstr>PowerPoint Presentation</vt:lpstr>
      <vt:lpstr>Technologies introduced &amp; promoted by WorldVeg </vt:lpstr>
      <vt:lpstr>Seedling tray</vt:lpstr>
      <vt:lpstr>Soil-less Potting mixture</vt:lpstr>
      <vt:lpstr>Enriched vermicompost </vt:lpstr>
      <vt:lpstr>Transplanting media</vt:lpstr>
      <vt:lpstr>Microbial bio-fertilizers and bio-control agents</vt:lpstr>
      <vt:lpstr>Source of procurement of bio fertilizers and bio agents</vt:lpstr>
      <vt:lpstr>Localized fertilizer application</vt:lpstr>
      <vt:lpstr>Line sowing in pulses</vt:lpstr>
      <vt:lpstr>Intercropping </vt:lpstr>
      <vt:lpstr>Mulching </vt:lpstr>
      <vt:lpstr>Staking in tomato </vt:lpstr>
      <vt:lpstr>Sticky traps</vt:lpstr>
      <vt:lpstr>Pheromone traps</vt:lpstr>
      <vt:lpstr>Trap crops</vt:lpstr>
      <vt:lpstr>Border crops</vt:lpstr>
      <vt:lpstr>PowerPoint Presentation</vt:lpstr>
      <vt:lpstr>Personal protection equipment for farmers</vt:lpstr>
      <vt:lpstr>Economic analysis of the demonstration  (Cost: Benefit)</vt:lpstr>
      <vt:lpstr>Rapid assessment of Adoption of technologies by farmers</vt:lpstr>
      <vt:lpstr>PowerPoint Presentation</vt:lpstr>
      <vt:lpstr>PowerPoint Presentation</vt:lpstr>
      <vt:lpstr>PowerPoint Presentation</vt:lpstr>
      <vt:lpstr>Crop manuals &amp; Improved Production Guides (IPGs)</vt:lpstr>
      <vt:lpstr>PowerPoint Presentation</vt:lpstr>
      <vt:lpstr>Leaflets </vt:lpstr>
      <vt:lpstr>Field activity videos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WorldVeg activities under APART</dc:title>
  <dc:creator>Horticulturist-Train</dc:creator>
  <cp:lastModifiedBy>Horticulturist-Train</cp:lastModifiedBy>
  <cp:revision>210</cp:revision>
  <dcterms:created xsi:type="dcterms:W3CDTF">2020-08-28T17:30:34Z</dcterms:created>
  <dcterms:modified xsi:type="dcterms:W3CDTF">2020-11-27T19:17:42Z</dcterms:modified>
</cp:coreProperties>
</file>