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6" r:id="rId1"/>
  </p:sldMasterIdLst>
  <p:notesMasterIdLst>
    <p:notesMasterId r:id="rId43"/>
  </p:notesMasterIdLst>
  <p:sldIdLst>
    <p:sldId id="373" r:id="rId2"/>
    <p:sldId id="290" r:id="rId3"/>
    <p:sldId id="424" r:id="rId4"/>
    <p:sldId id="460" r:id="rId5"/>
    <p:sldId id="461" r:id="rId6"/>
    <p:sldId id="261" r:id="rId7"/>
    <p:sldId id="262" r:id="rId8"/>
    <p:sldId id="263" r:id="rId9"/>
    <p:sldId id="264" r:id="rId10"/>
    <p:sldId id="265" r:id="rId11"/>
    <p:sldId id="266" r:id="rId12"/>
    <p:sldId id="483" r:id="rId13"/>
    <p:sldId id="267" r:id="rId14"/>
    <p:sldId id="270" r:id="rId15"/>
    <p:sldId id="268" r:id="rId16"/>
    <p:sldId id="269" r:id="rId17"/>
    <p:sldId id="364" r:id="rId18"/>
    <p:sldId id="292" r:id="rId19"/>
    <p:sldId id="464" r:id="rId20"/>
    <p:sldId id="273" r:id="rId21"/>
    <p:sldId id="274" r:id="rId22"/>
    <p:sldId id="303" r:id="rId23"/>
    <p:sldId id="275" r:id="rId24"/>
    <p:sldId id="466" r:id="rId25"/>
    <p:sldId id="384" r:id="rId26"/>
    <p:sldId id="468" r:id="rId27"/>
    <p:sldId id="469" r:id="rId28"/>
    <p:sldId id="470" r:id="rId29"/>
    <p:sldId id="401" r:id="rId30"/>
    <p:sldId id="403" r:id="rId31"/>
    <p:sldId id="404" r:id="rId32"/>
    <p:sldId id="405" r:id="rId33"/>
    <p:sldId id="407" r:id="rId34"/>
    <p:sldId id="472" r:id="rId35"/>
    <p:sldId id="473" r:id="rId36"/>
    <p:sldId id="463" r:id="rId37"/>
    <p:sldId id="474" r:id="rId38"/>
    <p:sldId id="476" r:id="rId39"/>
    <p:sldId id="477" r:id="rId40"/>
    <p:sldId id="475" r:id="rId41"/>
    <p:sldId id="316"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eorgia" panose="02040502050405020303"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Georgia" panose="02040502050405020303"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Georgia" panose="02040502050405020303"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Georgia" panose="02040502050405020303"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Georgia" panose="020405020504050203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eorgia" panose="020405020504050203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eorgia" panose="020405020504050203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eorgia" panose="020405020504050203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eorgia" panose="02040502050405020303"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32" autoAdjust="0"/>
  </p:normalViewPr>
  <p:slideViewPr>
    <p:cSldViewPr snapToGrid="0">
      <p:cViewPr varScale="1">
        <p:scale>
          <a:sx n="78" d="100"/>
          <a:sy n="78" d="100"/>
        </p:scale>
        <p:origin x="155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794EF6-6427-4D33-8DDC-9D041B0B5EF7}" type="datetimeFigureOut">
              <a:rPr lang="en-IN" smtClean="0"/>
              <a:t>28-11-2020</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308AA-FB0D-445B-99DE-0C0F80E0D7FE}" type="slidenum">
              <a:rPr lang="en-IN" smtClean="0"/>
              <a:t>‹#›</a:t>
            </a:fld>
            <a:endParaRPr lang="en-IN"/>
          </a:p>
        </p:txBody>
      </p:sp>
    </p:spTree>
    <p:extLst>
      <p:ext uri="{BB962C8B-B14F-4D97-AF65-F5344CB8AC3E}">
        <p14:creationId xmlns:p14="http://schemas.microsoft.com/office/powerpoint/2010/main" val="315256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6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07BA27DD-BAF1-497A-B2EA-FE276870228D}" type="slidenum">
              <a:rPr lang="en-US">
                <a:latin typeface="Calibri" panose="020F0502020204030204" pitchFamily="34" charset="0"/>
              </a:rPr>
              <a:pPr eaLnBrk="1" hangingPunct="1"/>
              <a:t>22</a:t>
            </a:fld>
            <a:endParaRPr lang="en-US">
              <a:latin typeface="Calibri" panose="020F0502020204030204" pitchFamily="34" charset="0"/>
            </a:endParaRPr>
          </a:p>
        </p:txBody>
      </p:sp>
    </p:spTree>
    <p:extLst>
      <p:ext uri="{BB962C8B-B14F-4D97-AF65-F5344CB8AC3E}">
        <p14:creationId xmlns:p14="http://schemas.microsoft.com/office/powerpoint/2010/main" val="2737608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24"/>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5"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6" name="Rectangle 22"/>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7" name="Rectangle 23"/>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10" name="Rectangle 9"/>
          <p:cNvSpPr>
            <a:spLocks noChangeArrowheads="1"/>
          </p:cNvSpPr>
          <p:nvPr/>
        </p:nvSpPr>
        <p:spPr bwMode="auto">
          <a:xfrm>
            <a:off x="158750" y="6391275"/>
            <a:ext cx="8832850" cy="309563"/>
          </a:xfrm>
          <a:prstGeom prst="rect">
            <a:avLst/>
          </a:prstGeom>
          <a:solidFill>
            <a:srgbClr val="009444"/>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solidFill>
                <a:schemeClr val="accent3">
                  <a:lumMod val="50000"/>
                </a:schemeClr>
              </a:solidFill>
              <a:latin typeface="+mn-lt"/>
              <a:cs typeface="+mn-cs"/>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rgbClr val="009444"/>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rgbClr val="009444"/>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3" name="TextBox 12"/>
          <p:cNvSpPr txBox="1">
            <a:spLocks noChangeArrowheads="1"/>
          </p:cNvSpPr>
          <p:nvPr/>
        </p:nvSpPr>
        <p:spPr bwMode="auto">
          <a:xfrm>
            <a:off x="7613650" y="6384925"/>
            <a:ext cx="1362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algn="r" eaLnBrk="1" hangingPunct="1">
              <a:defRPr/>
            </a:pPr>
            <a:r>
              <a:rPr lang="en-US" sz="1400" dirty="0">
                <a:solidFill>
                  <a:schemeClr val="tx1">
                    <a:lumMod val="65000"/>
                    <a:lumOff val="35000"/>
                  </a:schemeClr>
                </a:solidFill>
                <a:latin typeface="Arial" charset="0"/>
              </a:rPr>
              <a:t>worldveg.org</a:t>
            </a: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rgbClr val="404040"/>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
        <p:nvSpPr>
          <p:cNvPr id="8" name="Title 7"/>
          <p:cNvSpPr>
            <a:spLocks noGrp="1"/>
          </p:cNvSpPr>
          <p:nvPr>
            <p:ph type="ctrTitle"/>
          </p:nvPr>
        </p:nvSpPr>
        <p:spPr>
          <a:xfrm>
            <a:off x="685800" y="381000"/>
            <a:ext cx="7772400" cy="1524000"/>
          </a:xfrm>
        </p:spPr>
        <p:txBody>
          <a:bodyPr/>
          <a:lstStyle>
            <a:lvl1pPr>
              <a:defRPr sz="4200">
                <a:solidFill>
                  <a:srgbClr val="404040"/>
                </a:solidFill>
              </a:defRPr>
            </a:lvl1pPr>
          </a:lstStyle>
          <a:p>
            <a:r>
              <a:rPr lang="en-US"/>
              <a:t>Click to edit Master title style</a:t>
            </a:r>
            <a:endParaRPr lang="en-US" dirty="0"/>
          </a:p>
        </p:txBody>
      </p:sp>
      <p:sp>
        <p:nvSpPr>
          <p:cNvPr id="17" name="Slide Number Placeholder 28"/>
          <p:cNvSpPr>
            <a:spLocks noGrp="1"/>
          </p:cNvSpPr>
          <p:nvPr>
            <p:ph type="sldNum" sz="quarter" idx="10"/>
          </p:nvPr>
        </p:nvSpPr>
        <p:spPr/>
        <p:txBody>
          <a:bodyPr/>
          <a:lstStyle>
            <a:lvl1pPr>
              <a:defRPr/>
            </a:lvl1pPr>
          </a:lstStyle>
          <a:p>
            <a:fld id="{693E8AC4-BEAE-452C-9751-CC771A9831D3}" type="slidenum">
              <a:rPr lang="en-US"/>
              <a:pPr/>
              <a:t>‹#›</a:t>
            </a:fld>
            <a:r>
              <a:rPr lang="en-US"/>
              <a:t> of x</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5775325"/>
            <a:ext cx="3108040" cy="485325"/>
          </a:xfrm>
          <a:prstGeom prst="rect">
            <a:avLst/>
          </a:prstGeom>
        </p:spPr>
      </p:pic>
    </p:spTree>
    <p:extLst>
      <p:ext uri="{BB962C8B-B14F-4D97-AF65-F5344CB8AC3E}">
        <p14:creationId xmlns:p14="http://schemas.microsoft.com/office/powerpoint/2010/main" val="53458697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9444"/>
                </a:solidFill>
              </a:defRPr>
            </a:lvl1pPr>
          </a:lstStyle>
          <a:p>
            <a:r>
              <a:rPr lang="en-US"/>
              <a:t>Click to edit Master title style</a:t>
            </a:r>
            <a:endParaRPr lang="en-US" dirty="0"/>
          </a:p>
        </p:txBody>
      </p:sp>
      <p:sp>
        <p:nvSpPr>
          <p:cNvPr id="8" name="Content Placeholder 7"/>
          <p:cNvSpPr>
            <a:spLocks noGrp="1"/>
          </p:cNvSpPr>
          <p:nvPr>
            <p:ph sz="quarter" idx="1"/>
          </p:nvPr>
        </p:nvSpPr>
        <p:spPr>
          <a:xfrm>
            <a:off x="301752" y="1527048"/>
            <a:ext cx="8503920" cy="4721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8"/>
          <p:cNvSpPr>
            <a:spLocks noGrp="1"/>
          </p:cNvSpPr>
          <p:nvPr>
            <p:ph type="sldNum" sz="quarter" idx="10"/>
          </p:nvPr>
        </p:nvSpPr>
        <p:spPr>
          <a:xfrm>
            <a:off x="203200" y="6400800"/>
            <a:ext cx="2438400" cy="306388"/>
          </a:xfrm>
        </p:spPr>
        <p:txBody>
          <a:bodyPr/>
          <a:lstStyle>
            <a:lvl1pPr>
              <a:defRPr/>
            </a:lvl1pPr>
          </a:lstStyle>
          <a:p>
            <a:fld id="{45DEFBFA-216E-4E8C-9D40-A6B6105DC723}" type="slidenum">
              <a:rPr lang="en-US"/>
              <a:pPr/>
              <a:t>‹#›</a:t>
            </a:fld>
            <a:r>
              <a:rPr lang="en-US"/>
              <a:t> of x</a:t>
            </a:r>
          </a:p>
        </p:txBody>
      </p:sp>
    </p:spTree>
    <p:extLst>
      <p:ext uri="{BB962C8B-B14F-4D97-AF65-F5344CB8AC3E}">
        <p14:creationId xmlns:p14="http://schemas.microsoft.com/office/powerpoint/2010/main" val="384254206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20"/>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22"/>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9" name="Rectangle 23"/>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10"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11" name="Rectangle 26"/>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13" name="Rectangle 12"/>
          <p:cNvSpPr>
            <a:spLocks noChangeArrowheads="1"/>
          </p:cNvSpPr>
          <p:nvPr/>
        </p:nvSpPr>
        <p:spPr bwMode="auto">
          <a:xfrm>
            <a:off x="158750" y="6391275"/>
            <a:ext cx="8832850" cy="311150"/>
          </a:xfrm>
          <a:prstGeom prst="rect">
            <a:avLst/>
          </a:prstGeom>
          <a:solidFill>
            <a:srgbClr val="009444"/>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rgbClr val="009444"/>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rgbClr val="009444"/>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6" name="Slide Number Placeholder 28"/>
          <p:cNvSpPr txBox="1">
            <a:spLocks/>
          </p:cNvSpPr>
          <p:nvPr/>
        </p:nvSpPr>
        <p:spPr>
          <a:xfrm>
            <a:off x="228600" y="6399213"/>
            <a:ext cx="2438400" cy="306387"/>
          </a:xfrm>
          <a:prstGeom prst="rect">
            <a:avLst/>
          </a:prstGeom>
        </p:spPr>
        <p:txBody>
          <a:bodyPr lIns="45720" rIns="45720" anchor="ctr">
            <a:norm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0B085001-2BFF-4AF4-80E4-35146730E9E8}" type="slidenum">
              <a:rPr lang="en-US" sz="1400">
                <a:solidFill>
                  <a:srgbClr val="595959"/>
                </a:solidFill>
                <a:latin typeface="Arial" panose="020B0604020202020204" pitchFamily="34" charset="0"/>
              </a:rPr>
              <a:pPr eaLnBrk="1" hangingPunct="1"/>
              <a:t>‹#›</a:t>
            </a:fld>
            <a:r>
              <a:rPr lang="en-US" sz="1400">
                <a:solidFill>
                  <a:srgbClr val="595959"/>
                </a:solidFill>
                <a:latin typeface="Arial" panose="020B0604020202020204" pitchFamily="34" charset="0"/>
              </a:rPr>
              <a:t> of x</a:t>
            </a:r>
          </a:p>
        </p:txBody>
      </p:sp>
      <p:sp>
        <p:nvSpPr>
          <p:cNvPr id="17" name="TextBox 16"/>
          <p:cNvSpPr txBox="1">
            <a:spLocks noChangeArrowheads="1"/>
          </p:cNvSpPr>
          <p:nvPr/>
        </p:nvSpPr>
        <p:spPr bwMode="auto">
          <a:xfrm>
            <a:off x="7613650" y="6384925"/>
            <a:ext cx="1362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algn="r" eaLnBrk="1" hangingPunct="1">
              <a:defRPr/>
            </a:pPr>
            <a:r>
              <a:rPr lang="en-US" sz="1400" dirty="0">
                <a:solidFill>
                  <a:schemeClr val="tx1">
                    <a:lumMod val="65000"/>
                    <a:lumOff val="35000"/>
                  </a:schemeClr>
                </a:solidFill>
                <a:latin typeface="Arial" charset="0"/>
              </a:rPr>
              <a:t>worldveg.org</a:t>
            </a:r>
          </a:p>
        </p:txBody>
      </p:sp>
      <p:sp>
        <p:nvSpPr>
          <p:cNvPr id="19" name="Oval 18"/>
          <p:cNvSpPr/>
          <p:nvPr/>
        </p:nvSpPr>
        <p:spPr bwMode="auto">
          <a:xfrm>
            <a:off x="4224338" y="990600"/>
            <a:ext cx="685800" cy="685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solidFill>
                  <a:schemeClr val="tx1"/>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532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itle 22"/>
          <p:cNvSpPr>
            <a:spLocks noGrp="1"/>
          </p:cNvSpPr>
          <p:nvPr>
            <p:ph type="title"/>
          </p:nvPr>
        </p:nvSpPr>
        <p:spPr>
          <a:xfrm>
            <a:off x="307975" y="307975"/>
            <a:ext cx="8534400" cy="758825"/>
          </a:xfrm>
        </p:spPr>
        <p:txBody>
          <a:bodyPr rtlCol="0"/>
          <a:lstStyle>
            <a:lvl1pPr>
              <a:defRPr>
                <a:solidFill>
                  <a:schemeClr val="tx1">
                    <a:lumMod val="75000"/>
                    <a:lumOff val="25000"/>
                  </a:schemeClr>
                </a:solidFill>
              </a:defRPr>
            </a:lvl1pPr>
          </a:lstStyle>
          <a:p>
            <a:r>
              <a:rPr lang="en-US"/>
              <a:t>Click to edit Master title style</a:t>
            </a:r>
            <a:endParaRPr lang="en-US" dirty="0"/>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7050" y="1109135"/>
            <a:ext cx="463550" cy="463550"/>
          </a:xfrm>
          <a:prstGeom prst="rect">
            <a:avLst/>
          </a:prstGeom>
        </p:spPr>
      </p:pic>
    </p:spTree>
    <p:extLst>
      <p:ext uri="{BB962C8B-B14F-4D97-AF65-F5344CB8AC3E}">
        <p14:creationId xmlns:p14="http://schemas.microsoft.com/office/powerpoint/2010/main" val="14101424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endParaRPr lang="en-US" dirty="0"/>
          </a:p>
        </p:txBody>
      </p:sp>
      <p:sp>
        <p:nvSpPr>
          <p:cNvPr id="3" name="Slide Number Placeholder 28"/>
          <p:cNvSpPr>
            <a:spLocks noGrp="1"/>
          </p:cNvSpPr>
          <p:nvPr>
            <p:ph type="sldNum" sz="quarter" idx="10"/>
          </p:nvPr>
        </p:nvSpPr>
        <p:spPr>
          <a:xfrm>
            <a:off x="304800" y="6399213"/>
            <a:ext cx="2438400" cy="306387"/>
          </a:xfrm>
        </p:spPr>
        <p:txBody>
          <a:bodyPr/>
          <a:lstStyle>
            <a:lvl1pPr>
              <a:defRPr/>
            </a:lvl1pPr>
          </a:lstStyle>
          <a:p>
            <a:fld id="{C965D515-D636-4908-9943-A626C7303DFD}" type="slidenum">
              <a:rPr lang="en-US"/>
              <a:pPr/>
              <a:t>‹#›</a:t>
            </a:fld>
            <a:r>
              <a:rPr lang="en-US"/>
              <a:t> of x</a:t>
            </a:r>
          </a:p>
        </p:txBody>
      </p:sp>
    </p:spTree>
    <p:extLst>
      <p:ext uri="{BB962C8B-B14F-4D97-AF65-F5344CB8AC3E}">
        <p14:creationId xmlns:p14="http://schemas.microsoft.com/office/powerpoint/2010/main" val="2418273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3" name="Rectangle 22"/>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4"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5"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6" name="Rectangle 5"/>
          <p:cNvSpPr>
            <a:spLocks noChangeArrowheads="1"/>
          </p:cNvSpPr>
          <p:nvPr/>
        </p:nvSpPr>
        <p:spPr bwMode="auto">
          <a:xfrm>
            <a:off x="158750" y="6403975"/>
            <a:ext cx="8832850" cy="309563"/>
          </a:xfrm>
          <a:prstGeom prst="rect">
            <a:avLst/>
          </a:prstGeom>
          <a:solidFill>
            <a:srgbClr val="009444"/>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rgbClr val="009444"/>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8" name="Slide Number Placeholder 28"/>
          <p:cNvSpPr txBox="1">
            <a:spLocks/>
          </p:cNvSpPr>
          <p:nvPr/>
        </p:nvSpPr>
        <p:spPr>
          <a:xfrm>
            <a:off x="304800" y="6399213"/>
            <a:ext cx="2438400" cy="306387"/>
          </a:xfrm>
          <a:prstGeom prst="rect">
            <a:avLst/>
          </a:prstGeom>
        </p:spPr>
        <p:txBody>
          <a:bodyPr lIns="45720" rIns="45720" anchor="ctr">
            <a:normAutofit/>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FC008FC7-2363-42F2-BFA7-E517FA659EDC}" type="slidenum">
              <a:rPr lang="en-US" sz="1400">
                <a:solidFill>
                  <a:srgbClr val="595959"/>
                </a:solidFill>
                <a:latin typeface="Arial" panose="020B0604020202020204" pitchFamily="34" charset="0"/>
              </a:rPr>
              <a:pPr eaLnBrk="1" hangingPunct="1"/>
              <a:t>‹#›</a:t>
            </a:fld>
            <a:r>
              <a:rPr lang="en-US" sz="1400">
                <a:solidFill>
                  <a:srgbClr val="595959"/>
                </a:solidFill>
                <a:latin typeface="Arial" panose="020B0604020202020204" pitchFamily="34" charset="0"/>
              </a:rPr>
              <a:t> of x</a:t>
            </a:r>
          </a:p>
        </p:txBody>
      </p:sp>
      <p:sp>
        <p:nvSpPr>
          <p:cNvPr id="9" name="TextBox 23"/>
          <p:cNvSpPr txBox="1">
            <a:spLocks noChangeArrowheads="1"/>
          </p:cNvSpPr>
          <p:nvPr/>
        </p:nvSpPr>
        <p:spPr bwMode="auto">
          <a:xfrm>
            <a:off x="7632700" y="6384925"/>
            <a:ext cx="1362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algn="r" eaLnBrk="1" hangingPunct="1">
              <a:defRPr/>
            </a:pPr>
            <a:r>
              <a:rPr lang="en-US" sz="1400" dirty="0">
                <a:solidFill>
                  <a:schemeClr val="tx1">
                    <a:lumMod val="65000"/>
                    <a:lumOff val="35000"/>
                  </a:schemeClr>
                </a:solidFill>
                <a:latin typeface="Arial" charset="0"/>
              </a:rPr>
              <a:t>worldveg.org</a:t>
            </a:r>
          </a:p>
        </p:txBody>
      </p:sp>
    </p:spTree>
    <p:extLst>
      <p:ext uri="{BB962C8B-B14F-4D97-AF65-F5344CB8AC3E}">
        <p14:creationId xmlns:p14="http://schemas.microsoft.com/office/powerpoint/2010/main" val="3921099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685800" y="152400"/>
            <a:ext cx="8206890" cy="304800"/>
          </a:xfrm>
          <a:prstGeom prst="rect">
            <a:avLst/>
          </a:prstGeom>
          <a:solidFill>
            <a:srgbClr val="009444"/>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22"/>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7" name="Rectangle 23"/>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9" name="Rectangle 2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10" name="Rectangle 9"/>
          <p:cNvSpPr/>
          <p:nvPr/>
        </p:nvSpPr>
        <p:spPr>
          <a:xfrm>
            <a:off x="152400" y="609600"/>
            <a:ext cx="2743200" cy="5640388"/>
          </a:xfrm>
          <a:prstGeom prst="rect">
            <a:avLst/>
          </a:prstGeom>
          <a:solidFill>
            <a:srgbClr val="F7941E">
              <a:alpha val="34118"/>
            </a:srgbClr>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61925" y="6396038"/>
            <a:ext cx="8832850" cy="309562"/>
          </a:xfrm>
          <a:prstGeom prst="rect">
            <a:avLst/>
          </a:prstGeom>
          <a:solidFill>
            <a:srgbClr val="009444"/>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5" name="Rectangle 14"/>
          <p:cNvSpPr/>
          <p:nvPr/>
        </p:nvSpPr>
        <p:spPr>
          <a:xfrm flipH="1">
            <a:off x="455613" y="130175"/>
            <a:ext cx="71437"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29"/>
          <p:cNvSpPr txBox="1">
            <a:spLocks noChangeArrowheads="1"/>
          </p:cNvSpPr>
          <p:nvPr/>
        </p:nvSpPr>
        <p:spPr bwMode="auto">
          <a:xfrm>
            <a:off x="7772400" y="6396038"/>
            <a:ext cx="12096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eaLnBrk="1" hangingPunct="1">
              <a:defRPr/>
            </a:pPr>
            <a:r>
              <a:rPr lang="en-US" sz="1400" dirty="0">
                <a:solidFill>
                  <a:schemeClr val="tx1">
                    <a:lumMod val="65000"/>
                    <a:lumOff val="35000"/>
                  </a:schemeClr>
                </a:solidFill>
                <a:latin typeface="Arial" charset="0"/>
              </a:rPr>
              <a:t>worldveg.org</a:t>
            </a:r>
          </a:p>
        </p:txBody>
      </p:sp>
      <p:sp>
        <p:nvSpPr>
          <p:cNvPr id="20" name="Content Placeholder 19"/>
          <p:cNvSpPr>
            <a:spLocks noGrp="1"/>
          </p:cNvSpPr>
          <p:nvPr>
            <p:ph sz="quarter" idx="1"/>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chemeClr val="tx1">
                    <a:lumMod val="75000"/>
                    <a:lumOff val="25000"/>
                  </a:schemeClr>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chemeClr val="tx1">
                    <a:lumMod val="75000"/>
                    <a:lumOff val="25000"/>
                  </a:schemeClr>
                </a:solidFill>
              </a:defRPr>
            </a:lvl1pPr>
          </a:lstStyle>
          <a:p>
            <a:r>
              <a:rPr lang="en-US"/>
              <a:t>Click to edit Master title style</a:t>
            </a:r>
            <a:endParaRPr lang="en-US" dirty="0"/>
          </a:p>
        </p:txBody>
      </p:sp>
      <p:sp>
        <p:nvSpPr>
          <p:cNvPr id="17" name="Slide Number Placeholder 28"/>
          <p:cNvSpPr>
            <a:spLocks noGrp="1"/>
          </p:cNvSpPr>
          <p:nvPr>
            <p:ph type="sldNum" sz="quarter" idx="10"/>
          </p:nvPr>
        </p:nvSpPr>
        <p:spPr>
          <a:xfrm>
            <a:off x="304800" y="6399213"/>
            <a:ext cx="2438400" cy="306387"/>
          </a:xfrm>
        </p:spPr>
        <p:txBody>
          <a:bodyPr/>
          <a:lstStyle>
            <a:lvl1pPr>
              <a:defRPr/>
            </a:lvl1pPr>
          </a:lstStyle>
          <a:p>
            <a:fld id="{0D9327C4-16B4-43F9-B81D-4AEA7BA52FA8}" type="slidenum">
              <a:rPr lang="en-US"/>
              <a:pPr/>
              <a:t>‹#›</a:t>
            </a:fld>
            <a:r>
              <a:rPr lang="en-US"/>
              <a:t> of x</a:t>
            </a:r>
          </a:p>
        </p:txBody>
      </p:sp>
      <p:sp>
        <p:nvSpPr>
          <p:cNvPr id="4" name="Oval 3"/>
          <p:cNvSpPr/>
          <p:nvPr/>
        </p:nvSpPr>
        <p:spPr>
          <a:xfrm>
            <a:off x="76200" y="-25400"/>
            <a:ext cx="609600"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916" y="115887"/>
            <a:ext cx="402167" cy="402167"/>
          </a:xfrm>
          <a:prstGeom prst="rect">
            <a:avLst/>
          </a:prstGeom>
        </p:spPr>
      </p:pic>
    </p:spTree>
    <p:extLst>
      <p:ext uri="{BB962C8B-B14F-4D97-AF65-F5344CB8AC3E}">
        <p14:creationId xmlns:p14="http://schemas.microsoft.com/office/powerpoint/2010/main" val="2953440365"/>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8"/>
          <p:cNvSpPr>
            <a:spLocks noGrp="1"/>
          </p:cNvSpPr>
          <p:nvPr>
            <p:ph type="sldNum" sz="quarter" idx="10"/>
          </p:nvPr>
        </p:nvSpPr>
        <p:spPr>
          <a:xfrm>
            <a:off x="304800" y="6399213"/>
            <a:ext cx="2438400" cy="306387"/>
          </a:xfrm>
        </p:spPr>
        <p:txBody>
          <a:bodyPr/>
          <a:lstStyle>
            <a:lvl1pPr>
              <a:defRPr/>
            </a:lvl1pPr>
          </a:lstStyle>
          <a:p>
            <a:fld id="{99FAAD9A-B8CB-453D-8171-C6E113E6CD8C}" type="slidenum">
              <a:rPr lang="en-US"/>
              <a:pPr/>
              <a:t>‹#›</a:t>
            </a:fld>
            <a:r>
              <a:rPr lang="en-US"/>
              <a:t> of x</a:t>
            </a:r>
          </a:p>
        </p:txBody>
      </p:sp>
    </p:spTree>
    <p:extLst>
      <p:ext uri="{BB962C8B-B14F-4D97-AF65-F5344CB8AC3E}">
        <p14:creationId xmlns:p14="http://schemas.microsoft.com/office/powerpoint/2010/main" val="262975119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endParaRPr lang="en-US"/>
          </a:p>
        </p:txBody>
      </p:sp>
      <p:sp>
        <p:nvSpPr>
          <p:cNvPr id="9" name="Rectangle 8"/>
          <p:cNvSpPr>
            <a:spLocks noChangeArrowheads="1"/>
          </p:cNvSpPr>
          <p:nvPr/>
        </p:nvSpPr>
        <p:spPr bwMode="auto">
          <a:xfrm>
            <a:off x="161925" y="6400800"/>
            <a:ext cx="8832850" cy="309563"/>
          </a:xfrm>
          <a:prstGeom prst="rect">
            <a:avLst/>
          </a:prstGeom>
          <a:solidFill>
            <a:srgbClr val="009444"/>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rgbClr val="009444"/>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rgbClr val="009444"/>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Oval 11"/>
          <p:cNvSpPr/>
          <p:nvPr/>
        </p:nvSpPr>
        <p:spPr>
          <a:xfrm>
            <a:off x="4267200" y="955675"/>
            <a:ext cx="609600" cy="492125"/>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4"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US" dirty="0"/>
          </a:p>
        </p:txBody>
      </p:sp>
      <p:sp>
        <p:nvSpPr>
          <p:cNvPr id="1035" name="Text Placeholder 12"/>
          <p:cNvSpPr>
            <a:spLocks noGrp="1"/>
          </p:cNvSpPr>
          <p:nvPr>
            <p:ph type="body" idx="1"/>
          </p:nvPr>
        </p:nvSpPr>
        <p:spPr bwMode="auto">
          <a:xfrm>
            <a:off x="301625" y="1573213"/>
            <a:ext cx="8534400"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Slide Number Placeholder 28"/>
          <p:cNvSpPr>
            <a:spLocks noGrp="1"/>
          </p:cNvSpPr>
          <p:nvPr>
            <p:ph type="sldNum" sz="quarter" idx="4"/>
          </p:nvPr>
        </p:nvSpPr>
        <p:spPr>
          <a:xfrm>
            <a:off x="228600" y="6399213"/>
            <a:ext cx="2438400" cy="306387"/>
          </a:xfrm>
          <a:prstGeom prst="rect">
            <a:avLst/>
          </a:prstGeom>
        </p:spPr>
        <p:txBody>
          <a:bodyPr vert="horz" wrap="square" lIns="91440" tIns="45720" rIns="91440" bIns="45720" numCol="1" anchor="t" anchorCtr="0" compatLnSpc="1">
            <a:prstTxWarp prst="textNoShape">
              <a:avLst/>
            </a:prstTxWarp>
            <a:normAutofit/>
          </a:bodyPr>
          <a:lstStyle>
            <a:lvl1pPr>
              <a:defRPr sz="1400">
                <a:solidFill>
                  <a:srgbClr val="595959"/>
                </a:solidFill>
                <a:latin typeface="Arial" panose="020B0604020202020204" pitchFamily="34" charset="0"/>
              </a:defRPr>
            </a:lvl1pPr>
          </a:lstStyle>
          <a:p>
            <a:fld id="{EC245B3E-57DF-46D6-AE0B-2A86D7430FE6}" type="slidenum">
              <a:rPr lang="en-US"/>
              <a:pPr/>
              <a:t>‹#›</a:t>
            </a:fld>
            <a:r>
              <a:rPr lang="en-US"/>
              <a:t> of x</a:t>
            </a:r>
          </a:p>
        </p:txBody>
      </p:sp>
      <p:sp>
        <p:nvSpPr>
          <p:cNvPr id="1039" name="TextBox 1"/>
          <p:cNvSpPr txBox="1">
            <a:spLocks noChangeArrowheads="1"/>
          </p:cNvSpPr>
          <p:nvPr/>
        </p:nvSpPr>
        <p:spPr bwMode="auto">
          <a:xfrm>
            <a:off x="7613650" y="6384925"/>
            <a:ext cx="13620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eorgia" pitchFamily="18" charset="0"/>
                <a:cs typeface="Arial" charset="0"/>
              </a:defRPr>
            </a:lvl1pPr>
            <a:lvl2pPr marL="742950" indent="-285750" eaLnBrk="0" hangingPunct="0">
              <a:defRPr>
                <a:solidFill>
                  <a:schemeClr val="tx1"/>
                </a:solidFill>
                <a:latin typeface="Georgia" pitchFamily="18" charset="0"/>
                <a:cs typeface="Arial" charset="0"/>
              </a:defRPr>
            </a:lvl2pPr>
            <a:lvl3pPr marL="1143000" indent="-228600" eaLnBrk="0" hangingPunct="0">
              <a:defRPr>
                <a:solidFill>
                  <a:schemeClr val="tx1"/>
                </a:solidFill>
                <a:latin typeface="Georgia" pitchFamily="18" charset="0"/>
                <a:cs typeface="Arial" charset="0"/>
              </a:defRPr>
            </a:lvl3pPr>
            <a:lvl4pPr marL="1600200" indent="-228600" eaLnBrk="0" hangingPunct="0">
              <a:defRPr>
                <a:solidFill>
                  <a:schemeClr val="tx1"/>
                </a:solidFill>
                <a:latin typeface="Georgia" pitchFamily="18" charset="0"/>
                <a:cs typeface="Arial" charset="0"/>
              </a:defRPr>
            </a:lvl4pPr>
            <a:lvl5pPr marL="2057400" indent="-228600" eaLnBrk="0" hangingPunct="0">
              <a:defRPr>
                <a:solidFill>
                  <a:schemeClr val="tx1"/>
                </a:solidFill>
                <a:latin typeface="Georgia" pitchFamily="18" charset="0"/>
                <a:cs typeface="Arial" charset="0"/>
              </a:defRPr>
            </a:lvl5pPr>
            <a:lvl6pPr marL="2514600" indent="-228600" eaLnBrk="0" fontAlgn="base" hangingPunct="0">
              <a:spcBef>
                <a:spcPct val="0"/>
              </a:spcBef>
              <a:spcAft>
                <a:spcPct val="0"/>
              </a:spcAft>
              <a:defRPr>
                <a:solidFill>
                  <a:schemeClr val="tx1"/>
                </a:solidFill>
                <a:latin typeface="Georgia" pitchFamily="18" charset="0"/>
                <a:cs typeface="Arial" charset="0"/>
              </a:defRPr>
            </a:lvl6pPr>
            <a:lvl7pPr marL="2971800" indent="-228600" eaLnBrk="0" fontAlgn="base" hangingPunct="0">
              <a:spcBef>
                <a:spcPct val="0"/>
              </a:spcBef>
              <a:spcAft>
                <a:spcPct val="0"/>
              </a:spcAft>
              <a:defRPr>
                <a:solidFill>
                  <a:schemeClr val="tx1"/>
                </a:solidFill>
                <a:latin typeface="Georgia" pitchFamily="18" charset="0"/>
                <a:cs typeface="Arial" charset="0"/>
              </a:defRPr>
            </a:lvl7pPr>
            <a:lvl8pPr marL="3429000" indent="-228600" eaLnBrk="0" fontAlgn="base" hangingPunct="0">
              <a:spcBef>
                <a:spcPct val="0"/>
              </a:spcBef>
              <a:spcAft>
                <a:spcPct val="0"/>
              </a:spcAft>
              <a:defRPr>
                <a:solidFill>
                  <a:schemeClr val="tx1"/>
                </a:solidFill>
                <a:latin typeface="Georgia" pitchFamily="18" charset="0"/>
                <a:cs typeface="Arial" charset="0"/>
              </a:defRPr>
            </a:lvl8pPr>
            <a:lvl9pPr marL="3886200" indent="-228600" eaLnBrk="0" fontAlgn="base" hangingPunct="0">
              <a:spcBef>
                <a:spcPct val="0"/>
              </a:spcBef>
              <a:spcAft>
                <a:spcPct val="0"/>
              </a:spcAft>
              <a:defRPr>
                <a:solidFill>
                  <a:schemeClr val="tx1"/>
                </a:solidFill>
                <a:latin typeface="Georgia" pitchFamily="18" charset="0"/>
                <a:cs typeface="Arial" charset="0"/>
              </a:defRPr>
            </a:lvl9pPr>
          </a:lstStyle>
          <a:p>
            <a:pPr algn="r" eaLnBrk="1" hangingPunct="1">
              <a:defRPr/>
            </a:pPr>
            <a:r>
              <a:rPr lang="en-US" sz="1400" dirty="0">
                <a:solidFill>
                  <a:schemeClr val="tx1">
                    <a:lumMod val="65000"/>
                    <a:lumOff val="35000"/>
                  </a:schemeClr>
                </a:solidFill>
                <a:latin typeface="Arial" charset="0"/>
              </a:rPr>
              <a:t>worldveg.org</a:t>
            </a:r>
          </a:p>
        </p:txBody>
      </p:sp>
      <p:grpSp>
        <p:nvGrpSpPr>
          <p:cNvPr id="19" name="Group 18"/>
          <p:cNvGrpSpPr/>
          <p:nvPr/>
        </p:nvGrpSpPr>
        <p:grpSpPr>
          <a:xfrm>
            <a:off x="4224338" y="914400"/>
            <a:ext cx="685800" cy="685800"/>
            <a:chOff x="4224338" y="838200"/>
            <a:chExt cx="685800" cy="685800"/>
          </a:xfrm>
        </p:grpSpPr>
        <p:sp>
          <p:nvSpPr>
            <p:cNvPr id="21" name="Oval 20"/>
            <p:cNvSpPr/>
            <p:nvPr/>
          </p:nvSpPr>
          <p:spPr bwMode="auto">
            <a:xfrm>
              <a:off x="4224338" y="838200"/>
              <a:ext cx="685800" cy="685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7050" y="982136"/>
              <a:ext cx="463550" cy="463550"/>
            </a:xfrm>
            <a:prstGeom prst="rect">
              <a:avLst/>
            </a:prstGeom>
          </p:spPr>
        </p:pic>
      </p:grpSp>
      <p:sp>
        <p:nvSpPr>
          <p:cNvPr id="3" name="Rectangle 2"/>
          <p:cNvSpPr/>
          <p:nvPr/>
        </p:nvSpPr>
        <p:spPr>
          <a:xfrm>
            <a:off x="-1981200" y="685800"/>
            <a:ext cx="914400" cy="762000"/>
          </a:xfrm>
          <a:prstGeom prst="rect">
            <a:avLst/>
          </a:prstGeom>
          <a:solidFill>
            <a:srgbClr val="F794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981200" y="1676400"/>
            <a:ext cx="914400" cy="762000"/>
          </a:xfrm>
          <a:prstGeom prst="rect">
            <a:avLst/>
          </a:prstGeom>
          <a:solidFill>
            <a:srgbClr val="EF413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981200" y="2667000"/>
            <a:ext cx="914400" cy="762000"/>
          </a:xfrm>
          <a:prstGeom prst="rect">
            <a:avLst/>
          </a:prstGeom>
          <a:solidFill>
            <a:srgbClr val="0094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981200" y="3657600"/>
            <a:ext cx="914400" cy="762000"/>
          </a:xfrm>
          <a:prstGeom prst="rect">
            <a:avLst/>
          </a:prstGeom>
          <a:solidFill>
            <a:srgbClr val="3938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9" r:id="rId3"/>
    <p:sldLayoutId id="2147483901" r:id="rId4"/>
    <p:sldLayoutId id="2147483902" r:id="rId5"/>
    <p:sldLayoutId id="2147483903" r:id="rId6"/>
    <p:sldLayoutId id="2147483904" r:id="rId7"/>
  </p:sldLayoutIdLst>
  <p:hf hdr="0" dt="0"/>
  <p:txStyles>
    <p:titleStyle>
      <a:lvl1pPr algn="ctr" rtl="0" eaLnBrk="1" fontAlgn="base" hangingPunct="1">
        <a:spcBef>
          <a:spcPct val="0"/>
        </a:spcBef>
        <a:spcAft>
          <a:spcPct val="0"/>
        </a:spcAft>
        <a:defRPr sz="3300" kern="1200">
          <a:solidFill>
            <a:srgbClr val="404040"/>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p:titleStyle>
    <p:bodyStyle>
      <a:lvl1pPr marL="273050" indent="-273050" algn="l" rtl="0" eaLnBrk="1" fontAlgn="base" hangingPunct="1">
        <a:spcBef>
          <a:spcPct val="20000"/>
        </a:spcBef>
        <a:spcAft>
          <a:spcPct val="0"/>
        </a:spcAft>
        <a:buClr>
          <a:srgbClr val="F7941E"/>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rgbClr val="EF4136"/>
        </a:buClr>
        <a:buSzPct val="70000"/>
        <a:buFont typeface="Wingdings" panose="05000000000000000000" pitchFamily="2" charset="2"/>
        <a:buChar char=""/>
        <a:defRPr sz="2200" kern="1200">
          <a:solidFill>
            <a:srgbClr val="404040"/>
          </a:solidFill>
          <a:latin typeface="+mn-lt"/>
          <a:ea typeface="+mn-ea"/>
          <a:cs typeface="+mn-cs"/>
        </a:defRPr>
      </a:lvl2pPr>
      <a:lvl3pPr marL="822325" indent="-228600" algn="l" rtl="0" eaLnBrk="1" fontAlgn="base" hangingPunct="1">
        <a:spcBef>
          <a:spcPct val="20000"/>
        </a:spcBef>
        <a:spcAft>
          <a:spcPct val="0"/>
        </a:spcAft>
        <a:buClr>
          <a:srgbClr val="009444"/>
        </a:buClr>
        <a:buSzPct val="75000"/>
        <a:buFont typeface="Wingdings 2" panose="05020102010507070707" pitchFamily="18" charset="2"/>
        <a:buChar char=""/>
        <a:defRPr sz="2000" kern="1200">
          <a:solidFill>
            <a:srgbClr val="404040"/>
          </a:solidFill>
          <a:latin typeface="+mn-lt"/>
          <a:ea typeface="+mn-ea"/>
          <a:cs typeface="+mn-cs"/>
        </a:defRPr>
      </a:lvl3pPr>
      <a:lvl4pPr marL="1096963" indent="-228600" algn="l" rtl="0" eaLnBrk="1" fontAlgn="base" hangingPunct="1">
        <a:spcBef>
          <a:spcPct val="20000"/>
        </a:spcBef>
        <a:spcAft>
          <a:spcPct val="0"/>
        </a:spcAft>
        <a:buClr>
          <a:srgbClr val="87706B"/>
        </a:buClr>
        <a:buSzPct val="70000"/>
        <a:buFont typeface="Wingdings" panose="05000000000000000000" pitchFamily="2" charset="2"/>
        <a:buChar char=""/>
        <a:defRPr sz="1800" kern="1200">
          <a:solidFill>
            <a:srgbClr val="404040"/>
          </a:solidFill>
          <a:latin typeface="+mn-lt"/>
          <a:ea typeface="+mn-ea"/>
          <a:cs typeface="+mn-cs"/>
        </a:defRPr>
      </a:lvl4pPr>
      <a:lvl5pPr marL="1371600" indent="-228600" algn="l" rtl="0" eaLnBrk="1" fontAlgn="base" hangingPunct="1">
        <a:spcBef>
          <a:spcPct val="20000"/>
        </a:spcBef>
        <a:spcAft>
          <a:spcPct val="0"/>
        </a:spcAft>
        <a:buClr>
          <a:srgbClr val="94734E"/>
        </a:buClr>
        <a:buChar char="•"/>
        <a:defRPr kern="1200">
          <a:solidFill>
            <a:srgbClr val="404040"/>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4.png"/><Relationship Id="rId4" Type="http://schemas.openxmlformats.org/officeDocument/2006/relationships/image" Target="../media/image8.jpeg"/><Relationship Id="rId9"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55.jp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8ED317-A7B3-40AA-909A-34AFB01259D4}"/>
              </a:ext>
            </a:extLst>
          </p:cNvPr>
          <p:cNvSpPr>
            <a:spLocks noGrp="1"/>
          </p:cNvSpPr>
          <p:nvPr>
            <p:ph type="sldNum" sz="quarter" idx="10"/>
          </p:nvPr>
        </p:nvSpPr>
        <p:spPr/>
        <p:txBody>
          <a:bodyPr/>
          <a:lstStyle/>
          <a:p>
            <a:fld id="{C965D515-D636-4908-9943-A626C7303DFD}" type="slidenum">
              <a:rPr lang="en-US" smtClean="0"/>
              <a:pPr/>
              <a:t>1</a:t>
            </a:fld>
            <a:r>
              <a:rPr lang="en-US"/>
              <a:t> of x</a:t>
            </a:r>
          </a:p>
        </p:txBody>
      </p:sp>
      <p:pic>
        <p:nvPicPr>
          <p:cNvPr id="5" name="Picture 4">
            <a:extLst>
              <a:ext uri="{FF2B5EF4-FFF2-40B4-BE49-F238E27FC236}">
                <a16:creationId xmlns:a16="http://schemas.microsoft.com/office/drawing/2014/main" id="{2F0CCACF-5F16-4904-B002-D6FF80D719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658013"/>
            <a:ext cx="2328244" cy="1572418"/>
          </a:xfrm>
          <a:prstGeom prst="rect">
            <a:avLst/>
          </a:prstGeom>
        </p:spPr>
      </p:pic>
      <p:pic>
        <p:nvPicPr>
          <p:cNvPr id="7" name="Picture 6">
            <a:extLst>
              <a:ext uri="{FF2B5EF4-FFF2-40B4-BE49-F238E27FC236}">
                <a16:creationId xmlns:a16="http://schemas.microsoft.com/office/drawing/2014/main" id="{51CB8D40-6D9E-45F5-A30C-819404C54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379" y="1523171"/>
            <a:ext cx="1939102" cy="1798787"/>
          </a:xfrm>
          <a:prstGeom prst="rect">
            <a:avLst/>
          </a:prstGeom>
        </p:spPr>
      </p:pic>
      <p:pic>
        <p:nvPicPr>
          <p:cNvPr id="9" name="Picture 8">
            <a:extLst>
              <a:ext uri="{FF2B5EF4-FFF2-40B4-BE49-F238E27FC236}">
                <a16:creationId xmlns:a16="http://schemas.microsoft.com/office/drawing/2014/main" id="{77F3D9CC-E79B-4474-8245-6277200670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33" t="9787" r="10001" b="11094"/>
          <a:stretch/>
        </p:blipFill>
        <p:spPr>
          <a:xfrm>
            <a:off x="4926627" y="1701131"/>
            <a:ext cx="2172735" cy="1614943"/>
          </a:xfrm>
          <a:prstGeom prst="rect">
            <a:avLst/>
          </a:prstGeom>
        </p:spPr>
      </p:pic>
      <p:pic>
        <p:nvPicPr>
          <p:cNvPr id="11" name="Picture 10">
            <a:extLst>
              <a:ext uri="{FF2B5EF4-FFF2-40B4-BE49-F238E27FC236}">
                <a16:creationId xmlns:a16="http://schemas.microsoft.com/office/drawing/2014/main" id="{4A1CFBF0-26E0-4883-959A-75FB209650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82" t="6540" r="10752" b="13695"/>
          <a:stretch/>
        </p:blipFill>
        <p:spPr>
          <a:xfrm>
            <a:off x="7218583" y="1721341"/>
            <a:ext cx="1504082" cy="1600617"/>
          </a:xfrm>
          <a:prstGeom prst="rect">
            <a:avLst/>
          </a:prstGeom>
        </p:spPr>
      </p:pic>
      <p:pic>
        <p:nvPicPr>
          <p:cNvPr id="13" name="Picture 12">
            <a:extLst>
              <a:ext uri="{FF2B5EF4-FFF2-40B4-BE49-F238E27FC236}">
                <a16:creationId xmlns:a16="http://schemas.microsoft.com/office/drawing/2014/main" id="{E5686E59-3138-4C74-852D-9753745102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609" y="4069288"/>
            <a:ext cx="2285356" cy="1796902"/>
          </a:xfrm>
          <a:prstGeom prst="rect">
            <a:avLst/>
          </a:prstGeom>
        </p:spPr>
      </p:pic>
      <p:pic>
        <p:nvPicPr>
          <p:cNvPr id="15" name="Picture 14">
            <a:extLst>
              <a:ext uri="{FF2B5EF4-FFF2-40B4-BE49-F238E27FC236}">
                <a16:creationId xmlns:a16="http://schemas.microsoft.com/office/drawing/2014/main" id="{F08ED51D-4B1C-4EFD-AC5A-A54EEB93915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08" t="7331" b="6686"/>
          <a:stretch/>
        </p:blipFill>
        <p:spPr>
          <a:xfrm>
            <a:off x="2628393" y="4057005"/>
            <a:ext cx="2432696" cy="1792425"/>
          </a:xfrm>
          <a:prstGeom prst="rect">
            <a:avLst/>
          </a:prstGeom>
        </p:spPr>
      </p:pic>
      <p:pic>
        <p:nvPicPr>
          <p:cNvPr id="1026" name="Picture 2" descr="Image result for lentil plant">
            <a:extLst>
              <a:ext uri="{FF2B5EF4-FFF2-40B4-BE49-F238E27FC236}">
                <a16:creationId xmlns:a16="http://schemas.microsoft.com/office/drawing/2014/main" id="{E9B34499-5BF8-479B-9D9C-21E4783574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53517" y="4060052"/>
            <a:ext cx="1945846" cy="1842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a plant">
            <a:extLst>
              <a:ext uri="{FF2B5EF4-FFF2-40B4-BE49-F238E27FC236}">
                <a16:creationId xmlns:a16="http://schemas.microsoft.com/office/drawing/2014/main" id="{761543FA-BB03-4064-8EFE-1A08CE54B4A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34" t="13584" r="5731" b="7259"/>
          <a:stretch/>
        </p:blipFill>
        <p:spPr bwMode="auto">
          <a:xfrm>
            <a:off x="7099363" y="3969532"/>
            <a:ext cx="1868236" cy="19218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1852579-A727-4779-A8D3-30482E2C40E8}"/>
              </a:ext>
            </a:extLst>
          </p:cNvPr>
          <p:cNvSpPr txBox="1"/>
          <p:nvPr/>
        </p:nvSpPr>
        <p:spPr>
          <a:xfrm>
            <a:off x="791353" y="3351599"/>
            <a:ext cx="997389" cy="338554"/>
          </a:xfrm>
          <a:prstGeom prst="rect">
            <a:avLst/>
          </a:prstGeom>
          <a:noFill/>
        </p:spPr>
        <p:txBody>
          <a:bodyPr wrap="none" rtlCol="0">
            <a:spAutoFit/>
          </a:bodyPr>
          <a:lstStyle/>
          <a:p>
            <a:r>
              <a:rPr lang="en-IN" sz="1600" b="1" dirty="0">
                <a:latin typeface="+mn-lt"/>
              </a:rPr>
              <a:t>Tomato</a:t>
            </a:r>
          </a:p>
        </p:txBody>
      </p:sp>
      <p:sp>
        <p:nvSpPr>
          <p:cNvPr id="17" name="TextBox 16">
            <a:extLst>
              <a:ext uri="{FF2B5EF4-FFF2-40B4-BE49-F238E27FC236}">
                <a16:creationId xmlns:a16="http://schemas.microsoft.com/office/drawing/2014/main" id="{148416FF-0EC5-4D93-8344-711A2ECD8328}"/>
              </a:ext>
            </a:extLst>
          </p:cNvPr>
          <p:cNvSpPr txBox="1"/>
          <p:nvPr/>
        </p:nvSpPr>
        <p:spPr>
          <a:xfrm>
            <a:off x="3350054" y="3359286"/>
            <a:ext cx="923651" cy="338554"/>
          </a:xfrm>
          <a:prstGeom prst="rect">
            <a:avLst/>
          </a:prstGeom>
          <a:noFill/>
        </p:spPr>
        <p:txBody>
          <a:bodyPr wrap="none" rtlCol="0">
            <a:spAutoFit/>
          </a:bodyPr>
          <a:lstStyle/>
          <a:p>
            <a:r>
              <a:rPr lang="en-IN" sz="1600" b="1" dirty="0">
                <a:latin typeface="+mn-lt"/>
              </a:rPr>
              <a:t>Brinjal</a:t>
            </a:r>
          </a:p>
        </p:txBody>
      </p:sp>
      <p:sp>
        <p:nvSpPr>
          <p:cNvPr id="18" name="TextBox 17">
            <a:extLst>
              <a:ext uri="{FF2B5EF4-FFF2-40B4-BE49-F238E27FC236}">
                <a16:creationId xmlns:a16="http://schemas.microsoft.com/office/drawing/2014/main" id="{B291BC66-9436-454C-8A53-3A174C4021AE}"/>
              </a:ext>
            </a:extLst>
          </p:cNvPr>
          <p:cNvSpPr txBox="1"/>
          <p:nvPr/>
        </p:nvSpPr>
        <p:spPr>
          <a:xfrm>
            <a:off x="5477465" y="3491035"/>
            <a:ext cx="1077539" cy="338554"/>
          </a:xfrm>
          <a:prstGeom prst="rect">
            <a:avLst/>
          </a:prstGeom>
          <a:noFill/>
        </p:spPr>
        <p:txBody>
          <a:bodyPr wrap="none" rtlCol="0">
            <a:spAutoFit/>
          </a:bodyPr>
          <a:lstStyle/>
          <a:p>
            <a:r>
              <a:rPr lang="en-IN" sz="1600" b="1" dirty="0">
                <a:latin typeface="+mn-lt"/>
              </a:rPr>
              <a:t>Cabbage</a:t>
            </a:r>
          </a:p>
        </p:txBody>
      </p:sp>
      <p:sp>
        <p:nvSpPr>
          <p:cNvPr id="19" name="TextBox 18">
            <a:extLst>
              <a:ext uri="{FF2B5EF4-FFF2-40B4-BE49-F238E27FC236}">
                <a16:creationId xmlns:a16="http://schemas.microsoft.com/office/drawing/2014/main" id="{9F9B0723-6666-48AE-9152-2BDFBEB14B28}"/>
              </a:ext>
            </a:extLst>
          </p:cNvPr>
          <p:cNvSpPr txBox="1"/>
          <p:nvPr/>
        </p:nvSpPr>
        <p:spPr>
          <a:xfrm>
            <a:off x="7469471" y="3450380"/>
            <a:ext cx="1418978" cy="338554"/>
          </a:xfrm>
          <a:prstGeom prst="rect">
            <a:avLst/>
          </a:prstGeom>
          <a:noFill/>
        </p:spPr>
        <p:txBody>
          <a:bodyPr wrap="none" rtlCol="0">
            <a:spAutoFit/>
          </a:bodyPr>
          <a:lstStyle/>
          <a:p>
            <a:r>
              <a:rPr lang="en-IN" sz="1600" b="1" dirty="0">
                <a:latin typeface="+mn-lt"/>
              </a:rPr>
              <a:t>Cauliflower</a:t>
            </a:r>
          </a:p>
        </p:txBody>
      </p:sp>
      <p:sp>
        <p:nvSpPr>
          <p:cNvPr id="20" name="TextBox 19">
            <a:extLst>
              <a:ext uri="{FF2B5EF4-FFF2-40B4-BE49-F238E27FC236}">
                <a16:creationId xmlns:a16="http://schemas.microsoft.com/office/drawing/2014/main" id="{823DC2C4-90CE-41EC-AEE8-EAFD23B23E17}"/>
              </a:ext>
            </a:extLst>
          </p:cNvPr>
          <p:cNvSpPr txBox="1"/>
          <p:nvPr/>
        </p:nvSpPr>
        <p:spPr>
          <a:xfrm>
            <a:off x="634259" y="5970598"/>
            <a:ext cx="1154483" cy="338554"/>
          </a:xfrm>
          <a:prstGeom prst="rect">
            <a:avLst/>
          </a:prstGeom>
          <a:noFill/>
        </p:spPr>
        <p:txBody>
          <a:bodyPr wrap="none" rtlCol="0">
            <a:spAutoFit/>
          </a:bodyPr>
          <a:lstStyle/>
          <a:p>
            <a:r>
              <a:rPr lang="en-IN" sz="1600" b="1" dirty="0">
                <a:latin typeface="+mn-lt"/>
              </a:rPr>
              <a:t>Pumpkin</a:t>
            </a:r>
          </a:p>
        </p:txBody>
      </p:sp>
      <p:sp>
        <p:nvSpPr>
          <p:cNvPr id="21" name="TextBox 20">
            <a:extLst>
              <a:ext uri="{FF2B5EF4-FFF2-40B4-BE49-F238E27FC236}">
                <a16:creationId xmlns:a16="http://schemas.microsoft.com/office/drawing/2014/main" id="{F93EEF51-BE12-4CB7-85E9-C9755298AA0A}"/>
              </a:ext>
            </a:extLst>
          </p:cNvPr>
          <p:cNvSpPr txBox="1"/>
          <p:nvPr/>
        </p:nvSpPr>
        <p:spPr>
          <a:xfrm>
            <a:off x="2953365" y="5970598"/>
            <a:ext cx="1380506" cy="338554"/>
          </a:xfrm>
          <a:prstGeom prst="rect">
            <a:avLst/>
          </a:prstGeom>
          <a:noFill/>
        </p:spPr>
        <p:txBody>
          <a:bodyPr wrap="none" rtlCol="0">
            <a:spAutoFit/>
          </a:bodyPr>
          <a:lstStyle/>
          <a:p>
            <a:r>
              <a:rPr lang="en-IN" sz="1600" b="1" dirty="0">
                <a:latin typeface="+mn-lt"/>
              </a:rPr>
              <a:t>Black gram</a:t>
            </a:r>
          </a:p>
        </p:txBody>
      </p:sp>
      <p:sp>
        <p:nvSpPr>
          <p:cNvPr id="22" name="TextBox 21">
            <a:extLst>
              <a:ext uri="{FF2B5EF4-FFF2-40B4-BE49-F238E27FC236}">
                <a16:creationId xmlns:a16="http://schemas.microsoft.com/office/drawing/2014/main" id="{3A7C6D91-B9A7-4A70-9DA4-7BE52CF458ED}"/>
              </a:ext>
            </a:extLst>
          </p:cNvPr>
          <p:cNvSpPr txBox="1"/>
          <p:nvPr/>
        </p:nvSpPr>
        <p:spPr>
          <a:xfrm>
            <a:off x="5701395" y="5943104"/>
            <a:ext cx="808235" cy="338554"/>
          </a:xfrm>
          <a:prstGeom prst="rect">
            <a:avLst/>
          </a:prstGeom>
          <a:noFill/>
        </p:spPr>
        <p:txBody>
          <a:bodyPr wrap="none" rtlCol="0">
            <a:spAutoFit/>
          </a:bodyPr>
          <a:lstStyle/>
          <a:p>
            <a:r>
              <a:rPr lang="en-IN" sz="1600" b="1" dirty="0">
                <a:latin typeface="+mn-lt"/>
              </a:rPr>
              <a:t>Lentil</a:t>
            </a:r>
          </a:p>
        </p:txBody>
      </p:sp>
      <p:sp>
        <p:nvSpPr>
          <p:cNvPr id="23" name="TextBox 22">
            <a:extLst>
              <a:ext uri="{FF2B5EF4-FFF2-40B4-BE49-F238E27FC236}">
                <a16:creationId xmlns:a16="http://schemas.microsoft.com/office/drawing/2014/main" id="{EF85B81D-0512-481E-9FCA-6EDA84290EB4}"/>
              </a:ext>
            </a:extLst>
          </p:cNvPr>
          <p:cNvSpPr txBox="1"/>
          <p:nvPr/>
        </p:nvSpPr>
        <p:spPr>
          <a:xfrm>
            <a:off x="7914542" y="5888287"/>
            <a:ext cx="567784" cy="338554"/>
          </a:xfrm>
          <a:prstGeom prst="rect">
            <a:avLst/>
          </a:prstGeom>
          <a:noFill/>
        </p:spPr>
        <p:txBody>
          <a:bodyPr wrap="none" rtlCol="0">
            <a:spAutoFit/>
          </a:bodyPr>
          <a:lstStyle/>
          <a:p>
            <a:r>
              <a:rPr lang="en-IN" sz="1600" b="1" dirty="0">
                <a:latin typeface="+mn-lt"/>
              </a:rPr>
              <a:t>Pea</a:t>
            </a: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4328" y="347772"/>
            <a:ext cx="2331637" cy="364089"/>
          </a:xfrm>
          <a:prstGeom prst="rect">
            <a:avLst/>
          </a:prstGeom>
        </p:spPr>
      </p:pic>
      <p:sp>
        <p:nvSpPr>
          <p:cNvPr id="26" name="TextBox 25">
            <a:extLst>
              <a:ext uri="{FF2B5EF4-FFF2-40B4-BE49-F238E27FC236}">
                <a16:creationId xmlns:a16="http://schemas.microsoft.com/office/drawing/2014/main" id="{3CE29320-DFFD-43D7-93C6-AF3F363A0A0C}"/>
              </a:ext>
            </a:extLst>
          </p:cNvPr>
          <p:cNvSpPr txBox="1"/>
          <p:nvPr/>
        </p:nvSpPr>
        <p:spPr>
          <a:xfrm>
            <a:off x="292513" y="775868"/>
            <a:ext cx="8602105" cy="327077"/>
          </a:xfrm>
          <a:prstGeom prst="rect">
            <a:avLst/>
          </a:prstGeom>
          <a:noFill/>
        </p:spPr>
        <p:txBody>
          <a:bodyPr wrap="square" rtlCol="0">
            <a:spAutoFit/>
          </a:bodyPr>
          <a:lstStyle/>
          <a:p>
            <a:pPr algn="ctr">
              <a:lnSpc>
                <a:spcPts val="1650"/>
              </a:lnSpc>
            </a:pPr>
            <a:r>
              <a:rPr lang="en-US" sz="2400" b="1" dirty="0">
                <a:ln w="0"/>
                <a:solidFill>
                  <a:schemeClr val="tx2">
                    <a:lumMod val="75000"/>
                  </a:schemeClr>
                </a:solidFill>
                <a:latin typeface="+mn-lt"/>
              </a:rPr>
              <a:t>Vegetables and Pulses under WorldVeg in APART</a:t>
            </a:r>
          </a:p>
        </p:txBody>
      </p:sp>
    </p:spTree>
    <p:extLst>
      <p:ext uri="{BB962C8B-B14F-4D97-AF65-F5344CB8AC3E}">
        <p14:creationId xmlns:p14="http://schemas.microsoft.com/office/powerpoint/2010/main" val="1694530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32330" y="600365"/>
            <a:ext cx="2971800" cy="762000"/>
          </a:xfrm>
        </p:spPr>
        <p:txBody>
          <a:bodyPr anchor="ctr"/>
          <a:lstStyle/>
          <a:p>
            <a:pPr algn="ctr">
              <a:defRPr/>
            </a:pPr>
            <a:r>
              <a:rPr lang="en-US" sz="1900" dirty="0">
                <a:solidFill>
                  <a:srgbClr val="002060"/>
                </a:solidFill>
              </a:rPr>
              <a:t>Transplanting media</a:t>
            </a:r>
          </a:p>
        </p:txBody>
      </p:sp>
      <p:sp>
        <p:nvSpPr>
          <p:cNvPr id="17411" name="Text Placeholder 8"/>
          <p:cNvSpPr>
            <a:spLocks noGrp="1"/>
          </p:cNvSpPr>
          <p:nvPr>
            <p:ph type="body" idx="2"/>
          </p:nvPr>
        </p:nvSpPr>
        <p:spPr>
          <a:xfrm>
            <a:off x="67730" y="1524000"/>
            <a:ext cx="2934856" cy="4724400"/>
          </a:xfrm>
        </p:spPr>
        <p:txBody>
          <a:bodyPr/>
          <a:lstStyle/>
          <a:p>
            <a:pPr marL="285750" indent="-285750">
              <a:buClr>
                <a:srgbClr val="0070C0"/>
              </a:buClr>
              <a:buFont typeface="Courier New" panose="02070309020205020404" pitchFamily="49" charset="0"/>
              <a:buChar char="o"/>
              <a:defRPr/>
            </a:pPr>
            <a:r>
              <a:rPr lang="en-US" dirty="0">
                <a:solidFill>
                  <a:srgbClr val="002060"/>
                </a:solidFill>
              </a:rPr>
              <a:t>Promotes localized application of manure/compost/fertilizer</a:t>
            </a:r>
          </a:p>
          <a:p>
            <a:pPr marL="285750" indent="-285750">
              <a:buClr>
                <a:srgbClr val="0070C0"/>
              </a:buClr>
              <a:buFont typeface="Courier New" panose="02070309020205020404" pitchFamily="49" charset="0"/>
              <a:buChar char="o"/>
              <a:defRPr/>
            </a:pPr>
            <a:r>
              <a:rPr lang="en-US" dirty="0">
                <a:solidFill>
                  <a:srgbClr val="002060"/>
                </a:solidFill>
              </a:rPr>
              <a:t>Enriched vermicompost + farmyard manure + reduced quantities of synthetic fertilizers </a:t>
            </a:r>
          </a:p>
          <a:p>
            <a:pPr marL="285750" indent="-285750">
              <a:buClr>
                <a:srgbClr val="0070C0"/>
              </a:buClr>
              <a:buFont typeface="Courier New" panose="02070309020205020404" pitchFamily="49" charset="0"/>
              <a:buChar char="o"/>
              <a:defRPr/>
            </a:pPr>
            <a:r>
              <a:rPr lang="en-US" dirty="0">
                <a:solidFill>
                  <a:srgbClr val="002060"/>
                </a:solidFill>
              </a:rPr>
              <a:t>Applied into transplanting pits or planting furrows. </a:t>
            </a:r>
          </a:p>
          <a:p>
            <a:pPr marL="285750" indent="-285750">
              <a:buClr>
                <a:srgbClr val="0070C0"/>
              </a:buClr>
              <a:buFont typeface="Courier New" panose="02070309020205020404" pitchFamily="49" charset="0"/>
              <a:buChar char="o"/>
              <a:defRPr/>
            </a:pPr>
            <a:r>
              <a:rPr lang="en-US" dirty="0">
                <a:solidFill>
                  <a:srgbClr val="002060"/>
                </a:solidFill>
              </a:rPr>
              <a:t>Increases nutrient availability and improves soil health </a:t>
            </a:r>
          </a:p>
          <a:p>
            <a:pPr marL="111125" indent="-111125">
              <a:buFont typeface="Arial" panose="020B0604020202020204" pitchFamily="34" charset="0"/>
              <a:buChar char="•"/>
              <a:defRPr/>
            </a:pPr>
            <a:endParaRPr lang="en-US" dirty="0"/>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10</a:t>
            </a:fld>
            <a:r>
              <a:rPr lang="en-US">
                <a:solidFill>
                  <a:srgbClr val="595959"/>
                </a:solidFill>
                <a:latin typeface="Arial" panose="020B0604020202020204" pitchFamily="34" charset="0"/>
              </a:rPr>
              <a:t> of x</a:t>
            </a:r>
          </a:p>
        </p:txBody>
      </p:sp>
      <p:pic>
        <p:nvPicPr>
          <p:cNvPr id="2" name="Content Placeholder 1"/>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87256" y="4080242"/>
            <a:ext cx="5447144" cy="2376843"/>
          </a:xfrm>
        </p:spPr>
      </p:pic>
      <p:sp>
        <p:nvSpPr>
          <p:cNvPr id="3" name="Title 6">
            <a:extLst>
              <a:ext uri="{FF2B5EF4-FFF2-40B4-BE49-F238E27FC236}">
                <a16:creationId xmlns:a16="http://schemas.microsoft.com/office/drawing/2014/main" id="{327ADFAA-E345-4C41-B4A9-447DB12C4875}"/>
              </a:ext>
            </a:extLst>
          </p:cNvPr>
          <p:cNvSpPr txBox="1">
            <a:spLocks/>
          </p:cNvSpPr>
          <p:nvPr/>
        </p:nvSpPr>
        <p:spPr bwMode="auto">
          <a:xfrm>
            <a:off x="674256"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dirty="0">
                <a:solidFill>
                  <a:schemeClr val="bg1"/>
                </a:solidFill>
              </a:rPr>
              <a:t>Technologies introduced &amp; promoted by WorldVeg </a:t>
            </a:r>
          </a:p>
        </p:txBody>
      </p:sp>
      <p:pic>
        <p:nvPicPr>
          <p:cNvPr id="4" name="Picture 3" descr="C:\Users\pc windows\Desktop\21-02-20\IMG-20191228-WA0050.jpg">
            <a:extLst>
              <a:ext uri="{FF2B5EF4-FFF2-40B4-BE49-F238E27FC236}">
                <a16:creationId xmlns:a16="http://schemas.microsoft.com/office/drawing/2014/main" id="{F5DFD270-BBB6-467A-9424-EDC10D09900C}"/>
              </a:ext>
            </a:extLst>
          </p:cNvPr>
          <p:cNvPicPr/>
          <p:nvPr/>
        </p:nvPicPr>
        <p:blipFill>
          <a:blip r:embed="rId3"/>
          <a:srcRect/>
          <a:stretch>
            <a:fillRect/>
          </a:stretch>
        </p:blipFill>
        <p:spPr bwMode="auto">
          <a:xfrm>
            <a:off x="3628738" y="618834"/>
            <a:ext cx="2927925" cy="3435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9823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50803" y="609601"/>
            <a:ext cx="2877127" cy="1066800"/>
          </a:xfrm>
        </p:spPr>
        <p:txBody>
          <a:bodyPr anchor="ctr"/>
          <a:lstStyle/>
          <a:p>
            <a:pPr algn="ctr">
              <a:defRPr/>
            </a:pPr>
            <a:r>
              <a:rPr lang="en-US" sz="2000" dirty="0">
                <a:solidFill>
                  <a:srgbClr val="002060"/>
                </a:solidFill>
              </a:rPr>
              <a:t>Microbial bio-fertilizers and bio-control agents</a:t>
            </a:r>
          </a:p>
        </p:txBody>
      </p:sp>
      <p:sp>
        <p:nvSpPr>
          <p:cNvPr id="17411" name="Text Placeholder 8"/>
          <p:cNvSpPr>
            <a:spLocks noGrp="1"/>
          </p:cNvSpPr>
          <p:nvPr>
            <p:ph type="body" idx="2"/>
          </p:nvPr>
        </p:nvSpPr>
        <p:spPr>
          <a:xfrm>
            <a:off x="152400" y="1828800"/>
            <a:ext cx="2743200" cy="4419600"/>
          </a:xfrm>
        </p:spPr>
        <p:txBody>
          <a:bodyPr/>
          <a:lstStyle/>
          <a:p>
            <a:pPr marL="111125" indent="-111125">
              <a:buClr>
                <a:schemeClr val="accent3">
                  <a:lumMod val="50000"/>
                </a:schemeClr>
              </a:buClr>
              <a:buFont typeface="Arial" panose="020B0604020202020204" pitchFamily="34" charset="0"/>
              <a:buChar char="•"/>
              <a:defRPr/>
            </a:pPr>
            <a:r>
              <a:rPr lang="en-US" sz="1200" b="1" u="sng" dirty="0">
                <a:solidFill>
                  <a:srgbClr val="002060"/>
                </a:solidFill>
              </a:rPr>
              <a:t>Bio-fertilizers</a:t>
            </a:r>
            <a:r>
              <a:rPr lang="en-US" sz="1200" b="1" dirty="0">
                <a:solidFill>
                  <a:srgbClr val="002060"/>
                </a:solidFill>
              </a:rPr>
              <a:t>: </a:t>
            </a:r>
          </a:p>
          <a:p>
            <a:pPr marL="111125" indent="-111125">
              <a:buClr>
                <a:schemeClr val="accent3">
                  <a:lumMod val="50000"/>
                </a:schemeClr>
              </a:buClr>
              <a:buFont typeface="Arial" panose="020B0604020202020204" pitchFamily="34" charset="0"/>
              <a:buChar char="•"/>
              <a:defRPr/>
            </a:pPr>
            <a:r>
              <a:rPr lang="en-US" sz="1200" i="1" dirty="0" err="1">
                <a:solidFill>
                  <a:srgbClr val="002060"/>
                </a:solidFill>
              </a:rPr>
              <a:t>Azotobacter</a:t>
            </a:r>
            <a:endParaRPr lang="en-US" sz="1200" i="1" dirty="0">
              <a:solidFill>
                <a:srgbClr val="002060"/>
              </a:solidFill>
            </a:endParaRPr>
          </a:p>
          <a:p>
            <a:pPr marL="111125" indent="-111125">
              <a:buClr>
                <a:schemeClr val="accent3">
                  <a:lumMod val="50000"/>
                </a:schemeClr>
              </a:buClr>
              <a:buFont typeface="Arial" panose="020B0604020202020204" pitchFamily="34" charset="0"/>
              <a:buChar char="•"/>
              <a:defRPr/>
            </a:pPr>
            <a:r>
              <a:rPr lang="en-US" sz="1200" i="1" dirty="0" err="1">
                <a:solidFill>
                  <a:srgbClr val="002060"/>
                </a:solidFill>
              </a:rPr>
              <a:t>Azospirillum</a:t>
            </a:r>
            <a:r>
              <a:rPr lang="en-US" sz="1200" i="1" dirty="0">
                <a:solidFill>
                  <a:srgbClr val="002060"/>
                </a:solidFill>
              </a:rPr>
              <a:t> </a:t>
            </a:r>
          </a:p>
          <a:p>
            <a:pPr marL="111125" indent="-111125">
              <a:buClr>
                <a:schemeClr val="accent3">
                  <a:lumMod val="50000"/>
                </a:schemeClr>
              </a:buClr>
              <a:buFont typeface="Arial" panose="020B0604020202020204" pitchFamily="34" charset="0"/>
              <a:buChar char="•"/>
              <a:defRPr/>
            </a:pPr>
            <a:r>
              <a:rPr lang="en-US" sz="1200" i="1" dirty="0">
                <a:solidFill>
                  <a:srgbClr val="002060"/>
                </a:solidFill>
              </a:rPr>
              <a:t>Rhizobium </a:t>
            </a:r>
          </a:p>
          <a:p>
            <a:pPr marL="111125" indent="-111125">
              <a:buClr>
                <a:schemeClr val="accent3">
                  <a:lumMod val="50000"/>
                </a:schemeClr>
              </a:buClr>
              <a:buFont typeface="Arial" panose="020B0604020202020204" pitchFamily="34" charset="0"/>
              <a:buChar char="•"/>
              <a:defRPr/>
            </a:pPr>
            <a:r>
              <a:rPr lang="en-US" sz="1200" dirty="0">
                <a:solidFill>
                  <a:srgbClr val="002060"/>
                </a:solidFill>
              </a:rPr>
              <a:t>Phosphorus solubilizing bacteria (PSB)</a:t>
            </a:r>
          </a:p>
          <a:p>
            <a:pPr marL="111125" indent="-111125">
              <a:buClr>
                <a:schemeClr val="accent3">
                  <a:lumMod val="50000"/>
                </a:schemeClr>
              </a:buClr>
              <a:buFont typeface="Arial" panose="020B0604020202020204" pitchFamily="34" charset="0"/>
              <a:buChar char="•"/>
              <a:defRPr/>
            </a:pPr>
            <a:r>
              <a:rPr lang="en-US" sz="1200" b="1" u="sng" dirty="0">
                <a:solidFill>
                  <a:srgbClr val="002060"/>
                </a:solidFill>
              </a:rPr>
              <a:t>Bio-control agents</a:t>
            </a:r>
            <a:r>
              <a:rPr lang="en-US" sz="1200" b="1" dirty="0">
                <a:solidFill>
                  <a:srgbClr val="002060"/>
                </a:solidFill>
              </a:rPr>
              <a:t>: </a:t>
            </a:r>
          </a:p>
          <a:p>
            <a:pPr marL="111125" indent="-111125">
              <a:buClr>
                <a:schemeClr val="accent3">
                  <a:lumMod val="50000"/>
                </a:schemeClr>
              </a:buClr>
              <a:buFont typeface="Arial" panose="020B0604020202020204" pitchFamily="34" charset="0"/>
              <a:buChar char="•"/>
              <a:defRPr/>
            </a:pPr>
            <a:r>
              <a:rPr lang="en-US" sz="1200" i="1" dirty="0" err="1">
                <a:solidFill>
                  <a:srgbClr val="002060"/>
                </a:solidFill>
              </a:rPr>
              <a:t>Trichoderma</a:t>
            </a:r>
            <a:endParaRPr lang="en-US" sz="1200" i="1" dirty="0">
              <a:solidFill>
                <a:srgbClr val="002060"/>
              </a:solidFill>
            </a:endParaRPr>
          </a:p>
          <a:p>
            <a:pPr marL="111125" indent="-111125">
              <a:buClr>
                <a:schemeClr val="accent3">
                  <a:lumMod val="50000"/>
                </a:schemeClr>
              </a:buClr>
              <a:buFont typeface="Arial" panose="020B0604020202020204" pitchFamily="34" charset="0"/>
              <a:buChar char="•"/>
              <a:defRPr/>
            </a:pPr>
            <a:r>
              <a:rPr lang="en-US" sz="1200" i="1" dirty="0">
                <a:solidFill>
                  <a:srgbClr val="002060"/>
                </a:solidFill>
              </a:rPr>
              <a:t>Pseudomonas</a:t>
            </a:r>
          </a:p>
          <a:p>
            <a:pPr marL="111125" indent="-111125">
              <a:buClr>
                <a:schemeClr val="accent3">
                  <a:lumMod val="50000"/>
                </a:schemeClr>
              </a:buClr>
              <a:buFont typeface="Arial" panose="020B0604020202020204" pitchFamily="34" charset="0"/>
              <a:buChar char="•"/>
              <a:defRPr/>
            </a:pPr>
            <a:r>
              <a:rPr lang="en-US" sz="1200" i="1" dirty="0" err="1">
                <a:solidFill>
                  <a:srgbClr val="002060"/>
                </a:solidFill>
              </a:rPr>
              <a:t>Beauveria</a:t>
            </a:r>
            <a:endParaRPr lang="en-US" sz="1200" i="1" dirty="0">
              <a:solidFill>
                <a:srgbClr val="002060"/>
              </a:solidFill>
            </a:endParaRPr>
          </a:p>
          <a:p>
            <a:pPr marL="111125" indent="-111125">
              <a:buClr>
                <a:schemeClr val="accent3">
                  <a:lumMod val="50000"/>
                </a:schemeClr>
              </a:buClr>
              <a:buFont typeface="Arial" panose="020B0604020202020204" pitchFamily="34" charset="0"/>
              <a:buChar char="•"/>
              <a:defRPr/>
            </a:pPr>
            <a:r>
              <a:rPr lang="en-US" sz="1200" i="1" dirty="0" err="1">
                <a:solidFill>
                  <a:srgbClr val="002060"/>
                </a:solidFill>
              </a:rPr>
              <a:t>Metarhizium</a:t>
            </a:r>
            <a:r>
              <a:rPr lang="en-US" sz="1200" i="1" dirty="0">
                <a:solidFill>
                  <a:srgbClr val="002060"/>
                </a:solidFill>
              </a:rPr>
              <a:t> </a:t>
            </a:r>
          </a:p>
          <a:p>
            <a:pPr marL="111125" indent="-111125">
              <a:buClr>
                <a:schemeClr val="accent3">
                  <a:lumMod val="50000"/>
                </a:schemeClr>
              </a:buClr>
              <a:buFont typeface="Arial" panose="020B0604020202020204" pitchFamily="34" charset="0"/>
              <a:buChar char="•"/>
              <a:defRPr/>
            </a:pPr>
            <a:r>
              <a:rPr lang="en-US" sz="1200" b="1" dirty="0">
                <a:solidFill>
                  <a:srgbClr val="002060"/>
                </a:solidFill>
              </a:rPr>
              <a:t>Increases nutrient availability, soil fertility, and lowers pest damage </a:t>
            </a:r>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11</a:t>
            </a:fld>
            <a:r>
              <a:rPr lang="en-US">
                <a:solidFill>
                  <a:srgbClr val="595959"/>
                </a:solidFill>
                <a:latin typeface="Arial" panose="020B0604020202020204" pitchFamily="34" charset="0"/>
              </a:rPr>
              <a:t> of x</a:t>
            </a:r>
          </a:p>
        </p:txBody>
      </p:sp>
      <p:sp>
        <p:nvSpPr>
          <p:cNvPr id="2" name="Title 6">
            <a:extLst>
              <a:ext uri="{FF2B5EF4-FFF2-40B4-BE49-F238E27FC236}">
                <a16:creationId xmlns:a16="http://schemas.microsoft.com/office/drawing/2014/main" id="{9ED00FD4-18DA-4183-861F-8873E020CFFB}"/>
              </a:ext>
            </a:extLst>
          </p:cNvPr>
          <p:cNvSpPr txBox="1">
            <a:spLocks/>
          </p:cNvSpPr>
          <p:nvPr/>
        </p:nvSpPr>
        <p:spPr bwMode="auto">
          <a:xfrm>
            <a:off x="674256"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dirty="0">
                <a:solidFill>
                  <a:schemeClr val="bg1"/>
                </a:solidFill>
              </a:rPr>
              <a:t>Technologies introduced &amp; promoted by WorldVeg </a:t>
            </a:r>
          </a:p>
        </p:txBody>
      </p:sp>
      <p:pic>
        <p:nvPicPr>
          <p:cNvPr id="3" name="Picture 2" descr="C:\Users\pc windows\Pictures\1e594d92-17dd-4f98-9fe6-14264abb3714.jpg">
            <a:extLst>
              <a:ext uri="{FF2B5EF4-FFF2-40B4-BE49-F238E27FC236}">
                <a16:creationId xmlns:a16="http://schemas.microsoft.com/office/drawing/2014/main" id="{F468E6EE-8A02-41C6-A0D8-57D7E36F2475}"/>
              </a:ext>
            </a:extLst>
          </p:cNvPr>
          <p:cNvPicPr/>
          <p:nvPr/>
        </p:nvPicPr>
        <p:blipFill>
          <a:blip r:embed="rId2"/>
          <a:srcRect/>
          <a:stretch>
            <a:fillRect/>
          </a:stretch>
        </p:blipFill>
        <p:spPr bwMode="auto">
          <a:xfrm>
            <a:off x="3616612" y="3538969"/>
            <a:ext cx="2008326" cy="2535382"/>
          </a:xfrm>
          <a:prstGeom prst="rect">
            <a:avLst/>
          </a:prstGeom>
          <a:ln>
            <a:noFill/>
          </a:ln>
          <a:effectLst>
            <a:outerShdw blurRad="292100" dist="139700" dir="2700000" algn="tl" rotWithShape="0">
              <a:srgbClr val="333333">
                <a:alpha val="65000"/>
              </a:srgbClr>
            </a:outerShdw>
          </a:effectLst>
        </p:spPr>
      </p:pic>
      <p:pic>
        <p:nvPicPr>
          <p:cNvPr id="5" name="Picture 4" descr="C:\Users\pc windows\Pictures\77849429-e552-4494-890e-689ba2f2dd57.jpg">
            <a:extLst>
              <a:ext uri="{FF2B5EF4-FFF2-40B4-BE49-F238E27FC236}">
                <a16:creationId xmlns:a16="http://schemas.microsoft.com/office/drawing/2014/main" id="{2E22C4CC-782C-4F72-91EE-0AAB29CC8C8F}"/>
              </a:ext>
            </a:extLst>
          </p:cNvPr>
          <p:cNvPicPr/>
          <p:nvPr/>
        </p:nvPicPr>
        <p:blipFill>
          <a:blip r:embed="rId3"/>
          <a:srcRect/>
          <a:stretch>
            <a:fillRect/>
          </a:stretch>
        </p:blipFill>
        <p:spPr bwMode="auto">
          <a:xfrm>
            <a:off x="6017200" y="2918835"/>
            <a:ext cx="2946691" cy="3410960"/>
          </a:xfrm>
          <a:prstGeom prst="rect">
            <a:avLst/>
          </a:prstGeom>
          <a:ln>
            <a:noFill/>
          </a:ln>
          <a:effectLst>
            <a:outerShdw blurRad="292100" dist="139700" dir="2700000" algn="tl" rotWithShape="0">
              <a:srgbClr val="333333">
                <a:alpha val="65000"/>
              </a:srgbClr>
            </a:outerShdw>
          </a:effectLst>
        </p:spPr>
      </p:pic>
      <p:pic>
        <p:nvPicPr>
          <p:cNvPr id="13" name="Content Placeholder 3">
            <a:extLst>
              <a:ext uri="{FF2B5EF4-FFF2-40B4-BE49-F238E27FC236}">
                <a16:creationId xmlns:a16="http://schemas.microsoft.com/office/drawing/2014/main" id="{CB64E3CD-BAD8-45C9-9372-0E090A0359CA}"/>
              </a:ext>
            </a:extLst>
          </p:cNvPr>
          <p:cNvPicPr>
            <a:picLocks noGrp="1" noChangeAspect="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3004132" y="666748"/>
            <a:ext cx="3599872" cy="2699904"/>
          </a:xfrm>
        </p:spPr>
      </p:pic>
    </p:spTree>
    <p:extLst>
      <p:ext uri="{BB962C8B-B14F-4D97-AF65-F5344CB8AC3E}">
        <p14:creationId xmlns:p14="http://schemas.microsoft.com/office/powerpoint/2010/main" val="730596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3707-A602-48C6-B244-FC81640AA7B3}"/>
              </a:ext>
            </a:extLst>
          </p:cNvPr>
          <p:cNvSpPr>
            <a:spLocks noGrp="1"/>
          </p:cNvSpPr>
          <p:nvPr>
            <p:ph type="title"/>
          </p:nvPr>
        </p:nvSpPr>
        <p:spPr>
          <a:xfrm>
            <a:off x="121660" y="39538"/>
            <a:ext cx="8900680" cy="488660"/>
          </a:xfrm>
        </p:spPr>
        <p:txBody>
          <a:bodyPr/>
          <a:lstStyle/>
          <a:p>
            <a:r>
              <a:rPr lang="en-IN" sz="2000" b="1" dirty="0"/>
              <a:t>Source of procurement of bio fertilizers and bio agents</a:t>
            </a:r>
          </a:p>
        </p:txBody>
      </p:sp>
      <p:sp>
        <p:nvSpPr>
          <p:cNvPr id="3" name="Slide Number Placeholder 2">
            <a:extLst>
              <a:ext uri="{FF2B5EF4-FFF2-40B4-BE49-F238E27FC236}">
                <a16:creationId xmlns:a16="http://schemas.microsoft.com/office/drawing/2014/main" id="{9CA8F757-4DE6-46F7-BC10-C9B9F270F4AE}"/>
              </a:ext>
            </a:extLst>
          </p:cNvPr>
          <p:cNvSpPr>
            <a:spLocks noGrp="1"/>
          </p:cNvSpPr>
          <p:nvPr>
            <p:ph type="sldNum" sz="quarter" idx="10"/>
          </p:nvPr>
        </p:nvSpPr>
        <p:spPr/>
        <p:txBody>
          <a:bodyPr/>
          <a:lstStyle/>
          <a:p>
            <a:fld id="{C965D515-D636-4908-9943-A626C7303DFD}" type="slidenum">
              <a:rPr lang="en-US" smtClean="0"/>
              <a:pPr/>
              <a:t>12</a:t>
            </a:fld>
            <a:r>
              <a:rPr lang="en-US"/>
              <a:t> of x</a:t>
            </a:r>
          </a:p>
        </p:txBody>
      </p:sp>
      <p:graphicFrame>
        <p:nvGraphicFramePr>
          <p:cNvPr id="6" name="Table 6">
            <a:extLst>
              <a:ext uri="{FF2B5EF4-FFF2-40B4-BE49-F238E27FC236}">
                <a16:creationId xmlns:a16="http://schemas.microsoft.com/office/drawing/2014/main" id="{6E856D55-F088-4CFA-B171-BB5A7BC4EB88}"/>
              </a:ext>
            </a:extLst>
          </p:cNvPr>
          <p:cNvGraphicFramePr>
            <a:graphicFrameLocks noGrp="1"/>
          </p:cNvGraphicFramePr>
          <p:nvPr>
            <p:extLst>
              <p:ext uri="{D42A27DB-BD31-4B8C-83A1-F6EECF244321}">
                <p14:modId xmlns:p14="http://schemas.microsoft.com/office/powerpoint/2010/main" val="345312049"/>
              </p:ext>
            </p:extLst>
          </p:nvPr>
        </p:nvGraphicFramePr>
        <p:xfrm>
          <a:off x="121660" y="500424"/>
          <a:ext cx="8900679" cy="6347122"/>
        </p:xfrm>
        <a:graphic>
          <a:graphicData uri="http://schemas.openxmlformats.org/drawingml/2006/table">
            <a:tbl>
              <a:tblPr firstRow="1" bandRow="1">
                <a:tableStyleId>{F5AB1C69-6EDB-4FF4-983F-18BD219EF322}</a:tableStyleId>
              </a:tblPr>
              <a:tblGrid>
                <a:gridCol w="2413973">
                  <a:extLst>
                    <a:ext uri="{9D8B030D-6E8A-4147-A177-3AD203B41FA5}">
                      <a16:colId xmlns:a16="http://schemas.microsoft.com/office/drawing/2014/main" val="1579634108"/>
                    </a:ext>
                  </a:extLst>
                </a:gridCol>
                <a:gridCol w="6486706">
                  <a:extLst>
                    <a:ext uri="{9D8B030D-6E8A-4147-A177-3AD203B41FA5}">
                      <a16:colId xmlns:a16="http://schemas.microsoft.com/office/drawing/2014/main" val="2255611461"/>
                    </a:ext>
                  </a:extLst>
                </a:gridCol>
              </a:tblGrid>
              <a:tr h="424679">
                <a:tc>
                  <a:txBody>
                    <a:bodyPr/>
                    <a:lstStyle/>
                    <a:p>
                      <a:pPr algn="ctr"/>
                      <a:r>
                        <a:rPr lang="en-IN" sz="1400" dirty="0"/>
                        <a:t>District</a:t>
                      </a:r>
                    </a:p>
                  </a:txBody>
                  <a:tcPr/>
                </a:tc>
                <a:tc>
                  <a:txBody>
                    <a:bodyPr/>
                    <a:lstStyle/>
                    <a:p>
                      <a:pPr algn="ctr"/>
                      <a:r>
                        <a:rPr lang="en-IN" sz="1400" dirty="0"/>
                        <a:t>Vendor detail</a:t>
                      </a:r>
                    </a:p>
                  </a:txBody>
                  <a:tcPr/>
                </a:tc>
                <a:extLst>
                  <a:ext uri="{0D108BD9-81ED-4DB2-BD59-A6C34878D82A}">
                    <a16:rowId xmlns:a16="http://schemas.microsoft.com/office/drawing/2014/main" val="1551651551"/>
                  </a:ext>
                </a:extLst>
              </a:tr>
              <a:tr h="411359">
                <a:tc>
                  <a:txBody>
                    <a:bodyPr/>
                    <a:lstStyle/>
                    <a:p>
                      <a:pPr algn="ctr"/>
                      <a:r>
                        <a:rPr lang="en-IN" sz="1400" dirty="0"/>
                        <a:t>Nagaon</a:t>
                      </a:r>
                    </a:p>
                  </a:txBody>
                  <a:tcPr/>
                </a:tc>
                <a:tc>
                  <a:txBody>
                    <a:bodyPr/>
                    <a:lstStyle/>
                    <a:p>
                      <a:pPr algn="ctr"/>
                      <a:r>
                        <a:rPr lang="en-IN" sz="1400" dirty="0" err="1"/>
                        <a:t>Balark</a:t>
                      </a:r>
                      <a:r>
                        <a:rPr lang="en-IN" sz="1400" dirty="0"/>
                        <a:t> Biotech, B. M. Road, </a:t>
                      </a:r>
                      <a:r>
                        <a:rPr lang="en-IN" sz="1400" dirty="0" err="1"/>
                        <a:t>Amolapatty</a:t>
                      </a:r>
                      <a:r>
                        <a:rPr lang="en-IN" sz="1400" dirty="0"/>
                        <a:t>, Nagaon</a:t>
                      </a:r>
                    </a:p>
                  </a:txBody>
                  <a:tcPr/>
                </a:tc>
                <a:extLst>
                  <a:ext uri="{0D108BD9-81ED-4DB2-BD59-A6C34878D82A}">
                    <a16:rowId xmlns:a16="http://schemas.microsoft.com/office/drawing/2014/main" val="3140138804"/>
                  </a:ext>
                </a:extLst>
              </a:tr>
              <a:tr h="574776">
                <a:tc>
                  <a:txBody>
                    <a:bodyPr/>
                    <a:lstStyle/>
                    <a:p>
                      <a:pPr algn="ctr"/>
                      <a:r>
                        <a:rPr lang="en-IN" sz="1400" dirty="0" err="1"/>
                        <a:t>Morigaon</a:t>
                      </a:r>
                      <a:endParaRPr lang="en-IN" sz="1400" dirty="0"/>
                    </a:p>
                  </a:txBody>
                  <a:tcPr/>
                </a:tc>
                <a:tc>
                  <a:txBody>
                    <a:bodyPr/>
                    <a:lstStyle/>
                    <a:p>
                      <a:pPr algn="ctr"/>
                      <a:r>
                        <a:rPr lang="en-IN" sz="1400"/>
                        <a:t>Nazrul Islam, </a:t>
                      </a:r>
                      <a:r>
                        <a:rPr lang="en-IN" sz="1400" dirty="0"/>
                        <a:t>Krishi Vikas Kendra, </a:t>
                      </a:r>
                      <a:r>
                        <a:rPr lang="en-IN" sz="1400" dirty="0" err="1"/>
                        <a:t>Burbondha</a:t>
                      </a:r>
                      <a:r>
                        <a:rPr lang="en-IN" sz="1400" dirty="0"/>
                        <a:t>, </a:t>
                      </a:r>
                      <a:r>
                        <a:rPr lang="en-IN" sz="1400" dirty="0" err="1"/>
                        <a:t>Morigaon</a:t>
                      </a:r>
                      <a:endParaRPr lang="en-IN" sz="1400" dirty="0"/>
                    </a:p>
                  </a:txBody>
                  <a:tcPr/>
                </a:tc>
                <a:extLst>
                  <a:ext uri="{0D108BD9-81ED-4DB2-BD59-A6C34878D82A}">
                    <a16:rowId xmlns:a16="http://schemas.microsoft.com/office/drawing/2014/main" val="1761587831"/>
                  </a:ext>
                </a:extLst>
              </a:tr>
              <a:tr h="411359">
                <a:tc>
                  <a:txBody>
                    <a:bodyPr/>
                    <a:lstStyle/>
                    <a:p>
                      <a:pPr algn="ctr"/>
                      <a:r>
                        <a:rPr lang="en-IN" sz="1400" dirty="0"/>
                        <a:t>Kokrajhar</a:t>
                      </a:r>
                    </a:p>
                  </a:txBody>
                  <a:tcPr/>
                </a:tc>
                <a:tc>
                  <a:txBody>
                    <a:bodyPr/>
                    <a:lstStyle/>
                    <a:p>
                      <a:pPr algn="ctr"/>
                      <a:r>
                        <a:rPr lang="en-IN" sz="1400" dirty="0"/>
                        <a:t>National Seed Nursery, </a:t>
                      </a:r>
                      <a:r>
                        <a:rPr lang="en-IN" sz="1400" dirty="0" err="1"/>
                        <a:t>Boro</a:t>
                      </a:r>
                      <a:r>
                        <a:rPr lang="en-IN" sz="1400" dirty="0"/>
                        <a:t> Bazar Road, Kokrajhar</a:t>
                      </a:r>
                    </a:p>
                  </a:txBody>
                  <a:tcPr/>
                </a:tc>
                <a:extLst>
                  <a:ext uri="{0D108BD9-81ED-4DB2-BD59-A6C34878D82A}">
                    <a16:rowId xmlns:a16="http://schemas.microsoft.com/office/drawing/2014/main" val="502120057"/>
                  </a:ext>
                </a:extLst>
              </a:tr>
              <a:tr h="411359">
                <a:tc>
                  <a:txBody>
                    <a:bodyPr/>
                    <a:lstStyle/>
                    <a:p>
                      <a:pPr algn="ctr"/>
                      <a:r>
                        <a:rPr lang="en-IN" sz="1400" dirty="0" err="1"/>
                        <a:t>Kamrup</a:t>
                      </a:r>
                      <a:endParaRPr lang="en-IN" sz="1400" dirty="0"/>
                    </a:p>
                  </a:txBody>
                  <a:tcPr/>
                </a:tc>
                <a:tc>
                  <a:txBody>
                    <a:bodyPr/>
                    <a:lstStyle/>
                    <a:p>
                      <a:pPr algn="ctr"/>
                      <a:r>
                        <a:rPr lang="en-IN" sz="1400" dirty="0"/>
                        <a:t>S H Enterprise, Barpeta Road, Assam 781315</a:t>
                      </a:r>
                    </a:p>
                  </a:txBody>
                  <a:tcPr/>
                </a:tc>
                <a:extLst>
                  <a:ext uri="{0D108BD9-81ED-4DB2-BD59-A6C34878D82A}">
                    <a16:rowId xmlns:a16="http://schemas.microsoft.com/office/drawing/2014/main" val="3167600141"/>
                  </a:ext>
                </a:extLst>
              </a:tr>
              <a:tr h="411359">
                <a:tc>
                  <a:txBody>
                    <a:bodyPr/>
                    <a:lstStyle/>
                    <a:p>
                      <a:pPr algn="ctr"/>
                      <a:r>
                        <a:rPr lang="en-IN" sz="1400" dirty="0" err="1"/>
                        <a:t>Nalbari</a:t>
                      </a:r>
                      <a:endParaRPr lang="en-IN" sz="1400" dirty="0"/>
                    </a:p>
                  </a:txBody>
                  <a:tcPr/>
                </a:tc>
                <a:tc>
                  <a:txBody>
                    <a:bodyPr/>
                    <a:lstStyle/>
                    <a:p>
                      <a:pPr algn="ctr"/>
                      <a:r>
                        <a:rPr lang="en-IN" sz="1400" dirty="0"/>
                        <a:t>Maa Trading, L N B Road, </a:t>
                      </a:r>
                      <a:r>
                        <a:rPr lang="en-IN" sz="1400" dirty="0" err="1"/>
                        <a:t>Nalbari</a:t>
                      </a:r>
                      <a:endParaRPr lang="en-IN" sz="1400" dirty="0"/>
                    </a:p>
                  </a:txBody>
                  <a:tcPr/>
                </a:tc>
                <a:extLst>
                  <a:ext uri="{0D108BD9-81ED-4DB2-BD59-A6C34878D82A}">
                    <a16:rowId xmlns:a16="http://schemas.microsoft.com/office/drawing/2014/main" val="4099085263"/>
                  </a:ext>
                </a:extLst>
              </a:tr>
              <a:tr h="411359">
                <a:tc>
                  <a:txBody>
                    <a:bodyPr/>
                    <a:lstStyle/>
                    <a:p>
                      <a:pPr algn="ctr"/>
                      <a:r>
                        <a:rPr lang="en-IN" sz="1400" dirty="0"/>
                        <a:t>Sivasagar</a:t>
                      </a:r>
                    </a:p>
                  </a:txBody>
                  <a:tcPr/>
                </a:tc>
                <a:tc>
                  <a:txBody>
                    <a:bodyPr/>
                    <a:lstStyle/>
                    <a:p>
                      <a:pPr algn="ctr"/>
                      <a:r>
                        <a:rPr lang="en-IN" sz="1400" dirty="0"/>
                        <a:t>Haque Beej </a:t>
                      </a:r>
                      <a:r>
                        <a:rPr lang="en-IN" sz="1400" dirty="0" err="1"/>
                        <a:t>Bhandhar</a:t>
                      </a:r>
                      <a:r>
                        <a:rPr lang="en-IN" sz="1400" dirty="0"/>
                        <a:t>, Central Market, Sivasagar</a:t>
                      </a:r>
                    </a:p>
                  </a:txBody>
                  <a:tcPr/>
                </a:tc>
                <a:extLst>
                  <a:ext uri="{0D108BD9-81ED-4DB2-BD59-A6C34878D82A}">
                    <a16:rowId xmlns:a16="http://schemas.microsoft.com/office/drawing/2014/main" val="3293977332"/>
                  </a:ext>
                </a:extLst>
              </a:tr>
              <a:tr h="411359">
                <a:tc>
                  <a:txBody>
                    <a:bodyPr/>
                    <a:lstStyle/>
                    <a:p>
                      <a:pPr algn="ctr"/>
                      <a:r>
                        <a:rPr lang="en-IN" sz="1400" dirty="0"/>
                        <a:t>Jorhat</a:t>
                      </a:r>
                    </a:p>
                  </a:txBody>
                  <a:tcPr/>
                </a:tc>
                <a:tc>
                  <a:txBody>
                    <a:bodyPr/>
                    <a:lstStyle/>
                    <a:p>
                      <a:pPr algn="ctr"/>
                      <a:r>
                        <a:rPr lang="en-IN" sz="1400" dirty="0"/>
                        <a:t>Surabhi </a:t>
                      </a:r>
                      <a:r>
                        <a:rPr lang="en-IN" sz="1400" dirty="0" err="1"/>
                        <a:t>Agro</a:t>
                      </a:r>
                      <a:r>
                        <a:rPr lang="en-IN" sz="1400" dirty="0"/>
                        <a:t> Service, </a:t>
                      </a:r>
                      <a:r>
                        <a:rPr lang="en-IN" sz="1400" dirty="0" err="1"/>
                        <a:t>Demow</a:t>
                      </a:r>
                      <a:endParaRPr lang="en-IN" sz="1400" dirty="0"/>
                    </a:p>
                  </a:txBody>
                  <a:tcPr/>
                </a:tc>
                <a:extLst>
                  <a:ext uri="{0D108BD9-81ED-4DB2-BD59-A6C34878D82A}">
                    <a16:rowId xmlns:a16="http://schemas.microsoft.com/office/drawing/2014/main" val="4267444342"/>
                  </a:ext>
                </a:extLst>
              </a:tr>
              <a:tr h="411359">
                <a:tc>
                  <a:txBody>
                    <a:bodyPr/>
                    <a:lstStyle/>
                    <a:p>
                      <a:pPr algn="ctr"/>
                      <a:r>
                        <a:rPr lang="en-IN" sz="1400" dirty="0" err="1"/>
                        <a:t>Sonitpur</a:t>
                      </a:r>
                      <a:endParaRPr lang="en-IN" sz="1400" dirty="0"/>
                    </a:p>
                  </a:txBody>
                  <a:tcPr/>
                </a:tc>
                <a:tc>
                  <a:txBody>
                    <a:bodyPr/>
                    <a:lstStyle/>
                    <a:p>
                      <a:pPr algn="ctr"/>
                      <a:r>
                        <a:rPr lang="en-IN" sz="1400" dirty="0" err="1"/>
                        <a:t>Sonitpur</a:t>
                      </a:r>
                      <a:r>
                        <a:rPr lang="en-IN" sz="1400" dirty="0"/>
                        <a:t> Nursery, </a:t>
                      </a:r>
                      <a:r>
                        <a:rPr lang="en-IN" sz="1400" dirty="0" err="1"/>
                        <a:t>Chawk</a:t>
                      </a:r>
                      <a:r>
                        <a:rPr lang="en-IN" sz="1400" dirty="0"/>
                        <a:t> Bazaar, Tezpur</a:t>
                      </a:r>
                    </a:p>
                  </a:txBody>
                  <a:tcPr/>
                </a:tc>
                <a:extLst>
                  <a:ext uri="{0D108BD9-81ED-4DB2-BD59-A6C34878D82A}">
                    <a16:rowId xmlns:a16="http://schemas.microsoft.com/office/drawing/2014/main" val="767168638"/>
                  </a:ext>
                </a:extLst>
              </a:tr>
              <a:tr h="411359">
                <a:tc>
                  <a:txBody>
                    <a:bodyPr/>
                    <a:lstStyle/>
                    <a:p>
                      <a:pPr algn="ctr"/>
                      <a:r>
                        <a:rPr lang="en-IN" sz="1400" dirty="0" err="1"/>
                        <a:t>Cachar</a:t>
                      </a:r>
                      <a:endParaRPr lang="en-IN" sz="1400" dirty="0"/>
                    </a:p>
                  </a:txBody>
                  <a:tcPr/>
                </a:tc>
                <a:tc>
                  <a:txBody>
                    <a:bodyPr/>
                    <a:lstStyle/>
                    <a:p>
                      <a:pPr algn="ctr"/>
                      <a:r>
                        <a:rPr lang="en-IN" sz="1400" dirty="0"/>
                        <a:t>Seed House, Opp. </a:t>
                      </a:r>
                      <a:r>
                        <a:rPr lang="en-IN" sz="1400" dirty="0" err="1"/>
                        <a:t>Silchar</a:t>
                      </a:r>
                      <a:r>
                        <a:rPr lang="en-IN" sz="1400" dirty="0"/>
                        <a:t> Court, </a:t>
                      </a:r>
                      <a:r>
                        <a:rPr lang="en-IN" sz="1400" dirty="0" err="1"/>
                        <a:t>Cachar</a:t>
                      </a:r>
                      <a:endParaRPr lang="en-IN" sz="1400" dirty="0"/>
                    </a:p>
                  </a:txBody>
                  <a:tcPr/>
                </a:tc>
                <a:extLst>
                  <a:ext uri="{0D108BD9-81ED-4DB2-BD59-A6C34878D82A}">
                    <a16:rowId xmlns:a16="http://schemas.microsoft.com/office/drawing/2014/main" val="3279778313"/>
                  </a:ext>
                </a:extLst>
              </a:tr>
              <a:tr h="411359">
                <a:tc>
                  <a:txBody>
                    <a:bodyPr/>
                    <a:lstStyle/>
                    <a:p>
                      <a:pPr algn="ctr"/>
                      <a:r>
                        <a:rPr lang="en-IN" sz="1400" dirty="0"/>
                        <a:t>Lakhimpur</a:t>
                      </a:r>
                    </a:p>
                  </a:txBody>
                  <a:tcPr/>
                </a:tc>
                <a:tc>
                  <a:txBody>
                    <a:bodyPr/>
                    <a:lstStyle/>
                    <a:p>
                      <a:pPr algn="ctr"/>
                      <a:r>
                        <a:rPr lang="en-IN" sz="1400" dirty="0"/>
                        <a:t>Assam Beej </a:t>
                      </a:r>
                      <a:r>
                        <a:rPr lang="en-IN" sz="1400" dirty="0" err="1"/>
                        <a:t>Bhandar</a:t>
                      </a:r>
                      <a:r>
                        <a:rPr lang="en-IN" sz="1400" dirty="0"/>
                        <a:t>, </a:t>
                      </a:r>
                      <a:r>
                        <a:rPr lang="en-IN" sz="1400" dirty="0" err="1"/>
                        <a:t>Bazaarpati</a:t>
                      </a:r>
                      <a:r>
                        <a:rPr lang="en-IN" sz="1400" dirty="0"/>
                        <a:t> Road, North Lakhimpur</a:t>
                      </a:r>
                    </a:p>
                  </a:txBody>
                  <a:tcPr/>
                </a:tc>
                <a:extLst>
                  <a:ext uri="{0D108BD9-81ED-4DB2-BD59-A6C34878D82A}">
                    <a16:rowId xmlns:a16="http://schemas.microsoft.com/office/drawing/2014/main" val="31112126"/>
                  </a:ext>
                </a:extLst>
              </a:tr>
              <a:tr h="411359">
                <a:tc>
                  <a:txBody>
                    <a:bodyPr/>
                    <a:lstStyle/>
                    <a:p>
                      <a:pPr algn="ctr"/>
                      <a:r>
                        <a:rPr lang="en-IN" sz="1400" dirty="0"/>
                        <a:t>Barpeta</a:t>
                      </a:r>
                    </a:p>
                  </a:txBody>
                  <a:tcPr/>
                </a:tc>
                <a:tc>
                  <a:txBody>
                    <a:bodyPr/>
                    <a:lstStyle/>
                    <a:p>
                      <a:pPr algn="ctr"/>
                      <a:r>
                        <a:rPr lang="en-IN" sz="1400" dirty="0" err="1"/>
                        <a:t>Kohinor</a:t>
                      </a:r>
                      <a:r>
                        <a:rPr lang="en-IN" sz="1400" dirty="0"/>
                        <a:t> Beej </a:t>
                      </a:r>
                      <a:r>
                        <a:rPr lang="en-IN" sz="1400" dirty="0" err="1"/>
                        <a:t>Bhandar</a:t>
                      </a:r>
                      <a:r>
                        <a:rPr lang="en-IN" sz="1400" dirty="0"/>
                        <a:t>, Barpeta Road, Barpeta</a:t>
                      </a:r>
                    </a:p>
                  </a:txBody>
                  <a:tcPr/>
                </a:tc>
                <a:extLst>
                  <a:ext uri="{0D108BD9-81ED-4DB2-BD59-A6C34878D82A}">
                    <a16:rowId xmlns:a16="http://schemas.microsoft.com/office/drawing/2014/main" val="1046917631"/>
                  </a:ext>
                </a:extLst>
              </a:tr>
              <a:tr h="411359">
                <a:tc>
                  <a:txBody>
                    <a:bodyPr/>
                    <a:lstStyle/>
                    <a:p>
                      <a:pPr algn="ctr"/>
                      <a:r>
                        <a:rPr lang="en-IN" sz="1400" dirty="0"/>
                        <a:t>Golaghat</a:t>
                      </a:r>
                    </a:p>
                  </a:txBody>
                  <a:tcPr/>
                </a:tc>
                <a:tc>
                  <a:txBody>
                    <a:bodyPr/>
                    <a:lstStyle/>
                    <a:p>
                      <a:pPr algn="ctr"/>
                      <a:r>
                        <a:rPr lang="en-IN" sz="1400" dirty="0"/>
                        <a:t>Vishal Organics and Research Centre, Jorhat</a:t>
                      </a:r>
                    </a:p>
                  </a:txBody>
                  <a:tcPr/>
                </a:tc>
                <a:extLst>
                  <a:ext uri="{0D108BD9-81ED-4DB2-BD59-A6C34878D82A}">
                    <a16:rowId xmlns:a16="http://schemas.microsoft.com/office/drawing/2014/main" val="3666859508"/>
                  </a:ext>
                </a:extLst>
              </a:tr>
              <a:tr h="411359">
                <a:tc>
                  <a:txBody>
                    <a:bodyPr/>
                    <a:lstStyle/>
                    <a:p>
                      <a:pPr algn="ctr"/>
                      <a:r>
                        <a:rPr lang="en-IN" sz="1400" dirty="0" err="1"/>
                        <a:t>Goalpara</a:t>
                      </a:r>
                      <a:endParaRPr lang="en-IN" sz="1400" dirty="0"/>
                    </a:p>
                  </a:txBody>
                  <a:tcPr/>
                </a:tc>
                <a:tc>
                  <a:txBody>
                    <a:bodyPr/>
                    <a:lstStyle/>
                    <a:p>
                      <a:pPr algn="ctr"/>
                      <a:r>
                        <a:rPr lang="en-IN" sz="1400" dirty="0" err="1"/>
                        <a:t>Goalpara</a:t>
                      </a:r>
                      <a:r>
                        <a:rPr lang="en-IN" sz="1400" dirty="0"/>
                        <a:t> Seed House, Opp. Canara Bank, Near ASTC, </a:t>
                      </a:r>
                      <a:r>
                        <a:rPr lang="en-IN" sz="1400" dirty="0" err="1"/>
                        <a:t>Goalapara</a:t>
                      </a:r>
                      <a:endParaRPr lang="en-IN" sz="1400" dirty="0"/>
                    </a:p>
                  </a:txBody>
                  <a:tcPr/>
                </a:tc>
                <a:extLst>
                  <a:ext uri="{0D108BD9-81ED-4DB2-BD59-A6C34878D82A}">
                    <a16:rowId xmlns:a16="http://schemas.microsoft.com/office/drawing/2014/main" val="3348356719"/>
                  </a:ext>
                </a:extLst>
              </a:tr>
              <a:tr h="411359">
                <a:tc>
                  <a:txBody>
                    <a:bodyPr/>
                    <a:lstStyle/>
                    <a:p>
                      <a:pPr algn="ctr"/>
                      <a:r>
                        <a:rPr lang="en-IN" sz="1400" dirty="0" err="1"/>
                        <a:t>Darrang</a:t>
                      </a:r>
                      <a:endParaRPr lang="en-IN" sz="1400" dirty="0"/>
                    </a:p>
                  </a:txBody>
                  <a:tcPr/>
                </a:tc>
                <a:tc>
                  <a:txBody>
                    <a:bodyPr/>
                    <a:lstStyle/>
                    <a:p>
                      <a:pPr algn="ctr"/>
                      <a:r>
                        <a:rPr lang="en-IN" sz="1400" dirty="0"/>
                        <a:t>Ahmed </a:t>
                      </a:r>
                      <a:r>
                        <a:rPr lang="en-IN" sz="1400" dirty="0" err="1"/>
                        <a:t>Agro</a:t>
                      </a:r>
                      <a:r>
                        <a:rPr lang="en-IN" sz="1400" dirty="0"/>
                        <a:t> Care, </a:t>
                      </a:r>
                      <a:r>
                        <a:rPr lang="en-IN" sz="1400" dirty="0" err="1"/>
                        <a:t>Dhula</a:t>
                      </a:r>
                      <a:r>
                        <a:rPr lang="en-IN" sz="1400" dirty="0"/>
                        <a:t>/ Rahman </a:t>
                      </a:r>
                      <a:r>
                        <a:rPr lang="en-IN" sz="1400" dirty="0" err="1"/>
                        <a:t>Agro</a:t>
                      </a:r>
                      <a:r>
                        <a:rPr lang="en-IN" sz="1400" dirty="0"/>
                        <a:t> Agency, </a:t>
                      </a:r>
                      <a:r>
                        <a:rPr lang="en-IN" sz="1400" dirty="0" err="1"/>
                        <a:t>Kkarupetia</a:t>
                      </a:r>
                      <a:r>
                        <a:rPr lang="en-IN" sz="1400" dirty="0"/>
                        <a:t>, </a:t>
                      </a:r>
                      <a:r>
                        <a:rPr lang="en-IN" sz="1400" dirty="0" err="1"/>
                        <a:t>Darrang</a:t>
                      </a:r>
                      <a:endParaRPr lang="en-IN" sz="1400" dirty="0"/>
                    </a:p>
                  </a:txBody>
                  <a:tcPr/>
                </a:tc>
                <a:extLst>
                  <a:ext uri="{0D108BD9-81ED-4DB2-BD59-A6C34878D82A}">
                    <a16:rowId xmlns:a16="http://schemas.microsoft.com/office/drawing/2014/main" val="1405737238"/>
                  </a:ext>
                </a:extLst>
              </a:tr>
            </a:tbl>
          </a:graphicData>
        </a:graphic>
      </p:graphicFrame>
    </p:spTree>
    <p:extLst>
      <p:ext uri="{BB962C8B-B14F-4D97-AF65-F5344CB8AC3E}">
        <p14:creationId xmlns:p14="http://schemas.microsoft.com/office/powerpoint/2010/main" val="538121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601"/>
            <a:ext cx="2743200" cy="822035"/>
          </a:xfrm>
        </p:spPr>
        <p:txBody>
          <a:bodyPr anchor="ctr"/>
          <a:lstStyle/>
          <a:p>
            <a:pPr algn="ctr">
              <a:defRPr/>
            </a:pPr>
            <a:r>
              <a:rPr lang="en-US" sz="2000" dirty="0">
                <a:solidFill>
                  <a:srgbClr val="002060"/>
                </a:solidFill>
              </a:rPr>
              <a:t>Localized fertilizer application</a:t>
            </a:r>
          </a:p>
        </p:txBody>
      </p:sp>
      <p:sp>
        <p:nvSpPr>
          <p:cNvPr id="17411" name="Text Placeholder 8"/>
          <p:cNvSpPr>
            <a:spLocks noGrp="1"/>
          </p:cNvSpPr>
          <p:nvPr>
            <p:ph type="body" idx="2"/>
          </p:nvPr>
        </p:nvSpPr>
        <p:spPr>
          <a:xfrm>
            <a:off x="152400" y="1556327"/>
            <a:ext cx="2743200" cy="4267200"/>
          </a:xfrm>
        </p:spPr>
        <p:txBody>
          <a:bodyPr/>
          <a:lstStyle/>
          <a:p>
            <a:pPr marL="285750" indent="-285750">
              <a:buClr>
                <a:schemeClr val="accent2">
                  <a:lumMod val="75000"/>
                </a:schemeClr>
              </a:buClr>
              <a:buFont typeface="Courier New" panose="02070309020205020404" pitchFamily="49" charset="0"/>
              <a:buChar char="o"/>
              <a:defRPr/>
            </a:pPr>
            <a:r>
              <a:rPr lang="en-US" dirty="0">
                <a:solidFill>
                  <a:srgbClr val="002060"/>
                </a:solidFill>
              </a:rPr>
              <a:t>Instead of broadcasting over entire field area</a:t>
            </a:r>
          </a:p>
          <a:p>
            <a:pPr marL="285750" indent="-285750">
              <a:buClr>
                <a:schemeClr val="accent2">
                  <a:lumMod val="75000"/>
                </a:schemeClr>
              </a:buClr>
              <a:buFont typeface="Courier New" panose="02070309020205020404" pitchFamily="49" charset="0"/>
              <a:buChar char="o"/>
              <a:defRPr/>
            </a:pPr>
            <a:r>
              <a:rPr lang="en-US" dirty="0">
                <a:solidFill>
                  <a:srgbClr val="002060"/>
                </a:solidFill>
              </a:rPr>
              <a:t>Localized application to root zone of individual plants </a:t>
            </a:r>
          </a:p>
          <a:p>
            <a:pPr marL="285750" indent="-285750">
              <a:buClr>
                <a:schemeClr val="accent2">
                  <a:lumMod val="75000"/>
                </a:schemeClr>
              </a:buClr>
              <a:buFont typeface="Courier New" panose="02070309020205020404" pitchFamily="49" charset="0"/>
              <a:buChar char="o"/>
              <a:defRPr/>
            </a:pPr>
            <a:r>
              <a:rPr lang="en-US" dirty="0">
                <a:solidFill>
                  <a:srgbClr val="002060"/>
                </a:solidFill>
              </a:rPr>
              <a:t>Through transplanting media </a:t>
            </a:r>
          </a:p>
          <a:p>
            <a:pPr marL="285750" indent="-285750">
              <a:buClr>
                <a:schemeClr val="accent2">
                  <a:lumMod val="75000"/>
                </a:schemeClr>
              </a:buClr>
              <a:buFont typeface="Courier New" panose="02070309020205020404" pitchFamily="49" charset="0"/>
              <a:buChar char="o"/>
              <a:defRPr/>
            </a:pPr>
            <a:r>
              <a:rPr lang="en-US" dirty="0">
                <a:solidFill>
                  <a:srgbClr val="002060"/>
                </a:solidFill>
              </a:rPr>
              <a:t>Increases fertilizer use efficiency and soil fertility </a:t>
            </a:r>
          </a:p>
          <a:p>
            <a:pPr marL="285750" indent="-285750">
              <a:buClr>
                <a:schemeClr val="accent2">
                  <a:lumMod val="75000"/>
                </a:schemeClr>
              </a:buClr>
              <a:buFont typeface="Courier New" panose="02070309020205020404" pitchFamily="49" charset="0"/>
              <a:buChar char="o"/>
              <a:defRPr/>
            </a:pPr>
            <a:r>
              <a:rPr lang="en-US" dirty="0">
                <a:solidFill>
                  <a:srgbClr val="002060"/>
                </a:solidFill>
              </a:rPr>
              <a:t>Reduces fertilizer requirement </a:t>
            </a:r>
          </a:p>
          <a:p>
            <a:pPr marL="111125" indent="-111125">
              <a:buFont typeface="Arial" panose="020B0604020202020204" pitchFamily="34" charset="0"/>
              <a:buChar char="•"/>
              <a:defRPr/>
            </a:pPr>
            <a:endParaRPr lang="en-US" dirty="0"/>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13</a:t>
            </a:fld>
            <a:r>
              <a:rPr lang="en-US">
                <a:solidFill>
                  <a:srgbClr val="595959"/>
                </a:solidFill>
                <a:latin typeface="Arial" panose="020B0604020202020204" pitchFamily="34" charset="0"/>
              </a:rPr>
              <a:t> of x</a:t>
            </a:r>
          </a:p>
        </p:txBody>
      </p:sp>
      <p:pic>
        <p:nvPicPr>
          <p:cNvPr id="7" name="Content Placeholder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14436" y="609601"/>
            <a:ext cx="2880000" cy="3544616"/>
          </a:xfrm>
        </p:spPr>
      </p:pic>
      <p:sp>
        <p:nvSpPr>
          <p:cNvPr id="6" name="Title 6">
            <a:extLst>
              <a:ext uri="{FF2B5EF4-FFF2-40B4-BE49-F238E27FC236}">
                <a16:creationId xmlns:a16="http://schemas.microsoft.com/office/drawing/2014/main" id="{4EB0FC03-D87B-4180-8F32-1ED61F37B326}"/>
              </a:ext>
            </a:extLst>
          </p:cNvPr>
          <p:cNvSpPr txBox="1">
            <a:spLocks/>
          </p:cNvSpPr>
          <p:nvPr/>
        </p:nvSpPr>
        <p:spPr bwMode="auto">
          <a:xfrm>
            <a:off x="674256"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a:solidFill>
                  <a:schemeClr val="bg1"/>
                </a:solidFill>
              </a:rPr>
              <a:t>Technologies introduced &amp; promoted by WorldVeg </a:t>
            </a:r>
            <a:endParaRPr lang="en-US" sz="2400" dirty="0">
              <a:solidFill>
                <a:schemeClr val="bg1"/>
              </a:solidFill>
            </a:endParaRPr>
          </a:p>
        </p:txBody>
      </p:sp>
      <p:pic>
        <p:nvPicPr>
          <p:cNvPr id="2" name="Picture 1">
            <a:extLst>
              <a:ext uri="{FF2B5EF4-FFF2-40B4-BE49-F238E27FC236}">
                <a16:creationId xmlns:a16="http://schemas.microsoft.com/office/drawing/2014/main" id="{3CCAE973-159A-431D-8F6B-26E026870D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689" b="6807"/>
          <a:stretch/>
        </p:blipFill>
        <p:spPr>
          <a:xfrm>
            <a:off x="5850215" y="3502888"/>
            <a:ext cx="3209639" cy="2819400"/>
          </a:xfrm>
          <a:prstGeom prst="rect">
            <a:avLst/>
          </a:prstGeom>
        </p:spPr>
      </p:pic>
    </p:spTree>
    <p:extLst>
      <p:ext uri="{BB962C8B-B14F-4D97-AF65-F5344CB8AC3E}">
        <p14:creationId xmlns:p14="http://schemas.microsoft.com/office/powerpoint/2010/main" val="1941054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18837"/>
            <a:ext cx="2840182" cy="914400"/>
          </a:xfrm>
        </p:spPr>
        <p:txBody>
          <a:bodyPr anchor="ctr"/>
          <a:lstStyle/>
          <a:p>
            <a:pPr algn="ctr">
              <a:defRPr/>
            </a:pPr>
            <a:r>
              <a:rPr lang="en-US" sz="2000" dirty="0">
                <a:solidFill>
                  <a:srgbClr val="002060"/>
                </a:solidFill>
              </a:rPr>
              <a:t>Line sowing in pulses</a:t>
            </a:r>
          </a:p>
        </p:txBody>
      </p:sp>
      <p:sp>
        <p:nvSpPr>
          <p:cNvPr id="17411" name="Text Placeholder 8"/>
          <p:cNvSpPr>
            <a:spLocks noGrp="1"/>
          </p:cNvSpPr>
          <p:nvPr>
            <p:ph type="body" idx="2"/>
          </p:nvPr>
        </p:nvSpPr>
        <p:spPr>
          <a:xfrm>
            <a:off x="152400" y="1676400"/>
            <a:ext cx="2743200" cy="4572000"/>
          </a:xfrm>
        </p:spPr>
        <p:txBody>
          <a:bodyPr/>
          <a:lstStyle/>
          <a:p>
            <a:pPr marL="285750" indent="-285750">
              <a:buClr>
                <a:schemeClr val="accent3">
                  <a:lumMod val="50000"/>
                </a:schemeClr>
              </a:buClr>
              <a:buFont typeface="Wingdings" panose="05000000000000000000" pitchFamily="2" charset="2"/>
              <a:buChar char="q"/>
              <a:defRPr/>
            </a:pPr>
            <a:r>
              <a:rPr lang="en-US" dirty="0">
                <a:solidFill>
                  <a:srgbClr val="002060"/>
                </a:solidFill>
              </a:rPr>
              <a:t>Reduces seed requirement</a:t>
            </a:r>
          </a:p>
          <a:p>
            <a:pPr marL="285750" indent="-285750">
              <a:buClr>
                <a:schemeClr val="accent3">
                  <a:lumMod val="50000"/>
                </a:schemeClr>
              </a:buClr>
              <a:buFont typeface="Wingdings" panose="05000000000000000000" pitchFamily="2" charset="2"/>
              <a:buChar char="q"/>
              <a:defRPr/>
            </a:pPr>
            <a:r>
              <a:rPr lang="en-US" dirty="0">
                <a:solidFill>
                  <a:srgbClr val="002060"/>
                </a:solidFill>
              </a:rPr>
              <a:t>Facilitates inter-cultural operations</a:t>
            </a:r>
          </a:p>
          <a:p>
            <a:pPr marL="285750" indent="-285750">
              <a:buClr>
                <a:schemeClr val="accent3">
                  <a:lumMod val="50000"/>
                </a:schemeClr>
              </a:buClr>
              <a:buFont typeface="Wingdings" panose="05000000000000000000" pitchFamily="2" charset="2"/>
              <a:buChar char="q"/>
              <a:defRPr/>
            </a:pPr>
            <a:r>
              <a:rPr lang="en-US" dirty="0">
                <a:solidFill>
                  <a:srgbClr val="002060"/>
                </a:solidFill>
              </a:rPr>
              <a:t>Weeding</a:t>
            </a:r>
          </a:p>
          <a:p>
            <a:pPr marL="285750" indent="-285750">
              <a:buClr>
                <a:schemeClr val="accent3">
                  <a:lumMod val="50000"/>
                </a:schemeClr>
              </a:buClr>
              <a:buFont typeface="Wingdings" panose="05000000000000000000" pitchFamily="2" charset="2"/>
              <a:buChar char="q"/>
              <a:defRPr/>
            </a:pPr>
            <a:r>
              <a:rPr lang="en-US" dirty="0">
                <a:solidFill>
                  <a:srgbClr val="002060"/>
                </a:solidFill>
              </a:rPr>
              <a:t>Balanced competition among crop plants </a:t>
            </a:r>
          </a:p>
          <a:p>
            <a:pPr marL="285750" indent="-285750">
              <a:buClr>
                <a:schemeClr val="accent3">
                  <a:lumMod val="50000"/>
                </a:schemeClr>
              </a:buClr>
              <a:buFont typeface="Wingdings" panose="05000000000000000000" pitchFamily="2" charset="2"/>
              <a:buChar char="q"/>
              <a:defRPr/>
            </a:pPr>
            <a:r>
              <a:rPr lang="en-US" dirty="0">
                <a:solidFill>
                  <a:srgbClr val="002060"/>
                </a:solidFill>
              </a:rPr>
              <a:t>Less disease/ insect pest incidence </a:t>
            </a:r>
          </a:p>
          <a:p>
            <a:pPr marL="111125" indent="-111125">
              <a:buFont typeface="Arial" panose="020B0604020202020204" pitchFamily="34" charset="0"/>
              <a:buChar char="•"/>
              <a:defRPr/>
            </a:pPr>
            <a:endParaRPr lang="en-US" dirty="0"/>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14</a:t>
            </a:fld>
            <a:r>
              <a:rPr lang="en-US">
                <a:solidFill>
                  <a:srgbClr val="595959"/>
                </a:solidFill>
                <a:latin typeface="Arial" panose="020B0604020202020204" pitchFamily="34" charset="0"/>
              </a:rPr>
              <a:t> of x</a:t>
            </a:r>
          </a:p>
        </p:txBody>
      </p:sp>
      <p:pic>
        <p:nvPicPr>
          <p:cNvPr id="2" name="Content Placeholder 1"/>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803240" y="663433"/>
            <a:ext cx="2746860" cy="2060146"/>
          </a:xfrm>
        </p:spPr>
      </p:pic>
      <p:sp>
        <p:nvSpPr>
          <p:cNvPr id="5" name="TextBox 4"/>
          <p:cNvSpPr txBox="1"/>
          <p:nvPr/>
        </p:nvSpPr>
        <p:spPr>
          <a:xfrm>
            <a:off x="2900222" y="2768175"/>
            <a:ext cx="2621365" cy="738664"/>
          </a:xfrm>
          <a:prstGeom prst="rect">
            <a:avLst/>
          </a:prstGeom>
          <a:noFill/>
        </p:spPr>
        <p:txBody>
          <a:bodyPr wrap="square" rtlCol="0">
            <a:spAutoFit/>
          </a:bodyPr>
          <a:lstStyle/>
          <a:p>
            <a:r>
              <a:rPr lang="en-US" sz="1400" dirty="0">
                <a:solidFill>
                  <a:srgbClr val="002060"/>
                </a:solidFill>
              </a:rPr>
              <a:t>Line sowing/planting in lentil [left], compared with broadcasting [right] </a:t>
            </a:r>
          </a:p>
        </p:txBody>
      </p:sp>
      <p:sp>
        <p:nvSpPr>
          <p:cNvPr id="7" name="Title 6">
            <a:extLst>
              <a:ext uri="{FF2B5EF4-FFF2-40B4-BE49-F238E27FC236}">
                <a16:creationId xmlns:a16="http://schemas.microsoft.com/office/drawing/2014/main" id="{297543F2-BAA6-46F8-AD59-C0271554200D}"/>
              </a:ext>
            </a:extLst>
          </p:cNvPr>
          <p:cNvSpPr txBox="1">
            <a:spLocks/>
          </p:cNvSpPr>
          <p:nvPr/>
        </p:nvSpPr>
        <p:spPr bwMode="auto">
          <a:xfrm>
            <a:off x="674256"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a:solidFill>
                  <a:schemeClr val="bg1"/>
                </a:solidFill>
              </a:rPr>
              <a:t>Technologies introduced &amp; promoted by WorldVeg </a:t>
            </a:r>
            <a:endParaRPr lang="en-US" sz="2400" dirty="0">
              <a:solidFill>
                <a:schemeClr val="bg1"/>
              </a:solidFill>
            </a:endParaRPr>
          </a:p>
        </p:txBody>
      </p:sp>
      <p:pic>
        <p:nvPicPr>
          <p:cNvPr id="3" name="Picture 2">
            <a:extLst>
              <a:ext uri="{FF2B5EF4-FFF2-40B4-BE49-F238E27FC236}">
                <a16:creationId xmlns:a16="http://schemas.microsoft.com/office/drawing/2014/main" id="{F6F8BD21-956E-4DC1-8305-78DB2EBDBB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2582" y="3767824"/>
            <a:ext cx="4082473" cy="2480576"/>
          </a:xfrm>
          <a:prstGeom prst="rect">
            <a:avLst/>
          </a:prstGeom>
        </p:spPr>
      </p:pic>
      <p:sp>
        <p:nvSpPr>
          <p:cNvPr id="4" name="TextBox 3">
            <a:extLst>
              <a:ext uri="{FF2B5EF4-FFF2-40B4-BE49-F238E27FC236}">
                <a16:creationId xmlns:a16="http://schemas.microsoft.com/office/drawing/2014/main" id="{0A58987C-385E-4772-BC5D-D6D044684630}"/>
              </a:ext>
            </a:extLst>
          </p:cNvPr>
          <p:cNvSpPr txBox="1"/>
          <p:nvPr/>
        </p:nvSpPr>
        <p:spPr>
          <a:xfrm>
            <a:off x="6888566" y="5795765"/>
            <a:ext cx="2070708" cy="338554"/>
          </a:xfrm>
          <a:prstGeom prst="rect">
            <a:avLst/>
          </a:prstGeom>
          <a:noFill/>
        </p:spPr>
        <p:txBody>
          <a:bodyPr wrap="square" rtlCol="0">
            <a:spAutoFit/>
          </a:bodyPr>
          <a:lstStyle/>
          <a:p>
            <a:pPr algn="ctr"/>
            <a:r>
              <a:rPr lang="en-IN" sz="1600" dirty="0">
                <a:solidFill>
                  <a:srgbClr val="002060"/>
                </a:solidFill>
              </a:rPr>
              <a:t>Line sowing in pea</a:t>
            </a:r>
          </a:p>
        </p:txBody>
      </p:sp>
      <p:pic>
        <p:nvPicPr>
          <p:cNvPr id="6" name="Picture 5">
            <a:extLst>
              <a:ext uri="{FF2B5EF4-FFF2-40B4-BE49-F238E27FC236}">
                <a16:creationId xmlns:a16="http://schemas.microsoft.com/office/drawing/2014/main" id="{B530AEF8-9246-4394-A9E9-B2585ED4DC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475" y="1120826"/>
            <a:ext cx="3500237" cy="2095069"/>
          </a:xfrm>
          <a:prstGeom prst="rect">
            <a:avLst/>
          </a:prstGeom>
        </p:spPr>
      </p:pic>
      <p:sp>
        <p:nvSpPr>
          <p:cNvPr id="9" name="TextBox 8">
            <a:extLst>
              <a:ext uri="{FF2B5EF4-FFF2-40B4-BE49-F238E27FC236}">
                <a16:creationId xmlns:a16="http://schemas.microsoft.com/office/drawing/2014/main" id="{72AE562C-5F2C-4688-B917-238604614C46}"/>
              </a:ext>
            </a:extLst>
          </p:cNvPr>
          <p:cNvSpPr txBox="1"/>
          <p:nvPr/>
        </p:nvSpPr>
        <p:spPr>
          <a:xfrm>
            <a:off x="6308940" y="3238167"/>
            <a:ext cx="2563522" cy="338554"/>
          </a:xfrm>
          <a:prstGeom prst="rect">
            <a:avLst/>
          </a:prstGeom>
          <a:noFill/>
        </p:spPr>
        <p:txBody>
          <a:bodyPr wrap="none" rtlCol="0">
            <a:spAutoFit/>
          </a:bodyPr>
          <a:lstStyle/>
          <a:p>
            <a:r>
              <a:rPr lang="en-IN" sz="1600" dirty="0">
                <a:solidFill>
                  <a:srgbClr val="002060"/>
                </a:solidFill>
              </a:rPr>
              <a:t>Line sowing in black gram</a:t>
            </a:r>
          </a:p>
        </p:txBody>
      </p:sp>
    </p:spTree>
    <p:extLst>
      <p:ext uri="{BB962C8B-B14F-4D97-AF65-F5344CB8AC3E}">
        <p14:creationId xmlns:p14="http://schemas.microsoft.com/office/powerpoint/2010/main" val="148655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601"/>
            <a:ext cx="2743200" cy="609600"/>
          </a:xfrm>
        </p:spPr>
        <p:txBody>
          <a:bodyPr anchor="ctr"/>
          <a:lstStyle/>
          <a:p>
            <a:pPr algn="ctr">
              <a:defRPr/>
            </a:pPr>
            <a:r>
              <a:rPr lang="en-US" sz="2400" dirty="0">
                <a:solidFill>
                  <a:srgbClr val="002060"/>
                </a:solidFill>
              </a:rPr>
              <a:t>Intercropping </a:t>
            </a:r>
          </a:p>
        </p:txBody>
      </p:sp>
      <p:sp>
        <p:nvSpPr>
          <p:cNvPr id="17411" name="Text Placeholder 8"/>
          <p:cNvSpPr>
            <a:spLocks noGrp="1"/>
          </p:cNvSpPr>
          <p:nvPr>
            <p:ph type="body" idx="2"/>
          </p:nvPr>
        </p:nvSpPr>
        <p:spPr>
          <a:xfrm>
            <a:off x="152400" y="1219201"/>
            <a:ext cx="2743200" cy="5029198"/>
          </a:xfrm>
        </p:spPr>
        <p:txBody>
          <a:bodyPr/>
          <a:lstStyle/>
          <a:p>
            <a:pPr marL="285750" indent="-285750">
              <a:buClr>
                <a:schemeClr val="accent5">
                  <a:lumMod val="50000"/>
                </a:schemeClr>
              </a:buClr>
              <a:buFont typeface="Wingdings" panose="05000000000000000000" pitchFamily="2" charset="2"/>
              <a:buChar char="v"/>
              <a:defRPr/>
            </a:pPr>
            <a:r>
              <a:rPr lang="en-US" dirty="0">
                <a:solidFill>
                  <a:srgbClr val="002060"/>
                </a:solidFill>
              </a:rPr>
              <a:t>With quick-growing, short-duration cash crop</a:t>
            </a:r>
          </a:p>
          <a:p>
            <a:pPr marL="285750" indent="-285750">
              <a:buClr>
                <a:schemeClr val="accent5">
                  <a:lumMod val="50000"/>
                </a:schemeClr>
              </a:buClr>
              <a:buFont typeface="Wingdings" panose="05000000000000000000" pitchFamily="2" charset="2"/>
              <a:buChar char="v"/>
              <a:defRPr/>
            </a:pPr>
            <a:r>
              <a:rPr lang="en-US" dirty="0">
                <a:solidFill>
                  <a:srgbClr val="002060"/>
                </a:solidFill>
              </a:rPr>
              <a:t>Increases returns</a:t>
            </a:r>
          </a:p>
          <a:p>
            <a:pPr marL="285750" indent="-285750">
              <a:buClr>
                <a:schemeClr val="accent5">
                  <a:lumMod val="50000"/>
                </a:schemeClr>
              </a:buClr>
              <a:buFont typeface="Wingdings" panose="05000000000000000000" pitchFamily="2" charset="2"/>
              <a:buChar char="v"/>
              <a:defRPr/>
            </a:pPr>
            <a:r>
              <a:rPr lang="en-US" dirty="0">
                <a:solidFill>
                  <a:srgbClr val="002060"/>
                </a:solidFill>
              </a:rPr>
              <a:t>Reduces risk</a:t>
            </a:r>
          </a:p>
          <a:p>
            <a:pPr marL="285750" indent="-285750">
              <a:buClr>
                <a:schemeClr val="accent5">
                  <a:lumMod val="50000"/>
                </a:schemeClr>
              </a:buClr>
              <a:buFont typeface="Wingdings" panose="05000000000000000000" pitchFamily="2" charset="2"/>
              <a:buChar char="v"/>
              <a:defRPr/>
            </a:pPr>
            <a:r>
              <a:rPr lang="en-US" dirty="0">
                <a:solidFill>
                  <a:srgbClr val="002060"/>
                </a:solidFill>
              </a:rPr>
              <a:t>Intensifies cropping </a:t>
            </a:r>
          </a:p>
          <a:p>
            <a:pPr marL="285750" indent="-285750">
              <a:buClr>
                <a:schemeClr val="accent5">
                  <a:lumMod val="50000"/>
                </a:schemeClr>
              </a:buClr>
              <a:buFont typeface="Wingdings" panose="05000000000000000000" pitchFamily="2" charset="2"/>
              <a:buChar char="v"/>
              <a:defRPr/>
            </a:pPr>
            <a:r>
              <a:rPr lang="en-US" dirty="0">
                <a:solidFill>
                  <a:srgbClr val="002060"/>
                </a:solidFill>
              </a:rPr>
              <a:t>Use time required for ground-cover by cash crop</a:t>
            </a:r>
          </a:p>
          <a:p>
            <a:pPr marL="285750" indent="-285750">
              <a:buClr>
                <a:schemeClr val="accent5">
                  <a:lumMod val="50000"/>
                </a:schemeClr>
              </a:buClr>
              <a:buFont typeface="Wingdings" panose="05000000000000000000" pitchFamily="2" charset="2"/>
              <a:buChar char="v"/>
              <a:defRPr/>
            </a:pPr>
            <a:r>
              <a:rPr lang="en-US" dirty="0">
                <a:solidFill>
                  <a:srgbClr val="002060"/>
                </a:solidFill>
              </a:rPr>
              <a:t>Increases resource utilization/biomass production </a:t>
            </a:r>
          </a:p>
          <a:p>
            <a:pPr marL="285750" indent="-285750">
              <a:buClr>
                <a:schemeClr val="accent5">
                  <a:lumMod val="50000"/>
                </a:schemeClr>
              </a:buClr>
              <a:buFont typeface="Wingdings" panose="05000000000000000000" pitchFamily="2" charset="2"/>
              <a:buChar char="v"/>
              <a:defRPr/>
            </a:pPr>
            <a:r>
              <a:rPr lang="en-US" b="1" dirty="0">
                <a:solidFill>
                  <a:srgbClr val="002060"/>
                </a:solidFill>
              </a:rPr>
              <a:t>Amaranth</a:t>
            </a:r>
            <a:r>
              <a:rPr lang="en-US" dirty="0">
                <a:solidFill>
                  <a:srgbClr val="002060"/>
                </a:solidFill>
              </a:rPr>
              <a:t> in </a:t>
            </a:r>
            <a:r>
              <a:rPr lang="en-US" dirty="0" err="1">
                <a:solidFill>
                  <a:srgbClr val="002060"/>
                </a:solidFill>
              </a:rPr>
              <a:t>brinjal</a:t>
            </a:r>
            <a:r>
              <a:rPr lang="en-US" dirty="0">
                <a:solidFill>
                  <a:srgbClr val="002060"/>
                </a:solidFill>
              </a:rPr>
              <a:t>, cabbage and tomato; </a:t>
            </a:r>
            <a:r>
              <a:rPr lang="en-US" b="1" dirty="0">
                <a:solidFill>
                  <a:srgbClr val="002060"/>
                </a:solidFill>
              </a:rPr>
              <a:t>coriander</a:t>
            </a:r>
            <a:r>
              <a:rPr lang="en-US" dirty="0">
                <a:solidFill>
                  <a:srgbClr val="002060"/>
                </a:solidFill>
              </a:rPr>
              <a:t> in cauliflower; </a:t>
            </a:r>
            <a:r>
              <a:rPr lang="en-US" b="1" dirty="0">
                <a:solidFill>
                  <a:srgbClr val="002060"/>
                </a:solidFill>
              </a:rPr>
              <a:t>beans</a:t>
            </a:r>
            <a:r>
              <a:rPr lang="en-US" dirty="0">
                <a:solidFill>
                  <a:srgbClr val="002060"/>
                </a:solidFill>
              </a:rPr>
              <a:t> in pumpkin </a:t>
            </a:r>
            <a:endParaRPr lang="en-US" b="1" dirty="0">
              <a:solidFill>
                <a:srgbClr val="002060"/>
              </a:solidFill>
            </a:endParaRPr>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15</a:t>
            </a:fld>
            <a:r>
              <a:rPr lang="en-US">
                <a:solidFill>
                  <a:srgbClr val="595959"/>
                </a:solidFill>
                <a:latin typeface="Arial" panose="020B0604020202020204" pitchFamily="34" charset="0"/>
              </a:rPr>
              <a:t> of x</a:t>
            </a:r>
          </a:p>
        </p:txBody>
      </p:sp>
      <p:pic>
        <p:nvPicPr>
          <p:cNvPr id="5" name="Picture 4">
            <a:extLst>
              <a:ext uri="{FF2B5EF4-FFF2-40B4-BE49-F238E27FC236}">
                <a16:creationId xmlns:a16="http://schemas.microsoft.com/office/drawing/2014/main" id="{55DED4F6-70F3-4191-9288-CE2AADE967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37041" y="676964"/>
            <a:ext cx="4508080" cy="2352202"/>
          </a:xfrm>
          <a:prstGeom prst="rect">
            <a:avLst/>
          </a:prstGeom>
        </p:spPr>
      </p:pic>
      <p:sp>
        <p:nvSpPr>
          <p:cNvPr id="2" name="Title 6">
            <a:extLst>
              <a:ext uri="{FF2B5EF4-FFF2-40B4-BE49-F238E27FC236}">
                <a16:creationId xmlns:a16="http://schemas.microsoft.com/office/drawing/2014/main" id="{4F02AB1B-A7CD-4978-B5A9-5F48B47CD12E}"/>
              </a:ext>
            </a:extLst>
          </p:cNvPr>
          <p:cNvSpPr txBox="1">
            <a:spLocks/>
          </p:cNvSpPr>
          <p:nvPr/>
        </p:nvSpPr>
        <p:spPr bwMode="auto">
          <a:xfrm>
            <a:off x="674256"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dirty="0">
                <a:solidFill>
                  <a:schemeClr val="bg1"/>
                </a:solidFill>
              </a:rPr>
              <a:t>Technologies introduced &amp; promoted by WorldVeg </a:t>
            </a:r>
          </a:p>
        </p:txBody>
      </p:sp>
      <p:sp>
        <p:nvSpPr>
          <p:cNvPr id="3" name="TextBox 2">
            <a:extLst>
              <a:ext uri="{FF2B5EF4-FFF2-40B4-BE49-F238E27FC236}">
                <a16:creationId xmlns:a16="http://schemas.microsoft.com/office/drawing/2014/main" id="{B671A4CF-6A66-4D17-AC38-1F9FDBE0B9C9}"/>
              </a:ext>
            </a:extLst>
          </p:cNvPr>
          <p:cNvSpPr txBox="1"/>
          <p:nvPr/>
        </p:nvSpPr>
        <p:spPr>
          <a:xfrm>
            <a:off x="5239099" y="3029166"/>
            <a:ext cx="3316934" cy="369332"/>
          </a:xfrm>
          <a:prstGeom prst="rect">
            <a:avLst/>
          </a:prstGeom>
          <a:noFill/>
        </p:spPr>
        <p:txBody>
          <a:bodyPr wrap="none" rtlCol="0">
            <a:spAutoFit/>
          </a:bodyPr>
          <a:lstStyle/>
          <a:p>
            <a:r>
              <a:rPr lang="en-IN" dirty="0">
                <a:solidFill>
                  <a:srgbClr val="002060"/>
                </a:solidFill>
              </a:rPr>
              <a:t>Beans as intercrop in pumpkin</a:t>
            </a:r>
          </a:p>
        </p:txBody>
      </p:sp>
      <p:pic>
        <p:nvPicPr>
          <p:cNvPr id="7" name="Picture 6">
            <a:extLst>
              <a:ext uri="{FF2B5EF4-FFF2-40B4-BE49-F238E27FC236}">
                <a16:creationId xmlns:a16="http://schemas.microsoft.com/office/drawing/2014/main" id="{A9620125-73FE-40BB-BF11-D29DBAB13BEC}"/>
              </a:ext>
            </a:extLst>
          </p:cNvPr>
          <p:cNvPicPr>
            <a:picLocks noChangeAspect="1"/>
          </p:cNvPicPr>
          <p:nvPr/>
        </p:nvPicPr>
        <p:blipFill rotWithShape="1">
          <a:blip r:embed="rId3">
            <a:extLst>
              <a:ext uri="{28A0092B-C50C-407E-A947-70E740481C1C}">
                <a14:useLocalDpi xmlns:a14="http://schemas.microsoft.com/office/drawing/2010/main" val="0"/>
              </a:ext>
            </a:extLst>
          </a:blip>
          <a:srcRect t="19942"/>
          <a:stretch/>
        </p:blipFill>
        <p:spPr>
          <a:xfrm>
            <a:off x="3034983" y="3213832"/>
            <a:ext cx="2204116" cy="3137012"/>
          </a:xfrm>
          <a:prstGeom prst="rect">
            <a:avLst/>
          </a:prstGeom>
        </p:spPr>
      </p:pic>
      <p:sp>
        <p:nvSpPr>
          <p:cNvPr id="9" name="TextBox 8">
            <a:extLst>
              <a:ext uri="{FF2B5EF4-FFF2-40B4-BE49-F238E27FC236}">
                <a16:creationId xmlns:a16="http://schemas.microsoft.com/office/drawing/2014/main" id="{6799AEED-A886-44E3-A49A-0DB1053D7B2B}"/>
              </a:ext>
            </a:extLst>
          </p:cNvPr>
          <p:cNvSpPr txBox="1"/>
          <p:nvPr/>
        </p:nvSpPr>
        <p:spPr>
          <a:xfrm>
            <a:off x="5239099" y="5629778"/>
            <a:ext cx="3814916" cy="646331"/>
          </a:xfrm>
          <a:prstGeom prst="rect">
            <a:avLst/>
          </a:prstGeom>
          <a:noFill/>
        </p:spPr>
        <p:txBody>
          <a:bodyPr wrap="square" rtlCol="0">
            <a:spAutoFit/>
          </a:bodyPr>
          <a:lstStyle/>
          <a:p>
            <a:r>
              <a:rPr lang="en-IN" dirty="0">
                <a:solidFill>
                  <a:srgbClr val="002060"/>
                </a:solidFill>
              </a:rPr>
              <a:t>Amaranth as an intercrop with cabbage</a:t>
            </a:r>
          </a:p>
        </p:txBody>
      </p:sp>
    </p:spTree>
    <p:extLst>
      <p:ext uri="{BB962C8B-B14F-4D97-AF65-F5344CB8AC3E}">
        <p14:creationId xmlns:p14="http://schemas.microsoft.com/office/powerpoint/2010/main" val="1138107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601"/>
            <a:ext cx="2743200" cy="429491"/>
          </a:xfrm>
        </p:spPr>
        <p:txBody>
          <a:bodyPr anchor="ctr"/>
          <a:lstStyle/>
          <a:p>
            <a:pPr algn="ctr">
              <a:defRPr/>
            </a:pPr>
            <a:r>
              <a:rPr lang="en-US" sz="2100" dirty="0">
                <a:solidFill>
                  <a:srgbClr val="002060"/>
                </a:solidFill>
              </a:rPr>
              <a:t>Mulching </a:t>
            </a:r>
          </a:p>
        </p:txBody>
      </p:sp>
      <p:sp>
        <p:nvSpPr>
          <p:cNvPr id="17411" name="Text Placeholder 8"/>
          <p:cNvSpPr>
            <a:spLocks noGrp="1"/>
          </p:cNvSpPr>
          <p:nvPr>
            <p:ph type="body" idx="2"/>
          </p:nvPr>
        </p:nvSpPr>
        <p:spPr>
          <a:xfrm>
            <a:off x="152400" y="1219200"/>
            <a:ext cx="2743200" cy="4876800"/>
          </a:xfrm>
        </p:spPr>
        <p:txBody>
          <a:bodyPr/>
          <a:lstStyle/>
          <a:p>
            <a:pPr marL="285750" indent="-285750">
              <a:buClr>
                <a:srgbClr val="FF0000"/>
              </a:buClr>
              <a:buFont typeface="Wingdings" panose="05000000000000000000" pitchFamily="2" charset="2"/>
              <a:buChar char="v"/>
              <a:defRPr/>
            </a:pPr>
            <a:r>
              <a:rPr lang="en-US" dirty="0">
                <a:solidFill>
                  <a:srgbClr val="002060"/>
                </a:solidFill>
              </a:rPr>
              <a:t>Covering soil surface with </a:t>
            </a:r>
            <a:r>
              <a:rPr lang="en-US" b="1" dirty="0">
                <a:solidFill>
                  <a:srgbClr val="002060"/>
                </a:solidFill>
              </a:rPr>
              <a:t>rice straw, </a:t>
            </a:r>
            <a:r>
              <a:rPr lang="en-US" b="1" dirty="0" err="1">
                <a:solidFill>
                  <a:srgbClr val="002060"/>
                </a:solidFill>
              </a:rPr>
              <a:t>arecanut</a:t>
            </a:r>
            <a:r>
              <a:rPr lang="en-US" b="1" dirty="0">
                <a:solidFill>
                  <a:srgbClr val="002060"/>
                </a:solidFill>
              </a:rPr>
              <a:t> husk, etc.</a:t>
            </a:r>
            <a:r>
              <a:rPr lang="en-US" dirty="0">
                <a:solidFill>
                  <a:srgbClr val="002060"/>
                </a:solidFill>
              </a:rPr>
              <a:t> </a:t>
            </a:r>
          </a:p>
          <a:p>
            <a:pPr marL="285750" indent="-285750">
              <a:buClr>
                <a:srgbClr val="FF0000"/>
              </a:buClr>
              <a:buFont typeface="Wingdings" panose="05000000000000000000" pitchFamily="2" charset="2"/>
              <a:buChar char="v"/>
              <a:defRPr/>
            </a:pPr>
            <a:r>
              <a:rPr lang="en-US" dirty="0">
                <a:solidFill>
                  <a:srgbClr val="002060"/>
                </a:solidFill>
              </a:rPr>
              <a:t>Locally available, biodegradable</a:t>
            </a:r>
          </a:p>
          <a:p>
            <a:pPr marL="285750" indent="-285750">
              <a:buClr>
                <a:srgbClr val="FF0000"/>
              </a:buClr>
              <a:buFont typeface="Wingdings" panose="05000000000000000000" pitchFamily="2" charset="2"/>
              <a:buChar char="v"/>
              <a:defRPr/>
            </a:pPr>
            <a:r>
              <a:rPr lang="en-US" dirty="0">
                <a:solidFill>
                  <a:srgbClr val="002060"/>
                </a:solidFill>
              </a:rPr>
              <a:t>Use of residue considered waste/burden in many areas </a:t>
            </a:r>
          </a:p>
          <a:p>
            <a:pPr marL="285750" indent="-285750">
              <a:buClr>
                <a:srgbClr val="FF0000"/>
              </a:buClr>
              <a:buFont typeface="Wingdings" panose="05000000000000000000" pitchFamily="2" charset="2"/>
              <a:buChar char="v"/>
              <a:defRPr/>
            </a:pPr>
            <a:r>
              <a:rPr lang="en-US" dirty="0">
                <a:solidFill>
                  <a:srgbClr val="002060"/>
                </a:solidFill>
              </a:rPr>
              <a:t>Increases soil organic matter, soil microbial populations</a:t>
            </a:r>
          </a:p>
          <a:p>
            <a:pPr marL="285750" indent="-285750">
              <a:buClr>
                <a:srgbClr val="FF0000"/>
              </a:buClr>
              <a:buFont typeface="Wingdings" panose="05000000000000000000" pitchFamily="2" charset="2"/>
              <a:buChar char="v"/>
              <a:defRPr/>
            </a:pPr>
            <a:r>
              <a:rPr lang="en-US" dirty="0">
                <a:solidFill>
                  <a:srgbClr val="002060"/>
                </a:solidFill>
              </a:rPr>
              <a:t>Conserves soil and soil moisture</a:t>
            </a:r>
          </a:p>
          <a:p>
            <a:pPr marL="111125" indent="-111125">
              <a:buFont typeface="Arial" panose="020B0604020202020204" pitchFamily="34" charset="0"/>
              <a:buChar char="•"/>
              <a:defRPr/>
            </a:pPr>
            <a:endParaRPr lang="en-US" dirty="0"/>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16</a:t>
            </a:fld>
            <a:r>
              <a:rPr lang="en-US">
                <a:solidFill>
                  <a:srgbClr val="595959"/>
                </a:solidFill>
                <a:latin typeface="Arial" panose="020B0604020202020204" pitchFamily="34" charset="0"/>
              </a:rPr>
              <a:t> of x</a:t>
            </a:r>
          </a:p>
        </p:txBody>
      </p:sp>
      <p:pic>
        <p:nvPicPr>
          <p:cNvPr id="2" name="Content Placeholder 1"/>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07592" y="609601"/>
            <a:ext cx="3618345" cy="2713759"/>
          </a:xfrm>
        </p:spPr>
      </p:pic>
      <p:sp>
        <p:nvSpPr>
          <p:cNvPr id="3" name="TextBox 2">
            <a:extLst>
              <a:ext uri="{FF2B5EF4-FFF2-40B4-BE49-F238E27FC236}">
                <a16:creationId xmlns:a16="http://schemas.microsoft.com/office/drawing/2014/main" id="{7C3D5FE2-3815-4F93-8792-894A786901DB}"/>
              </a:ext>
            </a:extLst>
          </p:cNvPr>
          <p:cNvSpPr txBox="1"/>
          <p:nvPr/>
        </p:nvSpPr>
        <p:spPr>
          <a:xfrm>
            <a:off x="6376558" y="2693156"/>
            <a:ext cx="2185554" cy="523220"/>
          </a:xfrm>
          <a:prstGeom prst="rect">
            <a:avLst/>
          </a:prstGeom>
          <a:noFill/>
        </p:spPr>
        <p:txBody>
          <a:bodyPr wrap="square" rtlCol="0">
            <a:spAutoFit/>
          </a:bodyPr>
          <a:lstStyle/>
          <a:p>
            <a:pPr algn="ctr"/>
            <a:r>
              <a:rPr lang="en-IN" sz="1400" dirty="0">
                <a:solidFill>
                  <a:srgbClr val="002060"/>
                </a:solidFill>
              </a:rPr>
              <a:t>Use of rice straw as mulch in tomato</a:t>
            </a:r>
          </a:p>
        </p:txBody>
      </p:sp>
      <p:sp>
        <p:nvSpPr>
          <p:cNvPr id="7" name="Title 6">
            <a:extLst>
              <a:ext uri="{FF2B5EF4-FFF2-40B4-BE49-F238E27FC236}">
                <a16:creationId xmlns:a16="http://schemas.microsoft.com/office/drawing/2014/main" id="{343C8E67-4596-41CA-87B8-51E986292D54}"/>
              </a:ext>
            </a:extLst>
          </p:cNvPr>
          <p:cNvSpPr txBox="1">
            <a:spLocks/>
          </p:cNvSpPr>
          <p:nvPr/>
        </p:nvSpPr>
        <p:spPr bwMode="auto">
          <a:xfrm>
            <a:off x="674256"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a:solidFill>
                  <a:schemeClr val="bg1"/>
                </a:solidFill>
              </a:rPr>
              <a:t>Technologies introduced &amp; promoted by WorldVeg </a:t>
            </a:r>
            <a:endParaRPr lang="en-US" sz="2400" dirty="0">
              <a:solidFill>
                <a:schemeClr val="bg1"/>
              </a:solidFill>
            </a:endParaRPr>
          </a:p>
        </p:txBody>
      </p:sp>
      <p:pic>
        <p:nvPicPr>
          <p:cNvPr id="4" name="Picture 3">
            <a:extLst>
              <a:ext uri="{FF2B5EF4-FFF2-40B4-BE49-F238E27FC236}">
                <a16:creationId xmlns:a16="http://schemas.microsoft.com/office/drawing/2014/main" id="{8BC08DD8-8222-4208-91BF-1967737307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908" y="3572987"/>
            <a:ext cx="3080909" cy="2310682"/>
          </a:xfrm>
          <a:prstGeom prst="rect">
            <a:avLst/>
          </a:prstGeom>
        </p:spPr>
      </p:pic>
      <p:pic>
        <p:nvPicPr>
          <p:cNvPr id="5" name="Picture 4">
            <a:extLst>
              <a:ext uri="{FF2B5EF4-FFF2-40B4-BE49-F238E27FC236}">
                <a16:creationId xmlns:a16="http://schemas.microsoft.com/office/drawing/2014/main" id="{EEDB236E-B975-4196-B073-0E4EB24DA3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1350" y="3534641"/>
            <a:ext cx="2927998" cy="2347128"/>
          </a:xfrm>
          <a:prstGeom prst="rect">
            <a:avLst/>
          </a:prstGeom>
        </p:spPr>
      </p:pic>
      <p:sp>
        <p:nvSpPr>
          <p:cNvPr id="12" name="Title 5">
            <a:extLst>
              <a:ext uri="{FF2B5EF4-FFF2-40B4-BE49-F238E27FC236}">
                <a16:creationId xmlns:a16="http://schemas.microsoft.com/office/drawing/2014/main" id="{B461DD52-E3A8-4649-B30F-024F87D5943C}"/>
              </a:ext>
            </a:extLst>
          </p:cNvPr>
          <p:cNvSpPr txBox="1">
            <a:spLocks/>
          </p:cNvSpPr>
          <p:nvPr/>
        </p:nvSpPr>
        <p:spPr bwMode="auto">
          <a:xfrm>
            <a:off x="3024908" y="5915714"/>
            <a:ext cx="5989782" cy="32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sz="3300" kern="1200">
                <a:solidFill>
                  <a:srgbClr val="404040"/>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r>
              <a:rPr lang="en-IN" sz="1400" dirty="0">
                <a:solidFill>
                  <a:srgbClr val="002060"/>
                </a:solidFill>
              </a:rPr>
              <a:t>Use of Arecanut husk (left) and rice straw (right) as mulch in cauliflower</a:t>
            </a:r>
          </a:p>
        </p:txBody>
      </p:sp>
    </p:spTree>
    <p:extLst>
      <p:ext uri="{BB962C8B-B14F-4D97-AF65-F5344CB8AC3E}">
        <p14:creationId xmlns:p14="http://schemas.microsoft.com/office/powerpoint/2010/main" val="472243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601"/>
            <a:ext cx="2743200" cy="609600"/>
          </a:xfrm>
        </p:spPr>
        <p:txBody>
          <a:bodyPr anchor="ctr"/>
          <a:lstStyle/>
          <a:p>
            <a:pPr algn="ctr">
              <a:defRPr/>
            </a:pPr>
            <a:r>
              <a:rPr lang="en-US" sz="2100" dirty="0">
                <a:solidFill>
                  <a:srgbClr val="002060"/>
                </a:solidFill>
              </a:rPr>
              <a:t>Staking in tomato </a:t>
            </a:r>
          </a:p>
        </p:txBody>
      </p:sp>
      <p:sp>
        <p:nvSpPr>
          <p:cNvPr id="17411" name="Text Placeholder 8"/>
          <p:cNvSpPr>
            <a:spLocks noGrp="1"/>
          </p:cNvSpPr>
          <p:nvPr>
            <p:ph type="body" idx="2"/>
          </p:nvPr>
        </p:nvSpPr>
        <p:spPr>
          <a:xfrm>
            <a:off x="152400" y="1371600"/>
            <a:ext cx="2743200" cy="4876800"/>
          </a:xfrm>
        </p:spPr>
        <p:txBody>
          <a:bodyPr/>
          <a:lstStyle/>
          <a:p>
            <a:pPr marL="285750" indent="-285750">
              <a:buFont typeface="Wingdings" panose="05000000000000000000" pitchFamily="2" charset="2"/>
              <a:buChar char="Ø"/>
              <a:defRPr/>
            </a:pPr>
            <a:r>
              <a:rPr lang="en-US" dirty="0">
                <a:solidFill>
                  <a:srgbClr val="002060"/>
                </a:solidFill>
              </a:rPr>
              <a:t>Keeps plants erect</a:t>
            </a:r>
          </a:p>
          <a:p>
            <a:pPr marL="285750" indent="-285750">
              <a:buFont typeface="Wingdings" panose="05000000000000000000" pitchFamily="2" charset="2"/>
              <a:buChar char="Ø"/>
              <a:defRPr/>
            </a:pPr>
            <a:r>
              <a:rPr lang="en-US" dirty="0">
                <a:solidFill>
                  <a:srgbClr val="002060"/>
                </a:solidFill>
              </a:rPr>
              <a:t>Prevents contact of fruits with soil</a:t>
            </a:r>
          </a:p>
          <a:p>
            <a:pPr marL="285750" indent="-285750">
              <a:buFont typeface="Wingdings" panose="05000000000000000000" pitchFamily="2" charset="2"/>
              <a:buChar char="Ø"/>
              <a:defRPr/>
            </a:pPr>
            <a:r>
              <a:rPr lang="en-US" dirty="0">
                <a:solidFill>
                  <a:srgbClr val="002060"/>
                </a:solidFill>
              </a:rPr>
              <a:t>Increases air circulation</a:t>
            </a:r>
          </a:p>
          <a:p>
            <a:pPr marL="285750" indent="-285750">
              <a:buFont typeface="Wingdings" panose="05000000000000000000" pitchFamily="2" charset="2"/>
              <a:buChar char="Ø"/>
              <a:defRPr/>
            </a:pPr>
            <a:r>
              <a:rPr lang="en-US" dirty="0">
                <a:solidFill>
                  <a:srgbClr val="002060"/>
                </a:solidFill>
              </a:rPr>
              <a:t>Reduces disease incidence</a:t>
            </a:r>
          </a:p>
          <a:p>
            <a:pPr marL="285750" indent="-285750">
              <a:buFont typeface="Wingdings" panose="05000000000000000000" pitchFamily="2" charset="2"/>
              <a:buChar char="Ø"/>
              <a:defRPr/>
            </a:pPr>
            <a:r>
              <a:rPr lang="en-US" dirty="0">
                <a:solidFill>
                  <a:srgbClr val="002060"/>
                </a:solidFill>
              </a:rPr>
              <a:t>Improves fruit quality</a:t>
            </a:r>
          </a:p>
          <a:p>
            <a:pPr marL="285750" indent="-285750">
              <a:buFont typeface="Wingdings" panose="05000000000000000000" pitchFamily="2" charset="2"/>
              <a:buChar char="Ø"/>
              <a:defRPr/>
            </a:pPr>
            <a:r>
              <a:rPr lang="en-US" dirty="0">
                <a:solidFill>
                  <a:srgbClr val="002060"/>
                </a:solidFill>
              </a:rPr>
              <a:t>Makes intercultural operation easier</a:t>
            </a:r>
          </a:p>
          <a:p>
            <a:pPr marL="285750" indent="-285750">
              <a:buFont typeface="Wingdings" panose="05000000000000000000" pitchFamily="2" charset="2"/>
              <a:buChar char="Ø"/>
              <a:defRPr/>
            </a:pPr>
            <a:endParaRPr lang="en-US" dirty="0">
              <a:solidFill>
                <a:srgbClr val="002060"/>
              </a:solidFill>
            </a:endParaRPr>
          </a:p>
          <a:p>
            <a:pPr marL="111125" indent="-111125">
              <a:buFont typeface="Arial" panose="020B0604020202020204" pitchFamily="34" charset="0"/>
              <a:buChar char="•"/>
              <a:defRPr/>
            </a:pPr>
            <a:endParaRPr lang="en-US" dirty="0"/>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17</a:t>
            </a:fld>
            <a:r>
              <a:rPr lang="en-US" dirty="0">
                <a:solidFill>
                  <a:srgbClr val="595959"/>
                </a:solidFill>
                <a:latin typeface="Arial" panose="020B0604020202020204" pitchFamily="34" charset="0"/>
              </a:rPr>
              <a:t> of x</a:t>
            </a:r>
          </a:p>
        </p:txBody>
      </p:sp>
      <p:pic>
        <p:nvPicPr>
          <p:cNvPr id="5" name="Content Placeholder 4">
            <a:extLst>
              <a:ext uri="{FF2B5EF4-FFF2-40B4-BE49-F238E27FC236}">
                <a16:creationId xmlns:a16="http://schemas.microsoft.com/office/drawing/2014/main" id="{DEA15FE8-629C-4898-A366-43550FA04E73}"/>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154218" y="630387"/>
            <a:ext cx="5509491" cy="3099089"/>
          </a:xfrm>
        </p:spPr>
      </p:pic>
      <p:sp>
        <p:nvSpPr>
          <p:cNvPr id="6" name="Title 6">
            <a:extLst>
              <a:ext uri="{FF2B5EF4-FFF2-40B4-BE49-F238E27FC236}">
                <a16:creationId xmlns:a16="http://schemas.microsoft.com/office/drawing/2014/main" id="{03547BF4-DFDF-486F-B251-BFC205251C3A}"/>
              </a:ext>
            </a:extLst>
          </p:cNvPr>
          <p:cNvSpPr txBox="1">
            <a:spLocks/>
          </p:cNvSpPr>
          <p:nvPr/>
        </p:nvSpPr>
        <p:spPr bwMode="auto">
          <a:xfrm>
            <a:off x="683492"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dirty="0">
                <a:solidFill>
                  <a:schemeClr val="bg1"/>
                </a:solidFill>
              </a:rPr>
              <a:t>Technologies introduced &amp; promoted by WorldVeg </a:t>
            </a:r>
          </a:p>
        </p:txBody>
      </p:sp>
      <p:pic>
        <p:nvPicPr>
          <p:cNvPr id="2" name="Picture 1">
            <a:extLst>
              <a:ext uri="{FF2B5EF4-FFF2-40B4-BE49-F238E27FC236}">
                <a16:creationId xmlns:a16="http://schemas.microsoft.com/office/drawing/2014/main" id="{D7EA0380-2B4B-4CE2-876D-E337F68B39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991"/>
          <a:stretch/>
        </p:blipFill>
        <p:spPr>
          <a:xfrm>
            <a:off x="3445164" y="3782292"/>
            <a:ext cx="4470400" cy="2581965"/>
          </a:xfrm>
          <a:prstGeom prst="rect">
            <a:avLst/>
          </a:prstGeom>
        </p:spPr>
      </p:pic>
    </p:spTree>
    <p:extLst>
      <p:ext uri="{BB962C8B-B14F-4D97-AF65-F5344CB8AC3E}">
        <p14:creationId xmlns:p14="http://schemas.microsoft.com/office/powerpoint/2010/main" val="940184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601"/>
            <a:ext cx="2743200" cy="609600"/>
          </a:xfrm>
        </p:spPr>
        <p:txBody>
          <a:bodyPr anchor="ctr"/>
          <a:lstStyle/>
          <a:p>
            <a:pPr algn="ctr">
              <a:defRPr/>
            </a:pPr>
            <a:r>
              <a:rPr lang="en-US" sz="2100" dirty="0">
                <a:solidFill>
                  <a:srgbClr val="002060"/>
                </a:solidFill>
              </a:rPr>
              <a:t>Sticky traps</a:t>
            </a:r>
          </a:p>
        </p:txBody>
      </p:sp>
      <p:sp>
        <p:nvSpPr>
          <p:cNvPr id="17411" name="Text Placeholder 8"/>
          <p:cNvSpPr>
            <a:spLocks noGrp="1"/>
          </p:cNvSpPr>
          <p:nvPr>
            <p:ph type="body" idx="2"/>
          </p:nvPr>
        </p:nvSpPr>
        <p:spPr>
          <a:xfrm>
            <a:off x="169332" y="1246911"/>
            <a:ext cx="2743200" cy="4572000"/>
          </a:xfrm>
        </p:spPr>
        <p:txBody>
          <a:bodyPr/>
          <a:lstStyle/>
          <a:p>
            <a:pPr marL="285750" indent="-285750">
              <a:buFont typeface="Wingdings" panose="05000000000000000000" pitchFamily="2" charset="2"/>
              <a:buChar char="ü"/>
              <a:defRPr/>
            </a:pPr>
            <a:r>
              <a:rPr lang="en-US" dirty="0">
                <a:solidFill>
                  <a:srgbClr val="002060"/>
                </a:solidFill>
              </a:rPr>
              <a:t>Yellow and blue</a:t>
            </a:r>
          </a:p>
          <a:p>
            <a:pPr marL="285750" indent="-285750">
              <a:buFont typeface="Wingdings" panose="05000000000000000000" pitchFamily="2" charset="2"/>
              <a:buChar char="ü"/>
              <a:defRPr/>
            </a:pPr>
            <a:r>
              <a:rPr lang="en-US" dirty="0">
                <a:solidFill>
                  <a:srgbClr val="002060"/>
                </a:solidFill>
              </a:rPr>
              <a:t>Different insect pests attracted to different colors</a:t>
            </a:r>
          </a:p>
          <a:p>
            <a:pPr marL="458788" lvl="1" indent="-171450">
              <a:buFont typeface="Wingdings" panose="05000000000000000000" pitchFamily="2" charset="2"/>
              <a:buChar char="ü"/>
              <a:defRPr/>
            </a:pPr>
            <a:r>
              <a:rPr lang="en-US" dirty="0">
                <a:solidFill>
                  <a:srgbClr val="002060"/>
                </a:solidFill>
              </a:rPr>
              <a:t>e.g., whitefly to yellow</a:t>
            </a:r>
          </a:p>
          <a:p>
            <a:pPr marL="458788" lvl="1" indent="-171450">
              <a:buFont typeface="Wingdings" panose="05000000000000000000" pitchFamily="2" charset="2"/>
              <a:buChar char="ü"/>
              <a:defRPr/>
            </a:pPr>
            <a:r>
              <a:rPr lang="en-US" dirty="0" err="1">
                <a:solidFill>
                  <a:srgbClr val="002060"/>
                </a:solidFill>
              </a:rPr>
              <a:t>Thrips</a:t>
            </a:r>
            <a:r>
              <a:rPr lang="en-US" dirty="0">
                <a:solidFill>
                  <a:srgbClr val="002060"/>
                </a:solidFill>
              </a:rPr>
              <a:t> to blue</a:t>
            </a:r>
          </a:p>
          <a:p>
            <a:pPr marL="285750" indent="-285750">
              <a:buFont typeface="Wingdings" panose="05000000000000000000" pitchFamily="2" charset="2"/>
              <a:buChar char="ü"/>
              <a:defRPr/>
            </a:pPr>
            <a:r>
              <a:rPr lang="en-US" dirty="0">
                <a:solidFill>
                  <a:srgbClr val="002060"/>
                </a:solidFill>
              </a:rPr>
              <a:t>Traps on to adhesive surface </a:t>
            </a:r>
          </a:p>
          <a:p>
            <a:pPr marL="111125" indent="-111125">
              <a:buFont typeface="Arial" panose="020B0604020202020204" pitchFamily="34" charset="0"/>
              <a:buChar char="•"/>
              <a:defRPr/>
            </a:pPr>
            <a:endParaRPr lang="en-US" dirty="0"/>
          </a:p>
          <a:p>
            <a:pPr marL="111125" indent="-111125">
              <a:buFont typeface="Arial" panose="020B0604020202020204" pitchFamily="34" charset="0"/>
              <a:buChar char="•"/>
              <a:defRPr/>
            </a:pPr>
            <a:endParaRPr lang="en-US" dirty="0"/>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18</a:t>
            </a:fld>
            <a:r>
              <a:rPr lang="en-US">
                <a:solidFill>
                  <a:srgbClr val="595959"/>
                </a:solidFill>
                <a:latin typeface="Arial" panose="020B0604020202020204" pitchFamily="34" charset="0"/>
              </a:rPr>
              <a:t> of x</a:t>
            </a:r>
          </a:p>
        </p:txBody>
      </p:sp>
      <p:pic>
        <p:nvPicPr>
          <p:cNvPr id="2" name="Content Placeholder 1"/>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88732" y="673536"/>
            <a:ext cx="6002868" cy="3376613"/>
          </a:xfrm>
        </p:spPr>
      </p:pic>
      <p:sp>
        <p:nvSpPr>
          <p:cNvPr id="3" name="Title 6">
            <a:extLst>
              <a:ext uri="{FF2B5EF4-FFF2-40B4-BE49-F238E27FC236}">
                <a16:creationId xmlns:a16="http://schemas.microsoft.com/office/drawing/2014/main" id="{7296AB0C-CC8F-41C0-A958-B6E0A90156E7}"/>
              </a:ext>
            </a:extLst>
          </p:cNvPr>
          <p:cNvSpPr txBox="1">
            <a:spLocks/>
          </p:cNvSpPr>
          <p:nvPr/>
        </p:nvSpPr>
        <p:spPr bwMode="auto">
          <a:xfrm>
            <a:off x="683492"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dirty="0">
                <a:solidFill>
                  <a:schemeClr val="bg1"/>
                </a:solidFill>
              </a:rPr>
              <a:t>Technologies introduced &amp; promoted by WorldVeg </a:t>
            </a:r>
          </a:p>
        </p:txBody>
      </p:sp>
      <p:pic>
        <p:nvPicPr>
          <p:cNvPr id="4" name="Picture 3">
            <a:extLst>
              <a:ext uri="{FF2B5EF4-FFF2-40B4-BE49-F238E27FC236}">
                <a16:creationId xmlns:a16="http://schemas.microsoft.com/office/drawing/2014/main" id="{80E3B8A7-D9FC-4DD5-A14B-AB33502D7F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0286" y="3609119"/>
            <a:ext cx="2207465" cy="2943287"/>
          </a:xfrm>
          <a:prstGeom prst="rect">
            <a:avLst/>
          </a:prstGeom>
        </p:spPr>
      </p:pic>
      <p:pic>
        <p:nvPicPr>
          <p:cNvPr id="5" name="Picture 4">
            <a:extLst>
              <a:ext uri="{FF2B5EF4-FFF2-40B4-BE49-F238E27FC236}">
                <a16:creationId xmlns:a16="http://schemas.microsoft.com/office/drawing/2014/main" id="{0B70A218-778E-48DE-B8DC-251A3AE942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314"/>
          <a:stretch/>
        </p:blipFill>
        <p:spPr>
          <a:xfrm>
            <a:off x="5349446" y="4125387"/>
            <a:ext cx="3655893" cy="1910750"/>
          </a:xfrm>
          <a:prstGeom prst="rect">
            <a:avLst/>
          </a:prstGeom>
        </p:spPr>
      </p:pic>
      <p:sp>
        <p:nvSpPr>
          <p:cNvPr id="7" name="TextBox 6">
            <a:extLst>
              <a:ext uri="{FF2B5EF4-FFF2-40B4-BE49-F238E27FC236}">
                <a16:creationId xmlns:a16="http://schemas.microsoft.com/office/drawing/2014/main" id="{B7DCF16C-BCA2-4C41-A929-647C0C0EAF9D}"/>
              </a:ext>
            </a:extLst>
          </p:cNvPr>
          <p:cNvSpPr txBox="1"/>
          <p:nvPr/>
        </p:nvSpPr>
        <p:spPr>
          <a:xfrm>
            <a:off x="5111495" y="6144957"/>
            <a:ext cx="1606729" cy="307777"/>
          </a:xfrm>
          <a:prstGeom prst="rect">
            <a:avLst/>
          </a:prstGeom>
          <a:noFill/>
        </p:spPr>
        <p:txBody>
          <a:bodyPr wrap="square" rtlCol="0">
            <a:spAutoFit/>
          </a:bodyPr>
          <a:lstStyle/>
          <a:p>
            <a:r>
              <a:rPr lang="en-IN" sz="1400" dirty="0">
                <a:solidFill>
                  <a:srgbClr val="002060"/>
                </a:solidFill>
              </a:rPr>
              <a:t>Yellow sticky trap</a:t>
            </a:r>
          </a:p>
        </p:txBody>
      </p:sp>
      <p:sp>
        <p:nvSpPr>
          <p:cNvPr id="9" name="TextBox 8">
            <a:extLst>
              <a:ext uri="{FF2B5EF4-FFF2-40B4-BE49-F238E27FC236}">
                <a16:creationId xmlns:a16="http://schemas.microsoft.com/office/drawing/2014/main" id="{95641B60-C9B1-4B10-8A56-14A7E8AE0C87}"/>
              </a:ext>
            </a:extLst>
          </p:cNvPr>
          <p:cNvSpPr txBox="1"/>
          <p:nvPr/>
        </p:nvSpPr>
        <p:spPr>
          <a:xfrm>
            <a:off x="7450888" y="5957486"/>
            <a:ext cx="1408545" cy="307777"/>
          </a:xfrm>
          <a:prstGeom prst="rect">
            <a:avLst/>
          </a:prstGeom>
          <a:noFill/>
        </p:spPr>
        <p:txBody>
          <a:bodyPr wrap="square" rtlCol="0">
            <a:spAutoFit/>
          </a:bodyPr>
          <a:lstStyle/>
          <a:p>
            <a:r>
              <a:rPr lang="en-IN" sz="1400" dirty="0">
                <a:solidFill>
                  <a:srgbClr val="002060"/>
                </a:solidFill>
              </a:rPr>
              <a:t>Blue sticky trap</a:t>
            </a:r>
          </a:p>
        </p:txBody>
      </p:sp>
    </p:spTree>
    <p:extLst>
      <p:ext uri="{BB962C8B-B14F-4D97-AF65-F5344CB8AC3E}">
        <p14:creationId xmlns:p14="http://schemas.microsoft.com/office/powerpoint/2010/main" val="1782589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600"/>
            <a:ext cx="2743200" cy="666750"/>
          </a:xfrm>
        </p:spPr>
        <p:txBody>
          <a:bodyPr anchor="ctr"/>
          <a:lstStyle/>
          <a:p>
            <a:pPr algn="ctr">
              <a:defRPr/>
            </a:pPr>
            <a:r>
              <a:rPr lang="en-US" sz="2100" dirty="0">
                <a:solidFill>
                  <a:srgbClr val="002060"/>
                </a:solidFill>
              </a:rPr>
              <a:t>Pheromone traps</a:t>
            </a:r>
          </a:p>
        </p:txBody>
      </p:sp>
      <p:sp>
        <p:nvSpPr>
          <p:cNvPr id="17411" name="Text Placeholder 8"/>
          <p:cNvSpPr>
            <a:spLocks noGrp="1"/>
          </p:cNvSpPr>
          <p:nvPr>
            <p:ph type="body" idx="2"/>
          </p:nvPr>
        </p:nvSpPr>
        <p:spPr>
          <a:xfrm>
            <a:off x="152400" y="1403927"/>
            <a:ext cx="2743200" cy="4724400"/>
          </a:xfrm>
        </p:spPr>
        <p:txBody>
          <a:bodyPr/>
          <a:lstStyle/>
          <a:p>
            <a:pPr marL="285750" indent="-285750">
              <a:buClr>
                <a:schemeClr val="accent4"/>
              </a:buClr>
              <a:buFont typeface="Wingdings" panose="05000000000000000000" pitchFamily="2" charset="2"/>
              <a:buChar char="q"/>
              <a:defRPr/>
            </a:pPr>
            <a:r>
              <a:rPr lang="en-US" dirty="0">
                <a:solidFill>
                  <a:srgbClr val="002060"/>
                </a:solidFill>
              </a:rPr>
              <a:t>Attract target insects using species-specific lures and traps them</a:t>
            </a:r>
          </a:p>
          <a:p>
            <a:pPr marL="285750" indent="-285750">
              <a:buClr>
                <a:schemeClr val="accent4"/>
              </a:buClr>
              <a:buFont typeface="Wingdings" panose="05000000000000000000" pitchFamily="2" charset="2"/>
              <a:buChar char="q"/>
              <a:defRPr/>
            </a:pPr>
            <a:r>
              <a:rPr lang="en-US" dirty="0">
                <a:solidFill>
                  <a:srgbClr val="002060"/>
                </a:solidFill>
              </a:rPr>
              <a:t>Fruit and shoot borer lures in </a:t>
            </a:r>
            <a:r>
              <a:rPr lang="en-US" dirty="0" err="1">
                <a:solidFill>
                  <a:srgbClr val="002060"/>
                </a:solidFill>
              </a:rPr>
              <a:t>brinjal</a:t>
            </a:r>
            <a:endParaRPr lang="en-US" dirty="0">
              <a:solidFill>
                <a:srgbClr val="002060"/>
              </a:solidFill>
            </a:endParaRPr>
          </a:p>
          <a:p>
            <a:pPr marL="285750" indent="-285750">
              <a:buClr>
                <a:schemeClr val="accent4"/>
              </a:buClr>
              <a:buFont typeface="Wingdings" panose="05000000000000000000" pitchFamily="2" charset="2"/>
              <a:buChar char="q"/>
              <a:defRPr/>
            </a:pPr>
            <a:r>
              <a:rPr lang="en-US" dirty="0" err="1">
                <a:solidFill>
                  <a:srgbClr val="002060"/>
                </a:solidFill>
              </a:rPr>
              <a:t>Spodo</a:t>
            </a:r>
            <a:r>
              <a:rPr lang="en-US" dirty="0">
                <a:solidFill>
                  <a:srgbClr val="002060"/>
                </a:solidFill>
              </a:rPr>
              <a:t> lures for </a:t>
            </a:r>
            <a:r>
              <a:rPr lang="en-US" i="1" dirty="0" err="1">
                <a:solidFill>
                  <a:srgbClr val="002060"/>
                </a:solidFill>
              </a:rPr>
              <a:t>Spodoptera</a:t>
            </a:r>
            <a:r>
              <a:rPr lang="en-US" dirty="0">
                <a:solidFill>
                  <a:srgbClr val="002060"/>
                </a:solidFill>
              </a:rPr>
              <a:t> in cabbage and cauliflower</a:t>
            </a:r>
          </a:p>
          <a:p>
            <a:pPr marL="285750" indent="-285750">
              <a:buClr>
                <a:schemeClr val="accent4"/>
              </a:buClr>
              <a:buFont typeface="Wingdings" panose="05000000000000000000" pitchFamily="2" charset="2"/>
              <a:buChar char="q"/>
              <a:defRPr/>
            </a:pPr>
            <a:r>
              <a:rPr lang="en-US" dirty="0">
                <a:solidFill>
                  <a:srgbClr val="002060"/>
                </a:solidFill>
              </a:rPr>
              <a:t>Lures for </a:t>
            </a:r>
            <a:r>
              <a:rPr lang="en-US" dirty="0" err="1">
                <a:solidFill>
                  <a:srgbClr val="002060"/>
                </a:solidFill>
              </a:rPr>
              <a:t>fruitfly</a:t>
            </a:r>
            <a:r>
              <a:rPr lang="en-US" dirty="0">
                <a:solidFill>
                  <a:srgbClr val="002060"/>
                </a:solidFill>
              </a:rPr>
              <a:t> in pumpkin</a:t>
            </a:r>
          </a:p>
          <a:p>
            <a:pPr marL="285750" indent="-285750">
              <a:buClr>
                <a:schemeClr val="accent4"/>
              </a:buClr>
              <a:buFont typeface="Wingdings" panose="05000000000000000000" pitchFamily="2" charset="2"/>
              <a:buChar char="q"/>
              <a:defRPr/>
            </a:pPr>
            <a:r>
              <a:rPr lang="en-US" dirty="0" err="1">
                <a:solidFill>
                  <a:srgbClr val="002060"/>
                </a:solidFill>
              </a:rPr>
              <a:t>Heli</a:t>
            </a:r>
            <a:r>
              <a:rPr lang="en-US" dirty="0">
                <a:solidFill>
                  <a:srgbClr val="002060"/>
                </a:solidFill>
              </a:rPr>
              <a:t> lures for </a:t>
            </a:r>
            <a:r>
              <a:rPr lang="en-US" i="1" dirty="0" err="1">
                <a:solidFill>
                  <a:srgbClr val="002060"/>
                </a:solidFill>
              </a:rPr>
              <a:t>Helicoverpa</a:t>
            </a:r>
            <a:r>
              <a:rPr lang="en-US" dirty="0">
                <a:solidFill>
                  <a:srgbClr val="002060"/>
                </a:solidFill>
              </a:rPr>
              <a:t> in tomato, black gram, lentil and pea</a:t>
            </a:r>
          </a:p>
          <a:p>
            <a:pPr marL="111125" indent="-111125">
              <a:buFont typeface="Arial" panose="020B0604020202020204" pitchFamily="34" charset="0"/>
              <a:buChar char="•"/>
              <a:defRPr/>
            </a:pPr>
            <a:endParaRPr lang="en-US" dirty="0">
              <a:solidFill>
                <a:schemeClr val="tx1"/>
              </a:solidFill>
            </a:endParaRPr>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19</a:t>
            </a:fld>
            <a:r>
              <a:rPr lang="en-US">
                <a:solidFill>
                  <a:srgbClr val="595959"/>
                </a:solidFill>
                <a:latin typeface="Arial" panose="020B0604020202020204" pitchFamily="34" charset="0"/>
              </a:rPr>
              <a:t> of x</a:t>
            </a:r>
          </a:p>
        </p:txBody>
      </p:sp>
      <p:pic>
        <p:nvPicPr>
          <p:cNvPr id="7" name="Content Placeholder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696852" y="675987"/>
            <a:ext cx="4357257" cy="3267942"/>
          </a:xfrm>
        </p:spPr>
      </p:pic>
      <p:sp>
        <p:nvSpPr>
          <p:cNvPr id="2" name="Title 6">
            <a:extLst>
              <a:ext uri="{FF2B5EF4-FFF2-40B4-BE49-F238E27FC236}">
                <a16:creationId xmlns:a16="http://schemas.microsoft.com/office/drawing/2014/main" id="{78602140-E1C4-445F-A0C1-71E13D4AEAD0}"/>
              </a:ext>
            </a:extLst>
          </p:cNvPr>
          <p:cNvSpPr txBox="1">
            <a:spLocks/>
          </p:cNvSpPr>
          <p:nvPr/>
        </p:nvSpPr>
        <p:spPr bwMode="auto">
          <a:xfrm>
            <a:off x="683492"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dirty="0">
                <a:solidFill>
                  <a:schemeClr val="bg1"/>
                </a:solidFill>
              </a:rPr>
              <a:t>Technologies introduced &amp; promoted by WorldVeg </a:t>
            </a:r>
          </a:p>
        </p:txBody>
      </p:sp>
      <p:pic>
        <p:nvPicPr>
          <p:cNvPr id="3" name="Picture 2">
            <a:extLst>
              <a:ext uri="{FF2B5EF4-FFF2-40B4-BE49-F238E27FC236}">
                <a16:creationId xmlns:a16="http://schemas.microsoft.com/office/drawing/2014/main" id="{0FC3FC76-3005-4DEF-9A8C-13CA813CA9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7184" y="3996459"/>
            <a:ext cx="3098800" cy="2324099"/>
          </a:xfrm>
          <a:prstGeom prst="rect">
            <a:avLst/>
          </a:prstGeom>
        </p:spPr>
      </p:pic>
      <p:pic>
        <p:nvPicPr>
          <p:cNvPr id="4" name="Picture 3">
            <a:extLst>
              <a:ext uri="{FF2B5EF4-FFF2-40B4-BE49-F238E27FC236}">
                <a16:creationId xmlns:a16="http://schemas.microsoft.com/office/drawing/2014/main" id="{597E9E77-9C14-4E3C-BDD7-5C7289C56C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7568" y="4141932"/>
            <a:ext cx="2720110" cy="2040081"/>
          </a:xfrm>
          <a:prstGeom prst="rect">
            <a:avLst/>
          </a:prstGeom>
        </p:spPr>
      </p:pic>
    </p:spTree>
    <p:extLst>
      <p:ext uri="{BB962C8B-B14F-4D97-AF65-F5344CB8AC3E}">
        <p14:creationId xmlns:p14="http://schemas.microsoft.com/office/powerpoint/2010/main" val="4277031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BE7D0-F8B0-408E-991C-CE18846FF0D2}"/>
              </a:ext>
            </a:extLst>
          </p:cNvPr>
          <p:cNvSpPr>
            <a:spLocks noGrp="1"/>
          </p:cNvSpPr>
          <p:nvPr>
            <p:ph type="title"/>
          </p:nvPr>
        </p:nvSpPr>
        <p:spPr>
          <a:xfrm>
            <a:off x="0" y="150812"/>
            <a:ext cx="9232490" cy="941439"/>
          </a:xfrm>
        </p:spPr>
        <p:txBody>
          <a:bodyPr/>
          <a:lstStyle/>
          <a:p>
            <a:r>
              <a:rPr lang="en-US" sz="2400" b="1" dirty="0">
                <a:solidFill>
                  <a:srgbClr val="002060"/>
                </a:solidFill>
                <a:latin typeface="+mn-lt"/>
              </a:rPr>
              <a:t>Part B: </a:t>
            </a:r>
            <a:r>
              <a:rPr lang="en-US" sz="2400" dirty="0">
                <a:solidFill>
                  <a:srgbClr val="002060"/>
                </a:solidFill>
                <a:latin typeface="+mn-lt"/>
              </a:rPr>
              <a:t>Promoting the adoption of climate resilient good agricultural practices </a:t>
            </a:r>
          </a:p>
        </p:txBody>
      </p:sp>
      <p:sp>
        <p:nvSpPr>
          <p:cNvPr id="4" name="Slide Number Placeholder 3">
            <a:extLst>
              <a:ext uri="{FF2B5EF4-FFF2-40B4-BE49-F238E27FC236}">
                <a16:creationId xmlns:a16="http://schemas.microsoft.com/office/drawing/2014/main" id="{16C1B7B9-5114-4AA3-BCC4-32BBC6C66342}"/>
              </a:ext>
            </a:extLst>
          </p:cNvPr>
          <p:cNvSpPr>
            <a:spLocks noGrp="1"/>
          </p:cNvSpPr>
          <p:nvPr>
            <p:ph type="sldNum" sz="quarter" idx="10"/>
          </p:nvPr>
        </p:nvSpPr>
        <p:spPr/>
        <p:txBody>
          <a:bodyPr/>
          <a:lstStyle/>
          <a:p>
            <a:fld id="{45DEFBFA-216E-4E8C-9D40-A6B6105DC723}" type="slidenum">
              <a:rPr lang="en-US" smtClean="0"/>
              <a:pPr/>
              <a:t>2</a:t>
            </a:fld>
            <a:r>
              <a:rPr lang="en-US"/>
              <a:t> of x</a:t>
            </a:r>
          </a:p>
        </p:txBody>
      </p:sp>
      <p:sp>
        <p:nvSpPr>
          <p:cNvPr id="6" name="Title 3">
            <a:extLst>
              <a:ext uri="{FF2B5EF4-FFF2-40B4-BE49-F238E27FC236}">
                <a16:creationId xmlns:a16="http://schemas.microsoft.com/office/drawing/2014/main" id="{0DFADDDE-A201-49E2-98C9-2BEA6C87158A}"/>
              </a:ext>
            </a:extLst>
          </p:cNvPr>
          <p:cNvSpPr txBox="1">
            <a:spLocks/>
          </p:cNvSpPr>
          <p:nvPr/>
        </p:nvSpPr>
        <p:spPr bwMode="auto">
          <a:xfrm>
            <a:off x="183142" y="3057832"/>
            <a:ext cx="8777716" cy="1026726"/>
          </a:xfrm>
          <a:prstGeom prst="rect">
            <a:avLst/>
          </a:prstGeom>
          <a:noFill/>
          <a:ln>
            <a:noFill/>
          </a:ln>
        </p:spPr>
        <p:txBody>
          <a:bodyPr vert="horz" wrap="square" lIns="91440" tIns="45720" rIns="91440" bIns="45720" numCol="1" anchor="b" anchorCtr="0" compatLnSpc="1">
            <a:prstTxWarp prst="textNoShape">
              <a:avLst/>
            </a:prstTxWarp>
          </a:bodyPr>
          <a:lstStyle>
            <a:lvl1pPr algn="ctr" rtl="0" eaLnBrk="1" fontAlgn="base" hangingPunct="1">
              <a:spcBef>
                <a:spcPct val="0"/>
              </a:spcBef>
              <a:spcAft>
                <a:spcPct val="0"/>
              </a:spcAft>
              <a:defRPr sz="3300" kern="1200">
                <a:solidFill>
                  <a:srgbClr val="404040"/>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lvl="1"/>
            <a:r>
              <a:rPr lang="en-US" sz="2000" b="1" dirty="0">
                <a:solidFill>
                  <a:schemeClr val="tx1">
                    <a:lumMod val="85000"/>
                    <a:lumOff val="15000"/>
                  </a:schemeClr>
                </a:solidFill>
                <a:latin typeface="+mn-lt"/>
                <a:ea typeface="Calibri" panose="020F0502020204030204" pitchFamily="34" charset="0"/>
                <a:cs typeface="Cordia New"/>
              </a:rPr>
              <a:t> </a:t>
            </a:r>
          </a:p>
          <a:p>
            <a:pPr lvl="1"/>
            <a:endParaRPr lang="en-US" sz="2000" b="1" dirty="0">
              <a:solidFill>
                <a:schemeClr val="tx1">
                  <a:lumMod val="85000"/>
                  <a:lumOff val="15000"/>
                </a:schemeClr>
              </a:solidFill>
              <a:latin typeface="+mn-lt"/>
              <a:ea typeface="Calibri" panose="020F0502020204030204" pitchFamily="34" charset="0"/>
              <a:cs typeface="Cordia New"/>
            </a:endParaRPr>
          </a:p>
          <a:p>
            <a:pPr lvl="1"/>
            <a:r>
              <a:rPr lang="fr-FR" sz="2000" b="1" dirty="0">
                <a:solidFill>
                  <a:schemeClr val="tx1">
                    <a:lumMod val="85000"/>
                    <a:lumOff val="15000"/>
                  </a:schemeClr>
                </a:solidFill>
                <a:latin typeface="+mn-lt"/>
              </a:rPr>
              <a:t>B1: Climate resilient production demonstrations </a:t>
            </a:r>
          </a:p>
          <a:p>
            <a:pPr lvl="1"/>
            <a:r>
              <a:rPr lang="en-IN" sz="2000" b="1" dirty="0">
                <a:solidFill>
                  <a:schemeClr val="tx1">
                    <a:lumMod val="85000"/>
                    <a:lumOff val="15000"/>
                  </a:schemeClr>
                </a:solidFill>
                <a:latin typeface="+mn-lt"/>
              </a:rPr>
              <a:t>. </a:t>
            </a:r>
          </a:p>
        </p:txBody>
      </p:sp>
    </p:spTree>
    <p:extLst>
      <p:ext uri="{BB962C8B-B14F-4D97-AF65-F5344CB8AC3E}">
        <p14:creationId xmlns:p14="http://schemas.microsoft.com/office/powerpoint/2010/main" val="3577934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600"/>
            <a:ext cx="2743200" cy="457200"/>
          </a:xfrm>
        </p:spPr>
        <p:txBody>
          <a:bodyPr anchor="ctr"/>
          <a:lstStyle/>
          <a:p>
            <a:pPr algn="ctr">
              <a:defRPr/>
            </a:pPr>
            <a:r>
              <a:rPr lang="en-US" sz="2100" dirty="0">
                <a:solidFill>
                  <a:srgbClr val="002060"/>
                </a:solidFill>
              </a:rPr>
              <a:t>Trap crops</a:t>
            </a:r>
          </a:p>
        </p:txBody>
      </p:sp>
      <p:sp>
        <p:nvSpPr>
          <p:cNvPr id="17411" name="Text Placeholder 8"/>
          <p:cNvSpPr>
            <a:spLocks noGrp="1"/>
          </p:cNvSpPr>
          <p:nvPr>
            <p:ph type="body" idx="2"/>
          </p:nvPr>
        </p:nvSpPr>
        <p:spPr>
          <a:xfrm>
            <a:off x="152400" y="1158574"/>
            <a:ext cx="2743200" cy="4648200"/>
          </a:xfrm>
        </p:spPr>
        <p:txBody>
          <a:bodyPr/>
          <a:lstStyle/>
          <a:p>
            <a:pPr marL="285750" indent="-285750">
              <a:buClr>
                <a:schemeClr val="tx2">
                  <a:lumMod val="50000"/>
                </a:schemeClr>
              </a:buClr>
              <a:buFont typeface="Wingdings" panose="05000000000000000000" pitchFamily="2" charset="2"/>
              <a:buChar char="v"/>
              <a:defRPr/>
            </a:pPr>
            <a:r>
              <a:rPr lang="en-US" dirty="0">
                <a:solidFill>
                  <a:srgbClr val="002060"/>
                </a:solidFill>
              </a:rPr>
              <a:t>Crop-specific plant species</a:t>
            </a:r>
          </a:p>
          <a:p>
            <a:pPr marL="285750" indent="-285750">
              <a:buClr>
                <a:schemeClr val="tx2">
                  <a:lumMod val="50000"/>
                </a:schemeClr>
              </a:buClr>
              <a:buFont typeface="Wingdings" panose="05000000000000000000" pitchFamily="2" charset="2"/>
              <a:buChar char="v"/>
              <a:defRPr/>
            </a:pPr>
            <a:r>
              <a:rPr lang="en-US" dirty="0">
                <a:solidFill>
                  <a:srgbClr val="002060"/>
                </a:solidFill>
              </a:rPr>
              <a:t>Attract insect pests</a:t>
            </a:r>
          </a:p>
          <a:p>
            <a:pPr marL="285750" indent="-285750">
              <a:buClr>
                <a:schemeClr val="tx2">
                  <a:lumMod val="50000"/>
                </a:schemeClr>
              </a:buClr>
              <a:buFont typeface="Wingdings" panose="05000000000000000000" pitchFamily="2" charset="2"/>
              <a:buChar char="v"/>
              <a:defRPr/>
            </a:pPr>
            <a:r>
              <a:rPr lang="en-US" dirty="0">
                <a:solidFill>
                  <a:srgbClr val="002060"/>
                </a:solidFill>
              </a:rPr>
              <a:t>Keep them away from main crop</a:t>
            </a:r>
          </a:p>
          <a:p>
            <a:pPr marL="285750" indent="-285750">
              <a:buClr>
                <a:schemeClr val="tx2">
                  <a:lumMod val="50000"/>
                </a:schemeClr>
              </a:buClr>
              <a:buFont typeface="Wingdings" panose="05000000000000000000" pitchFamily="2" charset="2"/>
              <a:buChar char="v"/>
              <a:defRPr/>
            </a:pPr>
            <a:r>
              <a:rPr lang="en-US" dirty="0">
                <a:solidFill>
                  <a:srgbClr val="002060"/>
                </a:solidFill>
              </a:rPr>
              <a:t>Pesticide application on trap crop if needed</a:t>
            </a:r>
          </a:p>
          <a:p>
            <a:pPr marL="285750" indent="-285750">
              <a:buClr>
                <a:schemeClr val="tx2">
                  <a:lumMod val="50000"/>
                </a:schemeClr>
              </a:buClr>
              <a:buFont typeface="Wingdings" panose="05000000000000000000" pitchFamily="2" charset="2"/>
              <a:buChar char="v"/>
              <a:defRPr/>
            </a:pPr>
            <a:r>
              <a:rPr lang="en-US" dirty="0">
                <a:solidFill>
                  <a:srgbClr val="002060"/>
                </a:solidFill>
              </a:rPr>
              <a:t>Keep main crop safe from pesticide residues</a:t>
            </a:r>
          </a:p>
          <a:p>
            <a:pPr marL="285750" indent="-285750">
              <a:buClr>
                <a:schemeClr val="tx2">
                  <a:lumMod val="50000"/>
                </a:schemeClr>
              </a:buClr>
              <a:buFont typeface="Wingdings" panose="05000000000000000000" pitchFamily="2" charset="2"/>
              <a:buChar char="v"/>
              <a:defRPr/>
            </a:pPr>
            <a:r>
              <a:rPr lang="en-US" b="1" dirty="0">
                <a:solidFill>
                  <a:srgbClr val="002060"/>
                </a:solidFill>
              </a:rPr>
              <a:t>Mustard</a:t>
            </a:r>
            <a:r>
              <a:rPr lang="en-US" dirty="0">
                <a:solidFill>
                  <a:srgbClr val="002060"/>
                </a:solidFill>
              </a:rPr>
              <a:t> in cabbage and cauliflower</a:t>
            </a:r>
          </a:p>
          <a:p>
            <a:pPr marL="285750" indent="-285750">
              <a:buClr>
                <a:schemeClr val="tx2">
                  <a:lumMod val="50000"/>
                </a:schemeClr>
              </a:buClr>
              <a:buFont typeface="Wingdings" panose="05000000000000000000" pitchFamily="2" charset="2"/>
              <a:buChar char="v"/>
              <a:defRPr/>
            </a:pPr>
            <a:r>
              <a:rPr lang="en-US" b="1" dirty="0">
                <a:solidFill>
                  <a:srgbClr val="002060"/>
                </a:solidFill>
              </a:rPr>
              <a:t>African marigold</a:t>
            </a:r>
            <a:r>
              <a:rPr lang="en-US" dirty="0">
                <a:solidFill>
                  <a:srgbClr val="002060"/>
                </a:solidFill>
              </a:rPr>
              <a:t> in pumpkin, tomato, black gram, lentil and pea</a:t>
            </a:r>
            <a:endParaRPr lang="en-US" b="1" dirty="0">
              <a:solidFill>
                <a:srgbClr val="002060"/>
              </a:solidFill>
            </a:endParaRPr>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20</a:t>
            </a:fld>
            <a:r>
              <a:rPr lang="en-US">
                <a:solidFill>
                  <a:srgbClr val="595959"/>
                </a:solidFill>
                <a:latin typeface="Arial" panose="020B0604020202020204" pitchFamily="34" charset="0"/>
              </a:rPr>
              <a:t> of x</a:t>
            </a:r>
          </a:p>
        </p:txBody>
      </p:sp>
      <p:pic>
        <p:nvPicPr>
          <p:cNvPr id="5" name="Content Placeholder 4">
            <a:extLst>
              <a:ext uri="{FF2B5EF4-FFF2-40B4-BE49-F238E27FC236}">
                <a16:creationId xmlns:a16="http://schemas.microsoft.com/office/drawing/2014/main" id="{B938C8F5-FB6A-4FB9-AAFA-58DB08CC59F9}"/>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945222" y="1158574"/>
            <a:ext cx="6116113" cy="4567971"/>
          </a:xfrm>
        </p:spPr>
      </p:pic>
      <p:sp>
        <p:nvSpPr>
          <p:cNvPr id="2" name="Title 6">
            <a:extLst>
              <a:ext uri="{FF2B5EF4-FFF2-40B4-BE49-F238E27FC236}">
                <a16:creationId xmlns:a16="http://schemas.microsoft.com/office/drawing/2014/main" id="{B1BCED6B-DC96-47F1-887D-05DDCC11B50B}"/>
              </a:ext>
            </a:extLst>
          </p:cNvPr>
          <p:cNvSpPr txBox="1">
            <a:spLocks/>
          </p:cNvSpPr>
          <p:nvPr/>
        </p:nvSpPr>
        <p:spPr bwMode="auto">
          <a:xfrm>
            <a:off x="683492"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dirty="0">
                <a:solidFill>
                  <a:schemeClr val="bg1"/>
                </a:solidFill>
              </a:rPr>
              <a:t>Technologies introduced &amp; promoted by WorldVeg </a:t>
            </a:r>
          </a:p>
        </p:txBody>
      </p:sp>
    </p:spTree>
    <p:extLst>
      <p:ext uri="{BB962C8B-B14F-4D97-AF65-F5344CB8AC3E}">
        <p14:creationId xmlns:p14="http://schemas.microsoft.com/office/powerpoint/2010/main" val="876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600"/>
            <a:ext cx="2743200" cy="526804"/>
          </a:xfrm>
        </p:spPr>
        <p:txBody>
          <a:bodyPr anchor="ctr"/>
          <a:lstStyle/>
          <a:p>
            <a:pPr algn="ctr">
              <a:defRPr/>
            </a:pPr>
            <a:r>
              <a:rPr lang="en-US" sz="2100" dirty="0">
                <a:solidFill>
                  <a:srgbClr val="002060"/>
                </a:solidFill>
              </a:rPr>
              <a:t>Border crops</a:t>
            </a:r>
          </a:p>
        </p:txBody>
      </p:sp>
      <p:sp>
        <p:nvSpPr>
          <p:cNvPr id="17411" name="Text Placeholder 8"/>
          <p:cNvSpPr>
            <a:spLocks noGrp="1"/>
          </p:cNvSpPr>
          <p:nvPr>
            <p:ph type="body" idx="2"/>
          </p:nvPr>
        </p:nvSpPr>
        <p:spPr>
          <a:xfrm>
            <a:off x="152400" y="1447800"/>
            <a:ext cx="2743200" cy="4800600"/>
          </a:xfrm>
        </p:spPr>
        <p:txBody>
          <a:bodyPr/>
          <a:lstStyle/>
          <a:p>
            <a:pPr marL="285750" indent="-285750">
              <a:buFont typeface="Wingdings" panose="05000000000000000000" pitchFamily="2" charset="2"/>
              <a:buChar char="ü"/>
              <a:defRPr/>
            </a:pPr>
            <a:r>
              <a:rPr lang="en-US" dirty="0">
                <a:solidFill>
                  <a:srgbClr val="002060"/>
                </a:solidFill>
              </a:rPr>
              <a:t>Quick-growing, tall, dense plants</a:t>
            </a:r>
          </a:p>
          <a:p>
            <a:pPr marL="285750" indent="-285750">
              <a:buFont typeface="Wingdings" panose="05000000000000000000" pitchFamily="2" charset="2"/>
              <a:buChar char="ü"/>
              <a:defRPr/>
            </a:pPr>
            <a:r>
              <a:rPr lang="en-US" dirty="0">
                <a:solidFill>
                  <a:srgbClr val="002060"/>
                </a:solidFill>
              </a:rPr>
              <a:t>Planted along field boundary</a:t>
            </a:r>
          </a:p>
          <a:p>
            <a:pPr marL="285750" indent="-285750">
              <a:buFont typeface="Wingdings" panose="05000000000000000000" pitchFamily="2" charset="2"/>
              <a:buChar char="ü"/>
              <a:defRPr/>
            </a:pPr>
            <a:r>
              <a:rPr lang="en-US" dirty="0">
                <a:solidFill>
                  <a:srgbClr val="002060"/>
                </a:solidFill>
              </a:rPr>
              <a:t>Physical deterrent to entry of insect pests</a:t>
            </a:r>
          </a:p>
          <a:p>
            <a:pPr marL="285750" indent="-285750">
              <a:buFont typeface="Wingdings" panose="05000000000000000000" pitchFamily="2" charset="2"/>
              <a:buChar char="ü"/>
              <a:defRPr/>
            </a:pPr>
            <a:r>
              <a:rPr lang="en-US" b="1" dirty="0">
                <a:solidFill>
                  <a:srgbClr val="002060"/>
                </a:solidFill>
              </a:rPr>
              <a:t>Maize</a:t>
            </a:r>
            <a:r>
              <a:rPr lang="en-US" dirty="0">
                <a:solidFill>
                  <a:srgbClr val="002060"/>
                </a:solidFill>
              </a:rPr>
              <a:t> for all crops</a:t>
            </a:r>
          </a:p>
          <a:p>
            <a:pPr marL="285750" indent="-285750">
              <a:buFont typeface="Wingdings" panose="05000000000000000000" pitchFamily="2" charset="2"/>
              <a:buChar char="ü"/>
              <a:defRPr/>
            </a:pPr>
            <a:endParaRPr lang="en-US" dirty="0">
              <a:solidFill>
                <a:srgbClr val="002060"/>
              </a:solidFill>
            </a:endParaRPr>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21</a:t>
            </a:fld>
            <a:r>
              <a:rPr lang="en-US">
                <a:solidFill>
                  <a:srgbClr val="595959"/>
                </a:solidFill>
                <a:latin typeface="Arial" panose="020B0604020202020204" pitchFamily="34" charset="0"/>
              </a:rPr>
              <a:t> of x</a:t>
            </a:r>
          </a:p>
        </p:txBody>
      </p:sp>
      <p:pic>
        <p:nvPicPr>
          <p:cNvPr id="2" name="Content Placeholder 1"/>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863110" y="644482"/>
            <a:ext cx="3470564" cy="2602923"/>
          </a:xfrm>
        </p:spPr>
      </p:pic>
      <p:sp>
        <p:nvSpPr>
          <p:cNvPr id="3" name="Title 6">
            <a:extLst>
              <a:ext uri="{FF2B5EF4-FFF2-40B4-BE49-F238E27FC236}">
                <a16:creationId xmlns:a16="http://schemas.microsoft.com/office/drawing/2014/main" id="{915502AC-4660-41D0-9470-C82924AEE48D}"/>
              </a:ext>
            </a:extLst>
          </p:cNvPr>
          <p:cNvSpPr txBox="1">
            <a:spLocks/>
          </p:cNvSpPr>
          <p:nvPr/>
        </p:nvSpPr>
        <p:spPr bwMode="auto">
          <a:xfrm>
            <a:off x="683492"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dirty="0">
                <a:solidFill>
                  <a:schemeClr val="bg1"/>
                </a:solidFill>
              </a:rPr>
              <a:t>Technologies introduced &amp; promoted by WorldVeg </a:t>
            </a:r>
          </a:p>
        </p:txBody>
      </p:sp>
      <p:pic>
        <p:nvPicPr>
          <p:cNvPr id="5" name="Picture 4">
            <a:extLst>
              <a:ext uri="{FF2B5EF4-FFF2-40B4-BE49-F238E27FC236}">
                <a16:creationId xmlns:a16="http://schemas.microsoft.com/office/drawing/2014/main" id="{E73FB5B3-5762-4022-BE24-81565FC06F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1016" y="3394034"/>
            <a:ext cx="6127612" cy="2509403"/>
          </a:xfrm>
          <a:prstGeom prst="rect">
            <a:avLst/>
          </a:prstGeom>
        </p:spPr>
      </p:pic>
      <p:sp>
        <p:nvSpPr>
          <p:cNvPr id="7" name="TextBox 6">
            <a:extLst>
              <a:ext uri="{FF2B5EF4-FFF2-40B4-BE49-F238E27FC236}">
                <a16:creationId xmlns:a16="http://schemas.microsoft.com/office/drawing/2014/main" id="{EC67142F-F015-4EF6-9A44-0E9B9FDCFB10}"/>
              </a:ext>
            </a:extLst>
          </p:cNvPr>
          <p:cNvSpPr txBox="1"/>
          <p:nvPr/>
        </p:nvSpPr>
        <p:spPr>
          <a:xfrm>
            <a:off x="3023179" y="5951593"/>
            <a:ext cx="5843266" cy="338554"/>
          </a:xfrm>
          <a:prstGeom prst="rect">
            <a:avLst/>
          </a:prstGeom>
          <a:noFill/>
        </p:spPr>
        <p:txBody>
          <a:bodyPr wrap="none" rtlCol="0">
            <a:spAutoFit/>
          </a:bodyPr>
          <a:lstStyle/>
          <a:p>
            <a:r>
              <a:rPr lang="en-IN" sz="1600" dirty="0">
                <a:solidFill>
                  <a:srgbClr val="002060"/>
                </a:solidFill>
              </a:rPr>
              <a:t>Maize as a border crop in pumpkin (top) &amp; cauliflower (below)</a:t>
            </a:r>
          </a:p>
        </p:txBody>
      </p:sp>
    </p:spTree>
    <p:extLst>
      <p:ext uri="{BB962C8B-B14F-4D97-AF65-F5344CB8AC3E}">
        <p14:creationId xmlns:p14="http://schemas.microsoft.com/office/powerpoint/2010/main" val="1638688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01625" y="1524000"/>
            <a:ext cx="4040188" cy="733425"/>
          </a:xfrm>
        </p:spPr>
        <p:txBody>
          <a:bodyPr/>
          <a:lstStyle/>
          <a:p>
            <a:pPr algn="ctr" fontAlgn="auto">
              <a:spcAft>
                <a:spcPts val="0"/>
              </a:spcAft>
              <a:buFont typeface="Wingdings 2"/>
              <a:buNone/>
              <a:defRPr/>
            </a:pPr>
            <a:r>
              <a:rPr lang="en-US" dirty="0"/>
              <a:t>Safer alternatives to conventional pesticides </a:t>
            </a:r>
            <a:endParaRPr dirty="0"/>
          </a:p>
        </p:txBody>
      </p:sp>
      <p:sp>
        <p:nvSpPr>
          <p:cNvPr id="7" name="Text Placeholder 6"/>
          <p:cNvSpPr>
            <a:spLocks noGrp="1"/>
          </p:cNvSpPr>
          <p:nvPr>
            <p:ph type="body" sz="half" idx="3"/>
          </p:nvPr>
        </p:nvSpPr>
        <p:spPr>
          <a:xfrm>
            <a:off x="4791075" y="1524000"/>
            <a:ext cx="4041775" cy="731838"/>
          </a:xfrm>
        </p:spPr>
        <p:txBody>
          <a:bodyPr/>
          <a:lstStyle/>
          <a:p>
            <a:pPr algn="ctr" fontAlgn="auto">
              <a:spcAft>
                <a:spcPts val="0"/>
              </a:spcAft>
              <a:buFont typeface="Wingdings 2"/>
              <a:buNone/>
              <a:defRPr/>
            </a:pPr>
            <a:r>
              <a:rPr lang="en-US" dirty="0"/>
              <a:t>Reduced rates of agro-chemicals</a:t>
            </a:r>
          </a:p>
        </p:txBody>
      </p:sp>
      <p:sp>
        <p:nvSpPr>
          <p:cNvPr id="13316" name="Content Placeholder 7"/>
          <p:cNvSpPr>
            <a:spLocks noGrp="1"/>
          </p:cNvSpPr>
          <p:nvPr>
            <p:ph sz="quarter" idx="4"/>
          </p:nvPr>
        </p:nvSpPr>
        <p:spPr>
          <a:xfrm>
            <a:off x="4800600" y="2471738"/>
            <a:ext cx="4038600" cy="3852862"/>
          </a:xfrm>
        </p:spPr>
        <p:txBody>
          <a:bodyPr/>
          <a:lstStyle/>
          <a:p>
            <a:r>
              <a:rPr lang="en-US" sz="2400" dirty="0"/>
              <a:t>In demonstrations</a:t>
            </a:r>
          </a:p>
          <a:p>
            <a:r>
              <a:rPr lang="en-US" sz="2400" dirty="0"/>
              <a:t>Reduced quantities of fertilizers</a:t>
            </a:r>
          </a:p>
          <a:p>
            <a:r>
              <a:rPr lang="en-US" sz="2400" dirty="0"/>
              <a:t>Reduced budget for conventional pesticides</a:t>
            </a:r>
          </a:p>
          <a:p>
            <a:r>
              <a:rPr lang="en-US" sz="2400" dirty="0"/>
              <a:t>To create awareness</a:t>
            </a:r>
          </a:p>
          <a:p>
            <a:r>
              <a:rPr lang="en-US" sz="2400" dirty="0"/>
              <a:t>Facilitate use of IPM components</a:t>
            </a:r>
          </a:p>
          <a:p>
            <a:endParaRPr lang="en-US" sz="2400" dirty="0"/>
          </a:p>
        </p:txBody>
      </p:sp>
      <p:sp>
        <p:nvSpPr>
          <p:cNvPr id="13318" name="Content Placeholder 12"/>
          <p:cNvSpPr>
            <a:spLocks noGrp="1"/>
          </p:cNvSpPr>
          <p:nvPr>
            <p:ph sz="quarter" idx="2"/>
          </p:nvPr>
        </p:nvSpPr>
        <p:spPr>
          <a:xfrm>
            <a:off x="301625" y="2471738"/>
            <a:ext cx="4041775" cy="3817937"/>
          </a:xfrm>
        </p:spPr>
        <p:txBody>
          <a:bodyPr/>
          <a:lstStyle/>
          <a:p>
            <a:r>
              <a:rPr lang="en-US" dirty="0"/>
              <a:t>Neem oil</a:t>
            </a:r>
          </a:p>
          <a:p>
            <a:r>
              <a:rPr lang="en-US" dirty="0"/>
              <a:t>Salts of fatty acids (e.g., </a:t>
            </a:r>
            <a:r>
              <a:rPr lang="en-US" dirty="0" err="1"/>
              <a:t>Lastraw</a:t>
            </a:r>
            <a:r>
              <a:rPr lang="en-US" baseline="30000" dirty="0"/>
              <a:t>®</a:t>
            </a:r>
            <a:r>
              <a:rPr lang="en-US" dirty="0"/>
              <a:t>) </a:t>
            </a:r>
          </a:p>
          <a:p>
            <a:r>
              <a:rPr lang="en-US" dirty="0"/>
              <a:t>Foliar applications of </a:t>
            </a:r>
            <a:r>
              <a:rPr lang="en-US" i="1" dirty="0" err="1"/>
              <a:t>Beauveria</a:t>
            </a:r>
            <a:r>
              <a:rPr lang="en-US" dirty="0"/>
              <a:t> and </a:t>
            </a:r>
            <a:r>
              <a:rPr lang="en-US" i="1" dirty="0" err="1"/>
              <a:t>Metarhizium</a:t>
            </a:r>
            <a:r>
              <a:rPr lang="en-US" dirty="0"/>
              <a:t> </a:t>
            </a:r>
          </a:p>
        </p:txBody>
      </p:sp>
      <p:sp>
        <p:nvSpPr>
          <p:cNvPr id="2" name="Title 6">
            <a:extLst>
              <a:ext uri="{FF2B5EF4-FFF2-40B4-BE49-F238E27FC236}">
                <a16:creationId xmlns:a16="http://schemas.microsoft.com/office/drawing/2014/main" id="{82EE1CFE-9B65-4CF9-B709-CAB8B5375D59}"/>
              </a:ext>
            </a:extLst>
          </p:cNvPr>
          <p:cNvSpPr txBox="1">
            <a:spLocks/>
          </p:cNvSpPr>
          <p:nvPr/>
        </p:nvSpPr>
        <p:spPr bwMode="auto">
          <a:xfrm>
            <a:off x="547832" y="4572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dirty="0">
                <a:solidFill>
                  <a:schemeClr val="bg1"/>
                </a:solidFill>
              </a:rPr>
              <a:t>Technologies introduced &amp; promoted by WorldVeg </a:t>
            </a:r>
          </a:p>
        </p:txBody>
      </p:sp>
    </p:spTree>
    <p:extLst>
      <p:ext uri="{BB962C8B-B14F-4D97-AF65-F5344CB8AC3E}">
        <p14:creationId xmlns:p14="http://schemas.microsoft.com/office/powerpoint/2010/main" val="341717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82418" y="637308"/>
            <a:ext cx="3442854" cy="618836"/>
          </a:xfrm>
        </p:spPr>
        <p:txBody>
          <a:bodyPr/>
          <a:lstStyle/>
          <a:p>
            <a:pPr algn="ctr">
              <a:defRPr/>
            </a:pPr>
            <a:r>
              <a:rPr lang="en-US" sz="1600" dirty="0">
                <a:solidFill>
                  <a:srgbClr val="002060"/>
                </a:solidFill>
              </a:rPr>
              <a:t>Personal protection equipment for farmers</a:t>
            </a:r>
          </a:p>
        </p:txBody>
      </p:sp>
      <p:sp>
        <p:nvSpPr>
          <p:cNvPr id="17411" name="Text Placeholder 8"/>
          <p:cNvSpPr>
            <a:spLocks noGrp="1"/>
          </p:cNvSpPr>
          <p:nvPr>
            <p:ph type="body" idx="2"/>
          </p:nvPr>
        </p:nvSpPr>
        <p:spPr>
          <a:xfrm>
            <a:off x="169332" y="1394685"/>
            <a:ext cx="2743200" cy="3962400"/>
          </a:xfrm>
        </p:spPr>
        <p:txBody>
          <a:bodyPr/>
          <a:lstStyle/>
          <a:p>
            <a:pPr marL="111125" indent="-111125">
              <a:buFont typeface="Arial" panose="020B0604020202020204" pitchFamily="34" charset="0"/>
              <a:buChar char="•"/>
              <a:defRPr/>
            </a:pPr>
            <a:r>
              <a:rPr lang="en-US" dirty="0">
                <a:solidFill>
                  <a:srgbClr val="002060"/>
                </a:solidFill>
              </a:rPr>
              <a:t>Awareness on use of safety gear</a:t>
            </a:r>
          </a:p>
          <a:p>
            <a:pPr marL="111125" indent="-111125">
              <a:buFont typeface="Arial" panose="020B0604020202020204" pitchFamily="34" charset="0"/>
              <a:buChar char="•"/>
              <a:defRPr/>
            </a:pPr>
            <a:r>
              <a:rPr lang="en-US" dirty="0">
                <a:solidFill>
                  <a:srgbClr val="002060"/>
                </a:solidFill>
              </a:rPr>
              <a:t>During pesticide handling and application</a:t>
            </a:r>
          </a:p>
          <a:p>
            <a:pPr marL="111125" indent="-111125">
              <a:buFont typeface="Arial" panose="020B0604020202020204" pitchFamily="34" charset="0"/>
              <a:buChar char="•"/>
              <a:defRPr/>
            </a:pPr>
            <a:r>
              <a:rPr lang="en-US" dirty="0">
                <a:solidFill>
                  <a:srgbClr val="002060"/>
                </a:solidFill>
              </a:rPr>
              <a:t>Reduce health risks to farmers</a:t>
            </a:r>
          </a:p>
          <a:p>
            <a:pPr marL="111125" indent="-111125">
              <a:buFont typeface="Arial" panose="020B0604020202020204" pitchFamily="34" charset="0"/>
              <a:buChar char="•"/>
              <a:defRPr/>
            </a:pPr>
            <a:r>
              <a:rPr lang="en-US" dirty="0">
                <a:solidFill>
                  <a:srgbClr val="002060"/>
                </a:solidFill>
              </a:rPr>
              <a:t>Gloves</a:t>
            </a:r>
          </a:p>
          <a:p>
            <a:pPr marL="111125" indent="-111125">
              <a:buFont typeface="Arial" panose="020B0604020202020204" pitchFamily="34" charset="0"/>
              <a:buChar char="•"/>
              <a:defRPr/>
            </a:pPr>
            <a:r>
              <a:rPr lang="en-US" dirty="0">
                <a:solidFill>
                  <a:srgbClr val="002060"/>
                </a:solidFill>
              </a:rPr>
              <a:t>Nose masks</a:t>
            </a:r>
          </a:p>
          <a:p>
            <a:pPr marL="111125" indent="-111125">
              <a:buFont typeface="Arial" panose="020B0604020202020204" pitchFamily="34" charset="0"/>
              <a:buChar char="•"/>
              <a:defRPr/>
            </a:pPr>
            <a:r>
              <a:rPr lang="en-US" dirty="0">
                <a:solidFill>
                  <a:srgbClr val="002060"/>
                </a:solidFill>
              </a:rPr>
              <a:t>Safety goggles [eyewear]</a:t>
            </a:r>
          </a:p>
          <a:p>
            <a:pPr marL="111125" indent="-111125">
              <a:buFont typeface="Arial" panose="020B0604020202020204" pitchFamily="34" charset="0"/>
              <a:buChar char="•"/>
              <a:defRPr/>
            </a:pPr>
            <a:r>
              <a:rPr lang="en-US" dirty="0">
                <a:solidFill>
                  <a:srgbClr val="002060"/>
                </a:solidFill>
              </a:rPr>
              <a:t>Gum boots </a:t>
            </a:r>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23</a:t>
            </a:fld>
            <a:r>
              <a:rPr lang="en-US">
                <a:solidFill>
                  <a:srgbClr val="595959"/>
                </a:solidFill>
                <a:latin typeface="Arial" panose="020B0604020202020204" pitchFamily="34" charset="0"/>
              </a:rPr>
              <a:t> of x</a:t>
            </a:r>
          </a:p>
        </p:txBody>
      </p:sp>
      <p:pic>
        <p:nvPicPr>
          <p:cNvPr id="2" name="Content Placeholder 1"/>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341251" y="611910"/>
            <a:ext cx="4722094" cy="2656178"/>
          </a:xfrm>
        </p:spPr>
      </p:pic>
      <p:sp>
        <p:nvSpPr>
          <p:cNvPr id="3" name="Title 6">
            <a:extLst>
              <a:ext uri="{FF2B5EF4-FFF2-40B4-BE49-F238E27FC236}">
                <a16:creationId xmlns:a16="http://schemas.microsoft.com/office/drawing/2014/main" id="{4E356BFB-A086-4B9A-AF88-9526B8D882D5}"/>
              </a:ext>
            </a:extLst>
          </p:cNvPr>
          <p:cNvSpPr txBox="1">
            <a:spLocks/>
          </p:cNvSpPr>
          <p:nvPr/>
        </p:nvSpPr>
        <p:spPr bwMode="auto">
          <a:xfrm>
            <a:off x="683492"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dirty="0">
                <a:solidFill>
                  <a:schemeClr val="bg1"/>
                </a:solidFill>
              </a:rPr>
              <a:t>Technologies introduced &amp; promoted by WorldVeg </a:t>
            </a:r>
          </a:p>
        </p:txBody>
      </p:sp>
      <p:pic>
        <p:nvPicPr>
          <p:cNvPr id="4" name="Picture 3">
            <a:extLst>
              <a:ext uri="{FF2B5EF4-FFF2-40B4-BE49-F238E27FC236}">
                <a16:creationId xmlns:a16="http://schemas.microsoft.com/office/drawing/2014/main" id="{6CA6E283-3012-4013-9BD0-AB689031A7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03" r="19192"/>
          <a:stretch/>
        </p:blipFill>
        <p:spPr>
          <a:xfrm>
            <a:off x="2981036" y="3345764"/>
            <a:ext cx="2376786" cy="2874928"/>
          </a:xfrm>
          <a:prstGeom prst="rect">
            <a:avLst/>
          </a:prstGeom>
        </p:spPr>
      </p:pic>
      <p:pic>
        <p:nvPicPr>
          <p:cNvPr id="5" name="Picture 4">
            <a:extLst>
              <a:ext uri="{FF2B5EF4-FFF2-40B4-BE49-F238E27FC236}">
                <a16:creationId xmlns:a16="http://schemas.microsoft.com/office/drawing/2014/main" id="{A06396F1-5904-479D-B693-61573F0240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3748" y="3416076"/>
            <a:ext cx="3484762" cy="2613570"/>
          </a:xfrm>
          <a:prstGeom prst="rect">
            <a:avLst/>
          </a:prstGeom>
        </p:spPr>
      </p:pic>
    </p:spTree>
    <p:extLst>
      <p:ext uri="{BB962C8B-B14F-4D97-AF65-F5344CB8AC3E}">
        <p14:creationId xmlns:p14="http://schemas.microsoft.com/office/powerpoint/2010/main" val="3585550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C5FD5-ECEC-4E55-9EF3-EC23713137D6}"/>
              </a:ext>
            </a:extLst>
          </p:cNvPr>
          <p:cNvSpPr>
            <a:spLocks noGrp="1"/>
          </p:cNvSpPr>
          <p:nvPr>
            <p:ph type="title"/>
          </p:nvPr>
        </p:nvSpPr>
        <p:spPr>
          <a:xfrm>
            <a:off x="301752" y="150812"/>
            <a:ext cx="8611466" cy="925945"/>
          </a:xfrm>
        </p:spPr>
        <p:txBody>
          <a:bodyPr/>
          <a:lstStyle/>
          <a:p>
            <a:r>
              <a:rPr lang="en-IN" sz="2800" b="1" dirty="0"/>
              <a:t>Economic analysis of the demonstration </a:t>
            </a:r>
            <a:br>
              <a:rPr lang="en-IN" sz="2800" b="1" dirty="0"/>
            </a:br>
            <a:r>
              <a:rPr lang="en-IN" sz="2800" b="1" dirty="0"/>
              <a:t>(Cost: Benefit)</a:t>
            </a:r>
          </a:p>
        </p:txBody>
      </p:sp>
      <p:sp>
        <p:nvSpPr>
          <p:cNvPr id="4" name="Slide Number Placeholder 3">
            <a:extLst>
              <a:ext uri="{FF2B5EF4-FFF2-40B4-BE49-F238E27FC236}">
                <a16:creationId xmlns:a16="http://schemas.microsoft.com/office/drawing/2014/main" id="{6CFC60FE-3864-4E34-ACDE-8CF08D3F1F70}"/>
              </a:ext>
            </a:extLst>
          </p:cNvPr>
          <p:cNvSpPr>
            <a:spLocks noGrp="1"/>
          </p:cNvSpPr>
          <p:nvPr>
            <p:ph type="sldNum" sz="quarter" idx="10"/>
          </p:nvPr>
        </p:nvSpPr>
        <p:spPr/>
        <p:txBody>
          <a:bodyPr/>
          <a:lstStyle/>
          <a:p>
            <a:fld id="{45DEFBFA-216E-4E8C-9D40-A6B6105DC723}" type="slidenum">
              <a:rPr lang="en-US" smtClean="0"/>
              <a:pPr/>
              <a:t>24</a:t>
            </a:fld>
            <a:r>
              <a:rPr lang="en-US"/>
              <a:t> of x</a:t>
            </a:r>
          </a:p>
        </p:txBody>
      </p:sp>
      <p:graphicFrame>
        <p:nvGraphicFramePr>
          <p:cNvPr id="3" name="Table 2">
            <a:extLst>
              <a:ext uri="{FF2B5EF4-FFF2-40B4-BE49-F238E27FC236}">
                <a16:creationId xmlns:a16="http://schemas.microsoft.com/office/drawing/2014/main" id="{9649C396-3DDB-42B2-A4B7-D31E81FFAE95}"/>
              </a:ext>
            </a:extLst>
          </p:cNvPr>
          <p:cNvGraphicFramePr>
            <a:graphicFrameLocks noGrp="1"/>
          </p:cNvGraphicFramePr>
          <p:nvPr>
            <p:extLst>
              <p:ext uri="{D42A27DB-BD31-4B8C-83A1-F6EECF244321}">
                <p14:modId xmlns:p14="http://schemas.microsoft.com/office/powerpoint/2010/main" val="793135691"/>
              </p:ext>
            </p:extLst>
          </p:nvPr>
        </p:nvGraphicFramePr>
        <p:xfrm>
          <a:off x="357186" y="1432321"/>
          <a:ext cx="8443912" cy="4978001"/>
        </p:xfrm>
        <a:graphic>
          <a:graphicData uri="http://schemas.openxmlformats.org/drawingml/2006/table">
            <a:tbl>
              <a:tblPr/>
              <a:tblGrid>
                <a:gridCol w="1120776">
                  <a:extLst>
                    <a:ext uri="{9D8B030D-6E8A-4147-A177-3AD203B41FA5}">
                      <a16:colId xmlns:a16="http://schemas.microsoft.com/office/drawing/2014/main" val="20000"/>
                    </a:ext>
                  </a:extLst>
                </a:gridCol>
                <a:gridCol w="1154738">
                  <a:extLst>
                    <a:ext uri="{9D8B030D-6E8A-4147-A177-3AD203B41FA5}">
                      <a16:colId xmlns:a16="http://schemas.microsoft.com/office/drawing/2014/main" val="20001"/>
                    </a:ext>
                  </a:extLst>
                </a:gridCol>
                <a:gridCol w="1047998">
                  <a:extLst>
                    <a:ext uri="{9D8B030D-6E8A-4147-A177-3AD203B41FA5}">
                      <a16:colId xmlns:a16="http://schemas.microsoft.com/office/drawing/2014/main" val="20002"/>
                    </a:ext>
                  </a:extLst>
                </a:gridCol>
                <a:gridCol w="1145575">
                  <a:extLst>
                    <a:ext uri="{9D8B030D-6E8A-4147-A177-3AD203B41FA5}">
                      <a16:colId xmlns:a16="http://schemas.microsoft.com/office/drawing/2014/main" val="20007"/>
                    </a:ext>
                  </a:extLst>
                </a:gridCol>
                <a:gridCol w="1132723">
                  <a:extLst>
                    <a:ext uri="{9D8B030D-6E8A-4147-A177-3AD203B41FA5}">
                      <a16:colId xmlns:a16="http://schemas.microsoft.com/office/drawing/2014/main" val="20008"/>
                    </a:ext>
                  </a:extLst>
                </a:gridCol>
                <a:gridCol w="864988">
                  <a:extLst>
                    <a:ext uri="{9D8B030D-6E8A-4147-A177-3AD203B41FA5}">
                      <a16:colId xmlns:a16="http://schemas.microsoft.com/office/drawing/2014/main" val="20009"/>
                    </a:ext>
                  </a:extLst>
                </a:gridCol>
                <a:gridCol w="1050344">
                  <a:extLst>
                    <a:ext uri="{9D8B030D-6E8A-4147-A177-3AD203B41FA5}">
                      <a16:colId xmlns:a16="http://schemas.microsoft.com/office/drawing/2014/main" val="20010"/>
                    </a:ext>
                  </a:extLst>
                </a:gridCol>
                <a:gridCol w="926770">
                  <a:extLst>
                    <a:ext uri="{9D8B030D-6E8A-4147-A177-3AD203B41FA5}">
                      <a16:colId xmlns:a16="http://schemas.microsoft.com/office/drawing/2014/main" val="20011"/>
                    </a:ext>
                  </a:extLst>
                </a:gridCol>
              </a:tblGrid>
              <a:tr h="508776">
                <a:tc rowSpan="3">
                  <a:txBody>
                    <a:bodyPr/>
                    <a:lstStyle/>
                    <a:p>
                      <a:pPr algn="ctr" rtl="0" fontAlgn="ctr"/>
                      <a:r>
                        <a:rPr lang="en-US" sz="1600" b="1" i="0" u="none" strike="noStrike" dirty="0">
                          <a:solidFill>
                            <a:srgbClr val="000000"/>
                          </a:solidFill>
                          <a:latin typeface="+mn-lt"/>
                          <a:ea typeface="Cambria" pitchFamily="18" charset="0"/>
                        </a:rPr>
                        <a:t>Crops</a:t>
                      </a:r>
                    </a:p>
                  </a:txBody>
                  <a:tcPr marL="6395" marR="6395"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gridSpan="2">
                  <a:txBody>
                    <a:bodyPr/>
                    <a:lstStyle/>
                    <a:p>
                      <a:pPr algn="ctr" rtl="0" fontAlgn="ctr"/>
                      <a:r>
                        <a:rPr lang="en-US" sz="1600" b="1" i="0" u="none" strike="noStrike" dirty="0">
                          <a:solidFill>
                            <a:srgbClr val="000000"/>
                          </a:solidFill>
                          <a:latin typeface="+mn-lt"/>
                          <a:ea typeface="Cambria" pitchFamily="18" charset="0"/>
                        </a:rPr>
                        <a:t>Demonstration cost </a:t>
                      </a:r>
                    </a:p>
                  </a:txBody>
                  <a:tcPr marL="6395" marR="6395"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hMerge="1">
                  <a:txBody>
                    <a:bodyPr/>
                    <a:lstStyle/>
                    <a:p>
                      <a:endParaRPr lang="en-US"/>
                    </a:p>
                  </a:txBody>
                  <a:tcPr/>
                </a:tc>
                <a:tc rowSpan="2" gridSpan="5">
                  <a:txBody>
                    <a:bodyPr/>
                    <a:lstStyle/>
                    <a:p>
                      <a:pPr algn="ctr" rtl="0" fontAlgn="ctr"/>
                      <a:r>
                        <a:rPr lang="en-US" sz="1600" b="1" i="0" u="none" strike="noStrike" dirty="0">
                          <a:solidFill>
                            <a:srgbClr val="000000"/>
                          </a:solidFill>
                          <a:latin typeface="+mn-lt"/>
                          <a:ea typeface="Cambria" pitchFamily="18" charset="0"/>
                        </a:rPr>
                        <a:t>Assessment on 2019-20 demos (Rs) </a:t>
                      </a:r>
                    </a:p>
                  </a:txBody>
                  <a:tcPr marL="6395" marR="6395"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0"/>
                  </a:ext>
                </a:extLst>
              </a:tr>
              <a:tr h="508776">
                <a:tc vMerge="1">
                  <a:txBody>
                    <a:bodyPr/>
                    <a:lstStyle/>
                    <a:p>
                      <a:endParaRPr lang="en-US"/>
                    </a:p>
                  </a:txBody>
                  <a:tcPr/>
                </a:tc>
                <a:tc gridSpan="2">
                  <a:txBody>
                    <a:bodyPr/>
                    <a:lstStyle/>
                    <a:p>
                      <a:pPr algn="ctr"/>
                      <a:r>
                        <a:rPr lang="en-IN" sz="1600" b="1" dirty="0"/>
                        <a:t>(Veg: 0.15 ha &amp; Pulse: 0.25ha)</a:t>
                      </a:r>
                    </a:p>
                  </a:txBody>
                  <a:tcPr marL="6395" marR="6395"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hMerge="1">
                  <a:txBody>
                    <a:bodyPr/>
                    <a:lstStyle/>
                    <a:p>
                      <a:endParaRPr lang="en-US"/>
                    </a:p>
                  </a:txBody>
                  <a:tcPr/>
                </a:tc>
                <a:tc gridSpan="5"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1"/>
                  </a:ext>
                </a:extLst>
              </a:tr>
              <a:tr h="1010969">
                <a:tc vMerge="1">
                  <a:txBody>
                    <a:bodyPr/>
                    <a:lstStyle/>
                    <a:p>
                      <a:endParaRPr lang="en-US"/>
                    </a:p>
                  </a:txBody>
                  <a:tcPr/>
                </a:tc>
                <a:tc>
                  <a:txBody>
                    <a:bodyPr/>
                    <a:lstStyle/>
                    <a:p>
                      <a:pPr algn="ctr" rtl="0" fontAlgn="ctr"/>
                      <a:r>
                        <a:rPr lang="en-US" sz="1600" b="1" i="0" u="none" strike="noStrike" dirty="0">
                          <a:solidFill>
                            <a:srgbClr val="000000"/>
                          </a:solidFill>
                          <a:latin typeface="+mn-lt"/>
                          <a:ea typeface="Cambria" pitchFamily="18" charset="0"/>
                        </a:rPr>
                        <a:t>Demo (Rs.)</a:t>
                      </a:r>
                    </a:p>
                  </a:txBody>
                  <a:tcPr marL="6395" marR="6395"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US" sz="1600" b="1" i="0" u="none" strike="noStrike" dirty="0">
                          <a:solidFill>
                            <a:srgbClr val="000000"/>
                          </a:solidFill>
                          <a:latin typeface="+mn-lt"/>
                          <a:ea typeface="Cambria" pitchFamily="18" charset="0"/>
                        </a:rPr>
                        <a:t>For 1 ha (Rs.)</a:t>
                      </a:r>
                    </a:p>
                  </a:txBody>
                  <a:tcPr marL="6395" marR="6395"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US" sz="1600" b="1" i="0" u="none" strike="noStrike" dirty="0">
                          <a:solidFill>
                            <a:srgbClr val="000000"/>
                          </a:solidFill>
                          <a:latin typeface="+mn-lt"/>
                          <a:ea typeface="Cambria" pitchFamily="18" charset="0"/>
                        </a:rPr>
                        <a:t>Demo area (ha)</a:t>
                      </a:r>
                    </a:p>
                  </a:txBody>
                  <a:tcPr marL="81005" marR="6395"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US" sz="1600" b="1" i="0" u="none" strike="noStrike" dirty="0">
                          <a:solidFill>
                            <a:srgbClr val="000000"/>
                          </a:solidFill>
                          <a:latin typeface="+mn-lt"/>
                          <a:ea typeface="Cambria" pitchFamily="18" charset="0"/>
                        </a:rPr>
                        <a:t>Average yield per ha (t/ha)</a:t>
                      </a:r>
                    </a:p>
                  </a:txBody>
                  <a:tcPr marL="81005" marR="6395"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US" sz="1600" b="1" i="0" u="none" strike="noStrike" dirty="0">
                          <a:solidFill>
                            <a:srgbClr val="000000"/>
                          </a:solidFill>
                          <a:latin typeface="+mn-lt"/>
                          <a:ea typeface="Cambria" pitchFamily="18" charset="0"/>
                        </a:rPr>
                        <a:t>Market price per ton (Rs.)</a:t>
                      </a:r>
                    </a:p>
                  </a:txBody>
                  <a:tcPr marL="6395" marR="6395"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it-IT" sz="1600" b="1" i="0" u="none" strike="noStrike" dirty="0">
                          <a:solidFill>
                            <a:srgbClr val="000000"/>
                          </a:solidFill>
                          <a:latin typeface="+mn-lt"/>
                          <a:ea typeface="Cambria" pitchFamily="18" charset="0"/>
                        </a:rPr>
                        <a:t>Total income per ha (Rs.)</a:t>
                      </a:r>
                    </a:p>
                  </a:txBody>
                  <a:tcPr marL="6395" marR="6395"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tc>
                  <a:txBody>
                    <a:bodyPr/>
                    <a:lstStyle/>
                    <a:p>
                      <a:pPr algn="ctr" rtl="0" fontAlgn="ctr"/>
                      <a:r>
                        <a:rPr lang="en-US" sz="1600" b="1" i="0" u="none" strike="noStrike" dirty="0">
                          <a:solidFill>
                            <a:srgbClr val="000000"/>
                          </a:solidFill>
                          <a:latin typeface="+mn-lt"/>
                          <a:ea typeface="Cambria" pitchFamily="18" charset="0"/>
                        </a:rPr>
                        <a:t>Cost: Benefit </a:t>
                      </a:r>
                    </a:p>
                  </a:txBody>
                  <a:tcPr marL="6395" marR="6395" marT="63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EADA"/>
                    </a:solidFill>
                  </a:tcPr>
                </a:tc>
                <a:extLst>
                  <a:ext uri="{0D108BD9-81ED-4DB2-BD59-A6C34878D82A}">
                    <a16:rowId xmlns:a16="http://schemas.microsoft.com/office/drawing/2014/main" val="10002"/>
                  </a:ext>
                </a:extLst>
              </a:tr>
              <a:tr h="368685">
                <a:tc>
                  <a:txBody>
                    <a:bodyPr/>
                    <a:lstStyle/>
                    <a:p>
                      <a:pPr algn="ctr" rtl="0" fontAlgn="t"/>
                      <a:r>
                        <a:rPr lang="en-US" sz="1600" b="0" i="0" u="none" strike="noStrike">
                          <a:solidFill>
                            <a:srgbClr val="000000"/>
                          </a:solidFill>
                          <a:latin typeface="+mn-lt"/>
                          <a:ea typeface="Cambria" pitchFamily="18" charset="0"/>
                        </a:rPr>
                        <a:t>Brinjal</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12,284</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81,893</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16.2</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29</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15,000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a:solidFill>
                            <a:srgbClr val="000000"/>
                          </a:solidFill>
                          <a:latin typeface="+mn-lt"/>
                          <a:ea typeface="Cambria" pitchFamily="18" charset="0"/>
                        </a:rPr>
                        <a:t>435000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a:solidFill>
                            <a:srgbClr val="000000"/>
                          </a:solidFill>
                          <a:latin typeface="+mn-lt"/>
                          <a:ea typeface="Cambria" pitchFamily="18" charset="0"/>
                        </a:rPr>
                        <a:t>5.3</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8685">
                <a:tc>
                  <a:txBody>
                    <a:bodyPr/>
                    <a:lstStyle/>
                    <a:p>
                      <a:pPr algn="ctr" rtl="0" fontAlgn="t"/>
                      <a:r>
                        <a:rPr lang="en-US" sz="1600" b="0" i="0" u="none" strike="noStrike">
                          <a:solidFill>
                            <a:srgbClr val="000000"/>
                          </a:solidFill>
                          <a:latin typeface="+mn-lt"/>
                          <a:ea typeface="Cambria" pitchFamily="18" charset="0"/>
                        </a:rPr>
                        <a:t>Cabbage</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13,240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88,266</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16.8</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28</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13,000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a:solidFill>
                            <a:srgbClr val="000000"/>
                          </a:solidFill>
                          <a:latin typeface="+mn-lt"/>
                          <a:ea typeface="Cambria" pitchFamily="18" charset="0"/>
                        </a:rPr>
                        <a:t>364000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a:solidFill>
                            <a:srgbClr val="000000"/>
                          </a:solidFill>
                          <a:latin typeface="+mn-lt"/>
                          <a:ea typeface="Cambria" pitchFamily="18" charset="0"/>
                        </a:rPr>
                        <a:t>4.1</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8685">
                <a:tc>
                  <a:txBody>
                    <a:bodyPr/>
                    <a:lstStyle/>
                    <a:p>
                      <a:pPr algn="ctr" rtl="0" fontAlgn="t"/>
                      <a:r>
                        <a:rPr lang="en-US" sz="1600" b="0" i="0" u="none" strike="noStrike">
                          <a:solidFill>
                            <a:srgbClr val="000000"/>
                          </a:solidFill>
                          <a:latin typeface="+mn-lt"/>
                          <a:ea typeface="Cambria" pitchFamily="18" charset="0"/>
                        </a:rPr>
                        <a:t>Cauliflower</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13,080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87,200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14.4</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25</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15,000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a:solidFill>
                            <a:srgbClr val="000000"/>
                          </a:solidFill>
                          <a:latin typeface="+mn-lt"/>
                          <a:ea typeface="Cambria" pitchFamily="18" charset="0"/>
                        </a:rPr>
                        <a:t>375000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a:solidFill>
                            <a:srgbClr val="000000"/>
                          </a:solidFill>
                          <a:latin typeface="+mn-lt"/>
                          <a:ea typeface="Cambria" pitchFamily="18" charset="0"/>
                        </a:rPr>
                        <a:t>4.3</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68685">
                <a:tc>
                  <a:txBody>
                    <a:bodyPr/>
                    <a:lstStyle/>
                    <a:p>
                      <a:pPr algn="ctr" rtl="0" fontAlgn="t"/>
                      <a:r>
                        <a:rPr lang="en-US" sz="1600" b="0" i="0" u="none" strike="noStrike">
                          <a:solidFill>
                            <a:srgbClr val="000000"/>
                          </a:solidFill>
                          <a:latin typeface="+mn-lt"/>
                          <a:ea typeface="Cambria" pitchFamily="18" charset="0"/>
                        </a:rPr>
                        <a:t>Pumpkin</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16,326</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1,08,840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16.8</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25</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18,000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a:solidFill>
                            <a:srgbClr val="000000"/>
                          </a:solidFill>
                          <a:latin typeface="+mn-lt"/>
                          <a:ea typeface="Cambria" pitchFamily="18" charset="0"/>
                        </a:rPr>
                        <a:t>450000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a:solidFill>
                            <a:srgbClr val="000000"/>
                          </a:solidFill>
                          <a:latin typeface="+mn-lt"/>
                          <a:ea typeface="Cambria" pitchFamily="18" charset="0"/>
                        </a:rPr>
                        <a:t>4.1</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68685">
                <a:tc>
                  <a:txBody>
                    <a:bodyPr/>
                    <a:lstStyle/>
                    <a:p>
                      <a:pPr algn="ctr" rtl="0" fontAlgn="t"/>
                      <a:r>
                        <a:rPr lang="en-US" sz="1600" b="0" i="0" u="none" strike="noStrike" dirty="0">
                          <a:solidFill>
                            <a:srgbClr val="000000"/>
                          </a:solidFill>
                          <a:latin typeface="+mn-lt"/>
                          <a:ea typeface="Cambria" pitchFamily="18" charset="0"/>
                        </a:rPr>
                        <a:t>Tomato</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12,060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80,400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18.9</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32</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a:solidFill>
                            <a:srgbClr val="000000"/>
                          </a:solidFill>
                          <a:latin typeface="+mn-lt"/>
                          <a:ea typeface="Cambria" pitchFamily="18" charset="0"/>
                        </a:rPr>
                        <a:t>13,000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a:solidFill>
                            <a:srgbClr val="000000"/>
                          </a:solidFill>
                          <a:latin typeface="+mn-lt"/>
                          <a:ea typeface="Cambria" pitchFamily="18" charset="0"/>
                        </a:rPr>
                        <a:t>416000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600" b="0" i="0" u="none" strike="noStrike" dirty="0">
                          <a:solidFill>
                            <a:srgbClr val="000000"/>
                          </a:solidFill>
                          <a:latin typeface="+mn-lt"/>
                          <a:ea typeface="Cambria" pitchFamily="18" charset="0"/>
                        </a:rPr>
                        <a:t>5.2</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68685">
                <a:tc>
                  <a:txBody>
                    <a:bodyPr/>
                    <a:lstStyle/>
                    <a:p>
                      <a:pPr algn="ctr" rtl="0" fontAlgn="t"/>
                      <a:r>
                        <a:rPr lang="en-US" sz="1600" b="0" i="0" u="none" strike="noStrike" dirty="0">
                          <a:solidFill>
                            <a:srgbClr val="000000"/>
                          </a:solidFill>
                          <a:latin typeface="+mn-lt"/>
                          <a:ea typeface="Cambria" pitchFamily="18" charset="0"/>
                        </a:rPr>
                        <a:t>Black gram</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7,353</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29,412</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40</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0.85</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80,000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68,000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2.31</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4316530"/>
                  </a:ext>
                </a:extLst>
              </a:tr>
              <a:tr h="368685">
                <a:tc>
                  <a:txBody>
                    <a:bodyPr/>
                    <a:lstStyle/>
                    <a:p>
                      <a:pPr algn="ctr" rtl="0" fontAlgn="t"/>
                      <a:r>
                        <a:rPr lang="en-US" sz="1600" b="0" i="0" u="none" strike="noStrike" dirty="0">
                          <a:solidFill>
                            <a:srgbClr val="000000"/>
                          </a:solidFill>
                          <a:latin typeface="+mn-lt"/>
                          <a:ea typeface="Cambria" pitchFamily="18" charset="0"/>
                        </a:rPr>
                        <a:t>Lentil</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7,518</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30,072</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25</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1.50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80,000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120,000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4.00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7070476"/>
                  </a:ext>
                </a:extLst>
              </a:tr>
              <a:tr h="368685">
                <a:tc>
                  <a:txBody>
                    <a:bodyPr/>
                    <a:lstStyle/>
                    <a:p>
                      <a:pPr algn="ctr" rtl="0" fontAlgn="t"/>
                      <a:r>
                        <a:rPr lang="en-US" sz="1600" b="0" i="0" u="none" strike="noStrike" dirty="0">
                          <a:solidFill>
                            <a:srgbClr val="000000"/>
                          </a:solidFill>
                          <a:latin typeface="+mn-lt"/>
                          <a:ea typeface="Cambria" pitchFamily="18" charset="0"/>
                        </a:rPr>
                        <a:t>Pea</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8,360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33,440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600" b="0" i="0" u="none" strike="noStrike" dirty="0">
                          <a:solidFill>
                            <a:srgbClr val="000000"/>
                          </a:solidFill>
                          <a:latin typeface="+mn-lt"/>
                          <a:ea typeface="Cambria" pitchFamily="18" charset="0"/>
                        </a:rPr>
                        <a:t>25</a:t>
                      </a:r>
                    </a:p>
                  </a:txBody>
                  <a:tcPr marL="6395" marR="6395" marT="639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5.00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55,000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275,000</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IN" sz="1600" b="0" dirty="0"/>
                        <a:t>8.22</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554981"/>
                  </a:ext>
                </a:extLst>
              </a:tr>
            </a:tbl>
          </a:graphicData>
        </a:graphic>
      </p:graphicFrame>
    </p:spTree>
    <p:extLst>
      <p:ext uri="{BB962C8B-B14F-4D97-AF65-F5344CB8AC3E}">
        <p14:creationId xmlns:p14="http://schemas.microsoft.com/office/powerpoint/2010/main" val="3115624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982802003"/>
              </p:ext>
            </p:extLst>
          </p:nvPr>
        </p:nvGraphicFramePr>
        <p:xfrm>
          <a:off x="364838" y="1241655"/>
          <a:ext cx="8446655" cy="4558781"/>
        </p:xfrm>
        <a:graphic>
          <a:graphicData uri="http://schemas.openxmlformats.org/drawingml/2006/table">
            <a:tbl>
              <a:tblPr firstRow="1" firstCol="1" bandRow="1">
                <a:tableStyleId>{5940675A-B579-460E-94D1-54222C63F5DA}</a:tableStyleId>
              </a:tblPr>
              <a:tblGrid>
                <a:gridCol w="1186284">
                  <a:extLst>
                    <a:ext uri="{9D8B030D-6E8A-4147-A177-3AD203B41FA5}">
                      <a16:colId xmlns:a16="http://schemas.microsoft.com/office/drawing/2014/main" val="645212569"/>
                    </a:ext>
                  </a:extLst>
                </a:gridCol>
                <a:gridCol w="1255485">
                  <a:extLst>
                    <a:ext uri="{9D8B030D-6E8A-4147-A177-3AD203B41FA5}">
                      <a16:colId xmlns:a16="http://schemas.microsoft.com/office/drawing/2014/main" val="3498874227"/>
                    </a:ext>
                  </a:extLst>
                </a:gridCol>
                <a:gridCol w="1871613">
                  <a:extLst>
                    <a:ext uri="{9D8B030D-6E8A-4147-A177-3AD203B41FA5}">
                      <a16:colId xmlns:a16="http://schemas.microsoft.com/office/drawing/2014/main" val="1893291371"/>
                    </a:ext>
                  </a:extLst>
                </a:gridCol>
                <a:gridCol w="1006764">
                  <a:extLst>
                    <a:ext uri="{9D8B030D-6E8A-4147-A177-3AD203B41FA5}">
                      <a16:colId xmlns:a16="http://schemas.microsoft.com/office/drawing/2014/main" val="2412768940"/>
                    </a:ext>
                  </a:extLst>
                </a:gridCol>
                <a:gridCol w="1422400">
                  <a:extLst>
                    <a:ext uri="{9D8B030D-6E8A-4147-A177-3AD203B41FA5}">
                      <a16:colId xmlns:a16="http://schemas.microsoft.com/office/drawing/2014/main" val="3304070374"/>
                    </a:ext>
                  </a:extLst>
                </a:gridCol>
                <a:gridCol w="748145">
                  <a:extLst>
                    <a:ext uri="{9D8B030D-6E8A-4147-A177-3AD203B41FA5}">
                      <a16:colId xmlns:a16="http://schemas.microsoft.com/office/drawing/2014/main" val="463073492"/>
                    </a:ext>
                  </a:extLst>
                </a:gridCol>
                <a:gridCol w="955964">
                  <a:extLst>
                    <a:ext uri="{9D8B030D-6E8A-4147-A177-3AD203B41FA5}">
                      <a16:colId xmlns:a16="http://schemas.microsoft.com/office/drawing/2014/main" val="2278799466"/>
                    </a:ext>
                  </a:extLst>
                </a:gridCol>
              </a:tblGrid>
              <a:tr h="601663">
                <a:tc>
                  <a:txBody>
                    <a:bodyPr/>
                    <a:lstStyle/>
                    <a:p>
                      <a:pPr algn="ctr">
                        <a:lnSpc>
                          <a:spcPct val="107000"/>
                        </a:lnSpc>
                        <a:spcAft>
                          <a:spcPts val="0"/>
                        </a:spcAft>
                      </a:pPr>
                      <a:r>
                        <a:rPr lang="en-IN" sz="1600" b="1" dirty="0">
                          <a:effectLst/>
                        </a:rPr>
                        <a:t>Year </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99"/>
                    </a:solidFill>
                  </a:tcPr>
                </a:tc>
                <a:tc>
                  <a:txBody>
                    <a:bodyPr/>
                    <a:lstStyle/>
                    <a:p>
                      <a:pPr algn="ctr">
                        <a:lnSpc>
                          <a:spcPct val="107000"/>
                        </a:lnSpc>
                        <a:spcAft>
                          <a:spcPts val="0"/>
                        </a:spcAft>
                      </a:pPr>
                      <a:r>
                        <a:rPr lang="en-IN" sz="1600" b="1" dirty="0">
                          <a:effectLst/>
                        </a:rPr>
                        <a:t>Target group</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99"/>
                    </a:solidFill>
                  </a:tcPr>
                </a:tc>
                <a:tc>
                  <a:txBody>
                    <a:bodyPr/>
                    <a:lstStyle/>
                    <a:p>
                      <a:pPr algn="ctr">
                        <a:lnSpc>
                          <a:spcPct val="107000"/>
                        </a:lnSpc>
                        <a:spcAft>
                          <a:spcPts val="0"/>
                        </a:spcAft>
                      </a:pPr>
                      <a:r>
                        <a:rPr lang="en-IN" sz="1600" b="1" dirty="0">
                          <a:effectLst/>
                        </a:rPr>
                        <a:t>Training topic</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99"/>
                    </a:solidFill>
                  </a:tcPr>
                </a:tc>
                <a:tc>
                  <a:txBody>
                    <a:bodyPr/>
                    <a:lstStyle/>
                    <a:p>
                      <a:pPr algn="ctr">
                        <a:lnSpc>
                          <a:spcPct val="107000"/>
                        </a:lnSpc>
                        <a:spcAft>
                          <a:spcPts val="0"/>
                        </a:spcAft>
                      </a:pPr>
                      <a:r>
                        <a:rPr lang="en-IN" sz="1600" b="1" dirty="0">
                          <a:effectLst/>
                        </a:rPr>
                        <a:t>No. of training</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99"/>
                    </a:solidFill>
                  </a:tcPr>
                </a:tc>
                <a:tc>
                  <a:txBody>
                    <a:bodyPr/>
                    <a:lstStyle/>
                    <a:p>
                      <a:pPr algn="ctr">
                        <a:lnSpc>
                          <a:spcPct val="107000"/>
                        </a:lnSpc>
                        <a:spcAft>
                          <a:spcPts val="0"/>
                        </a:spcAft>
                      </a:pPr>
                      <a:r>
                        <a:rPr lang="en-IN" sz="1600" b="1" dirty="0">
                          <a:effectLst/>
                        </a:rPr>
                        <a:t>Total participants</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99"/>
                    </a:solidFill>
                  </a:tcPr>
                </a:tc>
                <a:tc>
                  <a:txBody>
                    <a:bodyPr/>
                    <a:lstStyle/>
                    <a:p>
                      <a:pPr algn="ctr">
                        <a:lnSpc>
                          <a:spcPct val="107000"/>
                        </a:lnSpc>
                        <a:spcAft>
                          <a:spcPts val="0"/>
                        </a:spcAft>
                      </a:pPr>
                      <a:r>
                        <a:rPr lang="en-IN" sz="1600" b="1" dirty="0">
                          <a:effectLst/>
                        </a:rPr>
                        <a:t>Male</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99"/>
                    </a:solidFill>
                  </a:tcPr>
                </a:tc>
                <a:tc>
                  <a:txBody>
                    <a:bodyPr/>
                    <a:lstStyle/>
                    <a:p>
                      <a:pPr algn="ctr">
                        <a:lnSpc>
                          <a:spcPct val="107000"/>
                        </a:lnSpc>
                        <a:spcAft>
                          <a:spcPts val="0"/>
                        </a:spcAft>
                      </a:pPr>
                      <a:r>
                        <a:rPr lang="en-IN" sz="1600" b="1" dirty="0">
                          <a:effectLst/>
                        </a:rPr>
                        <a:t>Female</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99"/>
                    </a:solidFill>
                  </a:tcPr>
                </a:tc>
                <a:extLst>
                  <a:ext uri="{0D108BD9-81ED-4DB2-BD59-A6C34878D82A}">
                    <a16:rowId xmlns:a16="http://schemas.microsoft.com/office/drawing/2014/main" val="3122709605"/>
                  </a:ext>
                </a:extLst>
              </a:tr>
              <a:tr h="1130789">
                <a:tc>
                  <a:txBody>
                    <a:bodyPr/>
                    <a:lstStyle/>
                    <a:p>
                      <a:pPr>
                        <a:lnSpc>
                          <a:spcPct val="107000"/>
                        </a:lnSpc>
                        <a:spcAft>
                          <a:spcPts val="0"/>
                        </a:spcAft>
                      </a:pPr>
                      <a:r>
                        <a:rPr lang="en-IN" sz="1600" dirty="0">
                          <a:effectLst/>
                        </a:rPr>
                        <a:t>2018-19</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N" sz="1600" dirty="0">
                          <a:effectLst/>
                        </a:rPr>
                        <a:t>Farmers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N" sz="1600">
                          <a:effectLst/>
                        </a:rPr>
                        <a:t>Package of Practices on five vegetables and pulses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effectLst/>
                        </a:rPr>
                        <a:t>66</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effectLst/>
                        </a:rPr>
                        <a:t>1814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a:effectLst/>
                        </a:rPr>
                        <a:t>1444</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a:effectLst/>
                        </a:rPr>
                        <a:t>370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1597115"/>
                  </a:ext>
                </a:extLst>
              </a:tr>
              <a:tr h="637309">
                <a:tc rowSpan="3">
                  <a:txBody>
                    <a:bodyPr/>
                    <a:lstStyle/>
                    <a:p>
                      <a:pPr>
                        <a:lnSpc>
                          <a:spcPct val="107000"/>
                        </a:lnSpc>
                        <a:spcAft>
                          <a:spcPts val="0"/>
                        </a:spcAft>
                      </a:pPr>
                      <a:r>
                        <a:rPr lang="en-IN" sz="1600">
                          <a:effectLst/>
                        </a:rPr>
                        <a:t> </a:t>
                      </a:r>
                    </a:p>
                    <a:p>
                      <a:pPr>
                        <a:lnSpc>
                          <a:spcPct val="107000"/>
                        </a:lnSpc>
                        <a:spcAft>
                          <a:spcPts val="0"/>
                        </a:spcAft>
                      </a:pPr>
                      <a:r>
                        <a:rPr lang="en-IN" sz="1600">
                          <a:effectLst/>
                        </a:rPr>
                        <a:t> </a:t>
                      </a:r>
                    </a:p>
                    <a:p>
                      <a:pPr>
                        <a:lnSpc>
                          <a:spcPct val="107000"/>
                        </a:lnSpc>
                        <a:spcAft>
                          <a:spcPts val="0"/>
                        </a:spcAft>
                      </a:pPr>
                      <a:r>
                        <a:rPr lang="en-IN" sz="1600">
                          <a:effectLst/>
                        </a:rPr>
                        <a:t> </a:t>
                      </a:r>
                    </a:p>
                    <a:p>
                      <a:pPr>
                        <a:lnSpc>
                          <a:spcPct val="107000"/>
                        </a:lnSpc>
                        <a:spcAft>
                          <a:spcPts val="0"/>
                        </a:spcAft>
                      </a:pPr>
                      <a:r>
                        <a:rPr lang="en-IN" sz="1600">
                          <a:effectLst/>
                        </a:rPr>
                        <a:t>2019-20</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N" sz="1600" dirty="0">
                          <a:effectLst/>
                        </a:rPr>
                        <a:t>ATMA officials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N" sz="1600" dirty="0">
                          <a:effectLst/>
                        </a:rPr>
                        <a:t>Improved Production Guides(IPGs) of vegetables &amp; pulses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a:effectLst/>
                        </a:rPr>
                        <a:t>17</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effectLst/>
                        </a:rPr>
                        <a:t>281</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effectLst/>
                        </a:rPr>
                        <a:t>232</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a:effectLst/>
                        </a:rPr>
                        <a:t>49</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2850703"/>
                  </a:ext>
                </a:extLst>
              </a:tr>
              <a:tr h="530277">
                <a:tc vMerge="1">
                  <a:txBody>
                    <a:bodyPr/>
                    <a:lstStyle/>
                    <a:p>
                      <a:endParaRPr lang="en-IN"/>
                    </a:p>
                  </a:txBody>
                  <a:tcPr/>
                </a:tc>
                <a:tc>
                  <a:txBody>
                    <a:bodyPr/>
                    <a:lstStyle/>
                    <a:p>
                      <a:pPr>
                        <a:lnSpc>
                          <a:spcPct val="107000"/>
                        </a:lnSpc>
                        <a:spcAft>
                          <a:spcPts val="0"/>
                        </a:spcAft>
                      </a:pPr>
                      <a:r>
                        <a:rPr lang="en-IN" sz="1600">
                          <a:effectLst/>
                        </a:rPr>
                        <a:t>Farmers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N" sz="1600" dirty="0">
                          <a:effectLst/>
                        </a:rPr>
                        <a:t>1</a:t>
                      </a:r>
                      <a:r>
                        <a:rPr lang="en-IN" sz="1600" baseline="30000" dirty="0">
                          <a:effectLst/>
                        </a:rPr>
                        <a:t>st</a:t>
                      </a:r>
                      <a:r>
                        <a:rPr lang="en-IN" sz="1600" dirty="0">
                          <a:effectLst/>
                        </a:rPr>
                        <a:t> Phase Training on IPGs</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effectLst/>
                        </a:rPr>
                        <a:t>111</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effectLst/>
                        </a:rPr>
                        <a:t>3244</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a:effectLst/>
                        </a:rPr>
                        <a:t>2658</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effectLst/>
                        </a:rPr>
                        <a:t>586</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6948758"/>
                  </a:ext>
                </a:extLst>
              </a:tr>
              <a:tr h="477988">
                <a:tc vMerge="1">
                  <a:txBody>
                    <a:bodyPr/>
                    <a:lstStyle/>
                    <a:p>
                      <a:endParaRPr lang="en-IN"/>
                    </a:p>
                  </a:txBody>
                  <a:tcPr/>
                </a:tc>
                <a:tc>
                  <a:txBody>
                    <a:bodyPr/>
                    <a:lstStyle/>
                    <a:p>
                      <a:pPr>
                        <a:lnSpc>
                          <a:spcPct val="107000"/>
                        </a:lnSpc>
                        <a:spcAft>
                          <a:spcPts val="0"/>
                        </a:spcAft>
                      </a:pPr>
                      <a:r>
                        <a:rPr lang="en-IN" sz="1600">
                          <a:effectLst/>
                        </a:rPr>
                        <a:t>Farmers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IN" sz="1600">
                          <a:effectLst/>
                        </a:rPr>
                        <a:t>2</a:t>
                      </a:r>
                      <a:r>
                        <a:rPr lang="en-IN" sz="1600" baseline="30000">
                          <a:effectLst/>
                        </a:rPr>
                        <a:t>nd</a:t>
                      </a:r>
                      <a:r>
                        <a:rPr lang="en-IN" sz="1600">
                          <a:effectLst/>
                        </a:rPr>
                        <a:t> phase traing on IPGs</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a:effectLst/>
                        </a:rPr>
                        <a:t>31</a:t>
                      </a:r>
                      <a:endParaRPr lang="en-I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effectLst/>
                        </a:rPr>
                        <a:t>737</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effectLst/>
                        </a:rPr>
                        <a:t>546</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IN" sz="1600" dirty="0">
                          <a:effectLst/>
                        </a:rPr>
                        <a:t>191</a:t>
                      </a:r>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0272698"/>
                  </a:ext>
                </a:extLst>
              </a:tr>
              <a:tr h="495636">
                <a:tc gridSpan="3">
                  <a:txBody>
                    <a:bodyPr/>
                    <a:lstStyle/>
                    <a:p>
                      <a:pPr algn="ctr">
                        <a:lnSpc>
                          <a:spcPct val="107000"/>
                        </a:lnSpc>
                        <a:spcAft>
                          <a:spcPts val="0"/>
                        </a:spcAft>
                      </a:pPr>
                      <a:r>
                        <a:rPr lang="en-IN" sz="1600" b="1" dirty="0">
                          <a:effectLst/>
                        </a:rPr>
                        <a:t>Total </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IN"/>
                    </a:p>
                  </a:txBody>
                  <a:tcPr/>
                </a:tc>
                <a:tc hMerge="1">
                  <a:txBody>
                    <a:bodyPr/>
                    <a:lstStyle/>
                    <a:p>
                      <a:endParaRPr lang="en-IN"/>
                    </a:p>
                  </a:txBody>
                  <a:tcPr/>
                </a:tc>
                <a:tc>
                  <a:txBody>
                    <a:bodyPr/>
                    <a:lstStyle/>
                    <a:p>
                      <a:pPr algn="ctr">
                        <a:lnSpc>
                          <a:spcPct val="107000"/>
                        </a:lnSpc>
                        <a:spcAft>
                          <a:spcPts val="0"/>
                        </a:spcAft>
                      </a:pPr>
                      <a:r>
                        <a:rPr lang="en-IN" sz="1600" b="1" dirty="0">
                          <a:effectLst/>
                        </a:rPr>
                        <a:t>225</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b="1" dirty="0">
                          <a:effectLst/>
                        </a:rPr>
                        <a:t>6076</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b="1" dirty="0">
                          <a:effectLst/>
                        </a:rPr>
                        <a:t>4880</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IN" sz="1600" b="1" dirty="0">
                          <a:effectLst/>
                        </a:rPr>
                        <a:t>1196</a:t>
                      </a:r>
                      <a:endParaRPr lang="en-IN"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3898496"/>
                  </a:ext>
                </a:extLst>
              </a:tr>
            </a:tbl>
          </a:graphicData>
        </a:graphic>
      </p:graphicFrame>
      <p:sp>
        <p:nvSpPr>
          <p:cNvPr id="4" name="TextBox 3">
            <a:extLst>
              <a:ext uri="{FF2B5EF4-FFF2-40B4-BE49-F238E27FC236}">
                <a16:creationId xmlns:a16="http://schemas.microsoft.com/office/drawing/2014/main" id="{DCB9F778-4457-4036-869A-2F20332D2F79}"/>
              </a:ext>
            </a:extLst>
          </p:cNvPr>
          <p:cNvSpPr txBox="1"/>
          <p:nvPr/>
        </p:nvSpPr>
        <p:spPr>
          <a:xfrm>
            <a:off x="230909" y="254107"/>
            <a:ext cx="8682182" cy="646331"/>
          </a:xfrm>
          <a:prstGeom prst="rect">
            <a:avLst/>
          </a:prstGeom>
          <a:solidFill>
            <a:schemeClr val="accent4">
              <a:lumMod val="40000"/>
              <a:lumOff val="60000"/>
            </a:schemeClr>
          </a:solidFill>
        </p:spPr>
        <p:txBody>
          <a:bodyPr wrap="square">
            <a:spAutoFit/>
          </a:bodyPr>
          <a:lstStyle/>
          <a:p>
            <a:pPr algn="ctr"/>
            <a:r>
              <a:rPr lang="en-IN" b="1" dirty="0"/>
              <a:t>Technical training</a:t>
            </a:r>
            <a:r>
              <a:rPr lang="en-IN" b="1" dirty="0">
                <a:effectLst/>
              </a:rPr>
              <a:t> on climate resilient and IPM technologies in vegetable and pulses</a:t>
            </a:r>
            <a:endParaRPr lang="en-IN" b="1" dirty="0"/>
          </a:p>
        </p:txBody>
      </p:sp>
    </p:spTree>
    <p:extLst>
      <p:ext uri="{BB962C8B-B14F-4D97-AF65-F5344CB8AC3E}">
        <p14:creationId xmlns:p14="http://schemas.microsoft.com/office/powerpoint/2010/main" val="1578473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aining on PoP of Pumpkin (2)-001.jpg">
            <a:extLst>
              <a:ext uri="{FF2B5EF4-FFF2-40B4-BE49-F238E27FC236}">
                <a16:creationId xmlns:a16="http://schemas.microsoft.com/office/drawing/2014/main" id="{0FE7CD35-3D59-4985-AE21-98CB20264AE8}"/>
              </a:ext>
            </a:extLst>
          </p:cNvPr>
          <p:cNvPicPr>
            <a:picLocks noChangeAspect="1"/>
          </p:cNvPicPr>
          <p:nvPr/>
        </p:nvPicPr>
        <p:blipFill>
          <a:blip r:embed="rId2" cstate="print"/>
          <a:srcRect t="18755"/>
          <a:stretch>
            <a:fillRect/>
          </a:stretch>
        </p:blipFill>
        <p:spPr>
          <a:xfrm>
            <a:off x="273530" y="275745"/>
            <a:ext cx="3263997" cy="2069109"/>
          </a:xfrm>
          <a:prstGeom prst="rect">
            <a:avLst/>
          </a:prstGeom>
        </p:spPr>
      </p:pic>
      <p:pic>
        <p:nvPicPr>
          <p:cNvPr id="9" name="Picture 8" descr="IMG-20200601-WA0001.jpg">
            <a:extLst>
              <a:ext uri="{FF2B5EF4-FFF2-40B4-BE49-F238E27FC236}">
                <a16:creationId xmlns:a16="http://schemas.microsoft.com/office/drawing/2014/main" id="{6A7C5589-BDE9-461B-A9B3-DCC1E01FEAC6}"/>
              </a:ext>
            </a:extLst>
          </p:cNvPr>
          <p:cNvPicPr>
            <a:picLocks noChangeAspect="1"/>
          </p:cNvPicPr>
          <p:nvPr/>
        </p:nvPicPr>
        <p:blipFill>
          <a:blip r:embed="rId3"/>
          <a:srcRect b="21053"/>
          <a:stretch>
            <a:fillRect/>
          </a:stretch>
        </p:blipFill>
        <p:spPr>
          <a:xfrm>
            <a:off x="4664362" y="119195"/>
            <a:ext cx="4011264" cy="237509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2" name="Content Placeholder 4" descr="IMG-20191031-WA0017.jpg">
            <a:extLst>
              <a:ext uri="{FF2B5EF4-FFF2-40B4-BE49-F238E27FC236}">
                <a16:creationId xmlns:a16="http://schemas.microsoft.com/office/drawing/2014/main" id="{B07785F8-545C-4CB6-97B4-C2A41E3AF5F0}"/>
              </a:ext>
            </a:extLst>
          </p:cNvPr>
          <p:cNvPicPr>
            <a:picLocks noChangeAspect="1"/>
          </p:cNvPicPr>
          <p:nvPr/>
        </p:nvPicPr>
        <p:blipFill>
          <a:blip r:embed="rId4"/>
          <a:stretch>
            <a:fillRect/>
          </a:stretch>
        </p:blipFill>
        <p:spPr>
          <a:xfrm>
            <a:off x="4972465" y="3719316"/>
            <a:ext cx="3476542" cy="2607407"/>
          </a:xfrm>
          <a:prstGeom prst="rect">
            <a:avLst/>
          </a:prstGeom>
        </p:spPr>
      </p:pic>
      <p:pic>
        <p:nvPicPr>
          <p:cNvPr id="13" name="Content Placeholder 4" descr="Farmer performing Ozzing test to other brinjal farmers.png">
            <a:extLst>
              <a:ext uri="{FF2B5EF4-FFF2-40B4-BE49-F238E27FC236}">
                <a16:creationId xmlns:a16="http://schemas.microsoft.com/office/drawing/2014/main" id="{2962981C-9B8C-4AAB-B474-08B1FED4849F}"/>
              </a:ext>
            </a:extLst>
          </p:cNvPr>
          <p:cNvPicPr>
            <a:picLocks noChangeAspect="1"/>
          </p:cNvPicPr>
          <p:nvPr/>
        </p:nvPicPr>
        <p:blipFill rotWithShape="1">
          <a:blip r:embed="rId5" cstate="print"/>
          <a:srcRect l="4519" r="4984"/>
          <a:stretch/>
        </p:blipFill>
        <p:spPr>
          <a:xfrm>
            <a:off x="507689" y="3790349"/>
            <a:ext cx="4156673" cy="2208609"/>
          </a:xfrm>
          <a:prstGeom prst="rect">
            <a:avLst/>
          </a:prstGeom>
        </p:spPr>
      </p:pic>
      <p:sp>
        <p:nvSpPr>
          <p:cNvPr id="14" name="TextBox 13">
            <a:extLst>
              <a:ext uri="{FF2B5EF4-FFF2-40B4-BE49-F238E27FC236}">
                <a16:creationId xmlns:a16="http://schemas.microsoft.com/office/drawing/2014/main" id="{EEBE36C7-B46C-4B5C-9B3D-509645606252}"/>
              </a:ext>
            </a:extLst>
          </p:cNvPr>
          <p:cNvSpPr txBox="1"/>
          <p:nvPr/>
        </p:nvSpPr>
        <p:spPr>
          <a:xfrm>
            <a:off x="470051" y="6210870"/>
            <a:ext cx="8111516" cy="369332"/>
          </a:xfrm>
          <a:prstGeom prst="rect">
            <a:avLst/>
          </a:prstGeom>
          <a:solidFill>
            <a:srgbClr val="FFFF99"/>
          </a:solidFill>
        </p:spPr>
        <p:txBody>
          <a:bodyPr wrap="none" rtlCol="0">
            <a:spAutoFit/>
          </a:bodyPr>
          <a:lstStyle/>
          <a:p>
            <a:pPr algn="ctr"/>
            <a:r>
              <a:rPr lang="en-IN" b="1" dirty="0">
                <a:solidFill>
                  <a:srgbClr val="002060"/>
                </a:solidFill>
              </a:rPr>
              <a:t>Technical training to farmers at different stages by WorldVeg team</a:t>
            </a:r>
          </a:p>
        </p:txBody>
      </p:sp>
      <p:pic>
        <p:nvPicPr>
          <p:cNvPr id="16" name="Picture 15">
            <a:extLst>
              <a:ext uri="{FF2B5EF4-FFF2-40B4-BE49-F238E27FC236}">
                <a16:creationId xmlns:a16="http://schemas.microsoft.com/office/drawing/2014/main" id="{42A036A2-DC4B-43F3-A9AB-BCF6BF692A76}"/>
              </a:ext>
            </a:extLst>
          </p:cNvPr>
          <p:cNvPicPr/>
          <p:nvPr/>
        </p:nvPicPr>
        <p:blipFill rotWithShape="1">
          <a:blip r:embed="rId6" cstate="print">
            <a:extLst>
              <a:ext uri="{28A0092B-C50C-407E-A947-70E740481C1C}">
                <a14:useLocalDpi xmlns:a14="http://schemas.microsoft.com/office/drawing/2010/main" val="0"/>
              </a:ext>
            </a:extLst>
          </a:blip>
          <a:srcRect t="17698" r="7227"/>
          <a:stretch/>
        </p:blipFill>
        <p:spPr>
          <a:xfrm>
            <a:off x="3193994" y="1985813"/>
            <a:ext cx="2957424" cy="1953967"/>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0096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IMG_20191019_120829.jpg">
            <a:extLst>
              <a:ext uri="{FF2B5EF4-FFF2-40B4-BE49-F238E27FC236}">
                <a16:creationId xmlns:a16="http://schemas.microsoft.com/office/drawing/2014/main" id="{9734ED13-58D9-4290-BC77-98232D3C0102}"/>
              </a:ext>
            </a:extLst>
          </p:cNvPr>
          <p:cNvPicPr>
            <a:picLocks noChangeAspect="1"/>
          </p:cNvPicPr>
          <p:nvPr/>
        </p:nvPicPr>
        <p:blipFill>
          <a:blip r:embed="rId2" cstate="print"/>
          <a:stretch>
            <a:fillRect/>
          </a:stretch>
        </p:blipFill>
        <p:spPr>
          <a:xfrm>
            <a:off x="4414984" y="250089"/>
            <a:ext cx="4124841" cy="3093631"/>
          </a:xfrm>
          <a:prstGeom prst="rect">
            <a:avLst/>
          </a:prstGeom>
        </p:spPr>
      </p:pic>
      <p:sp>
        <p:nvSpPr>
          <p:cNvPr id="8" name="TextBox 7">
            <a:extLst>
              <a:ext uri="{FF2B5EF4-FFF2-40B4-BE49-F238E27FC236}">
                <a16:creationId xmlns:a16="http://schemas.microsoft.com/office/drawing/2014/main" id="{6C109027-8F49-4DFB-8209-3404FD4DEA27}"/>
              </a:ext>
            </a:extLst>
          </p:cNvPr>
          <p:cNvSpPr txBox="1"/>
          <p:nvPr/>
        </p:nvSpPr>
        <p:spPr>
          <a:xfrm>
            <a:off x="336322" y="6035382"/>
            <a:ext cx="8489825" cy="369332"/>
          </a:xfrm>
          <a:prstGeom prst="rect">
            <a:avLst/>
          </a:prstGeom>
          <a:solidFill>
            <a:srgbClr val="FFFF99"/>
          </a:solidFill>
        </p:spPr>
        <p:txBody>
          <a:bodyPr wrap="none" rtlCol="0">
            <a:spAutoFit/>
          </a:bodyPr>
          <a:lstStyle/>
          <a:p>
            <a:pPr algn="ctr"/>
            <a:r>
              <a:rPr lang="en-IN" b="1" dirty="0">
                <a:solidFill>
                  <a:srgbClr val="002060"/>
                </a:solidFill>
              </a:rPr>
              <a:t>Technical training to district team by WorldVeg at different districts</a:t>
            </a:r>
          </a:p>
        </p:txBody>
      </p:sp>
      <p:pic>
        <p:nvPicPr>
          <p:cNvPr id="10" name="Picture 9">
            <a:extLst>
              <a:ext uri="{FF2B5EF4-FFF2-40B4-BE49-F238E27FC236}">
                <a16:creationId xmlns:a16="http://schemas.microsoft.com/office/drawing/2014/main" id="{C0210311-CEF7-4933-9763-081BEC97F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515" y="3488979"/>
            <a:ext cx="4205722" cy="2365719"/>
          </a:xfrm>
          <a:prstGeom prst="rect">
            <a:avLst/>
          </a:prstGeom>
        </p:spPr>
      </p:pic>
      <p:pic>
        <p:nvPicPr>
          <p:cNvPr id="12" name="Picture 11">
            <a:extLst>
              <a:ext uri="{FF2B5EF4-FFF2-40B4-BE49-F238E27FC236}">
                <a16:creationId xmlns:a16="http://schemas.microsoft.com/office/drawing/2014/main" id="{E745EC9D-98AD-49F5-8ECB-2CD4F686E0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494" y="3231235"/>
            <a:ext cx="3681496" cy="2761123"/>
          </a:xfrm>
          <a:prstGeom prst="rect">
            <a:avLst/>
          </a:prstGeom>
        </p:spPr>
      </p:pic>
      <p:pic>
        <p:nvPicPr>
          <p:cNvPr id="14" name="Picture 13">
            <a:extLst>
              <a:ext uri="{FF2B5EF4-FFF2-40B4-BE49-F238E27FC236}">
                <a16:creationId xmlns:a16="http://schemas.microsoft.com/office/drawing/2014/main" id="{207FD1B6-11AE-46FA-A616-9F57B114B3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494" y="268561"/>
            <a:ext cx="3542324" cy="2919650"/>
          </a:xfrm>
          <a:prstGeom prst="rect">
            <a:avLst/>
          </a:prstGeom>
        </p:spPr>
      </p:pic>
    </p:spTree>
    <p:extLst>
      <p:ext uri="{BB962C8B-B14F-4D97-AF65-F5344CB8AC3E}">
        <p14:creationId xmlns:p14="http://schemas.microsoft.com/office/powerpoint/2010/main" val="334202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97B3-2B34-459E-ACA1-E87E689226D6}"/>
              </a:ext>
            </a:extLst>
          </p:cNvPr>
          <p:cNvSpPr>
            <a:spLocks noGrp="1"/>
          </p:cNvSpPr>
          <p:nvPr>
            <p:ph type="title"/>
          </p:nvPr>
        </p:nvSpPr>
        <p:spPr/>
        <p:txBody>
          <a:bodyPr anchor="ctr"/>
          <a:lstStyle/>
          <a:p>
            <a:r>
              <a:rPr lang="en-IN" sz="2400" b="1" dirty="0">
                <a:solidFill>
                  <a:srgbClr val="002060"/>
                </a:solidFill>
              </a:rPr>
              <a:t>Workshop conducted in 2019-2020 as a part of AWP</a:t>
            </a:r>
          </a:p>
        </p:txBody>
      </p:sp>
      <p:sp>
        <p:nvSpPr>
          <p:cNvPr id="4" name="Slide Number Placeholder 3">
            <a:extLst>
              <a:ext uri="{FF2B5EF4-FFF2-40B4-BE49-F238E27FC236}">
                <a16:creationId xmlns:a16="http://schemas.microsoft.com/office/drawing/2014/main" id="{486DC3F8-ABFF-4636-9248-CDBB9F1CC7B9}"/>
              </a:ext>
            </a:extLst>
          </p:cNvPr>
          <p:cNvSpPr>
            <a:spLocks noGrp="1"/>
          </p:cNvSpPr>
          <p:nvPr>
            <p:ph type="sldNum" sz="quarter" idx="10"/>
          </p:nvPr>
        </p:nvSpPr>
        <p:spPr/>
        <p:txBody>
          <a:bodyPr/>
          <a:lstStyle/>
          <a:p>
            <a:fld id="{45DEFBFA-216E-4E8C-9D40-A6B6105DC723}" type="slidenum">
              <a:rPr lang="en-US" smtClean="0"/>
              <a:pPr/>
              <a:t>28</a:t>
            </a:fld>
            <a:r>
              <a:rPr lang="en-US"/>
              <a:t> of x</a:t>
            </a:r>
          </a:p>
        </p:txBody>
      </p:sp>
      <p:sp>
        <p:nvSpPr>
          <p:cNvPr id="5" name="Content Placeholder 2">
            <a:extLst>
              <a:ext uri="{FF2B5EF4-FFF2-40B4-BE49-F238E27FC236}">
                <a16:creationId xmlns:a16="http://schemas.microsoft.com/office/drawing/2014/main" id="{C283809C-DCB2-4012-9495-6B5B4FFBDE42}"/>
              </a:ext>
            </a:extLst>
          </p:cNvPr>
          <p:cNvSpPr>
            <a:spLocks noGrp="1"/>
          </p:cNvSpPr>
          <p:nvPr>
            <p:ph sz="quarter" idx="1"/>
          </p:nvPr>
        </p:nvSpPr>
        <p:spPr>
          <a:xfrm>
            <a:off x="172315" y="1406976"/>
            <a:ext cx="8851611" cy="4993824"/>
          </a:xfrm>
        </p:spPr>
        <p:txBody>
          <a:bodyPr/>
          <a:lstStyle/>
          <a:p>
            <a:pPr marL="0" indent="0">
              <a:buNone/>
            </a:pPr>
            <a:r>
              <a:rPr lang="en-IN" sz="2000" b="1" dirty="0"/>
              <a:t>Workshops with AAU</a:t>
            </a:r>
          </a:p>
          <a:p>
            <a:pPr>
              <a:buFont typeface="Wingdings" panose="05000000000000000000" pitchFamily="2" charset="2"/>
              <a:buChar char="q"/>
            </a:pPr>
            <a:r>
              <a:rPr lang="en-IN" sz="1600" b="1" dirty="0"/>
              <a:t>Identification and prioritization of best performing varieties of vegetables and pulses: </a:t>
            </a:r>
          </a:p>
          <a:p>
            <a:pPr marL="0" indent="0">
              <a:buNone/>
            </a:pPr>
            <a:endParaRPr lang="en-IN" sz="1600" b="1" dirty="0"/>
          </a:p>
          <a:p>
            <a:pPr>
              <a:buFont typeface="Wingdings" panose="05000000000000000000" pitchFamily="2" charset="2"/>
              <a:buChar char="Ø"/>
            </a:pPr>
            <a:r>
              <a:rPr lang="en-US" sz="1600" dirty="0"/>
              <a:t>The objective of these workshops was to discuss, in a forum of farmers (29), traders (2), scientists (34) and implementing partners  (32), suitable vegetable and pulse crop varieties to be used in demonstration plot in each of the 15 APART districts. Selected varieties  were popular and desired varieties in each district</a:t>
            </a:r>
          </a:p>
          <a:p>
            <a:pPr marL="0" indent="0">
              <a:buNone/>
            </a:pPr>
            <a:endParaRPr lang="en-US" sz="1600" dirty="0"/>
          </a:p>
          <a:p>
            <a:pPr>
              <a:buFont typeface="Wingdings" panose="05000000000000000000" pitchFamily="2" charset="2"/>
              <a:buChar char="Ø"/>
            </a:pPr>
            <a:r>
              <a:rPr lang="en-IN" sz="1600" dirty="0"/>
              <a:t>2 workshops were conducted at:</a:t>
            </a:r>
          </a:p>
          <a:p>
            <a:pPr marL="674688" lvl="1" indent="-400050">
              <a:buFont typeface="+mj-lt"/>
              <a:buAutoNum type="romanUcPeriod"/>
            </a:pPr>
            <a:r>
              <a:rPr lang="en-IN" sz="1400" dirty="0">
                <a:solidFill>
                  <a:srgbClr val="002060"/>
                </a:solidFill>
              </a:rPr>
              <a:t>Guwahati on 9</a:t>
            </a:r>
            <a:r>
              <a:rPr lang="en-IN" sz="1400" baseline="30000" dirty="0">
                <a:solidFill>
                  <a:srgbClr val="002060"/>
                </a:solidFill>
              </a:rPr>
              <a:t>th</a:t>
            </a:r>
            <a:r>
              <a:rPr lang="en-IN" sz="1400" dirty="0">
                <a:solidFill>
                  <a:srgbClr val="002060"/>
                </a:solidFill>
              </a:rPr>
              <a:t> July 2019 with a total of 47 numbers of participants</a:t>
            </a:r>
          </a:p>
          <a:p>
            <a:pPr marL="674688" lvl="1" indent="-400050">
              <a:buFont typeface="+mj-lt"/>
              <a:buAutoNum type="romanUcPeriod"/>
            </a:pPr>
            <a:r>
              <a:rPr lang="en-IN" sz="1400" dirty="0">
                <a:solidFill>
                  <a:srgbClr val="002060"/>
                </a:solidFill>
              </a:rPr>
              <a:t>Jorhat on 11</a:t>
            </a:r>
            <a:r>
              <a:rPr lang="en-IN" sz="1400" baseline="30000" dirty="0">
                <a:solidFill>
                  <a:srgbClr val="002060"/>
                </a:solidFill>
              </a:rPr>
              <a:t>th</a:t>
            </a:r>
            <a:r>
              <a:rPr lang="en-IN" sz="1400" dirty="0">
                <a:solidFill>
                  <a:srgbClr val="002060"/>
                </a:solidFill>
              </a:rPr>
              <a:t> July 2019 with a total of 40 numbers of participants</a:t>
            </a:r>
          </a:p>
          <a:p>
            <a:pPr marL="274638" lvl="1" indent="0">
              <a:buNone/>
            </a:pPr>
            <a:endParaRPr lang="en-IN" sz="1400" dirty="0"/>
          </a:p>
          <a:p>
            <a:pPr>
              <a:buFont typeface="Wingdings" panose="05000000000000000000" pitchFamily="2" charset="2"/>
              <a:buChar char="q"/>
            </a:pPr>
            <a:r>
              <a:rPr lang="en-IN" sz="1600" b="1" dirty="0"/>
              <a:t>Two virtual workshops: </a:t>
            </a:r>
          </a:p>
          <a:p>
            <a:pPr lvl="1">
              <a:buFont typeface="Wingdings" panose="05000000000000000000" pitchFamily="2" charset="2"/>
              <a:buChar char="q"/>
            </a:pPr>
            <a:r>
              <a:rPr lang="en-IN" sz="1600" dirty="0">
                <a:solidFill>
                  <a:srgbClr val="002060"/>
                </a:solidFill>
              </a:rPr>
              <a:t>Validation of IPM package of vegetables and pulses on 22</a:t>
            </a:r>
            <a:r>
              <a:rPr lang="en-IN" sz="1600" baseline="30000" dirty="0">
                <a:solidFill>
                  <a:srgbClr val="002060"/>
                </a:solidFill>
              </a:rPr>
              <a:t>nd</a:t>
            </a:r>
            <a:r>
              <a:rPr lang="en-IN" sz="1600" dirty="0">
                <a:solidFill>
                  <a:srgbClr val="002060"/>
                </a:solidFill>
              </a:rPr>
              <a:t> June 2020</a:t>
            </a:r>
          </a:p>
          <a:p>
            <a:pPr lvl="1">
              <a:buFont typeface="Wingdings" panose="05000000000000000000" pitchFamily="2" charset="2"/>
              <a:buChar char="q"/>
            </a:pPr>
            <a:r>
              <a:rPr lang="en-IN" sz="1600" dirty="0">
                <a:solidFill>
                  <a:srgbClr val="002060"/>
                </a:solidFill>
              </a:rPr>
              <a:t>Drafting of crop manuals on vegetables and pulses on 23</a:t>
            </a:r>
            <a:r>
              <a:rPr lang="en-IN" sz="1600" baseline="30000" dirty="0">
                <a:solidFill>
                  <a:srgbClr val="002060"/>
                </a:solidFill>
              </a:rPr>
              <a:t>rd</a:t>
            </a:r>
            <a:r>
              <a:rPr lang="en-IN" sz="1600" dirty="0">
                <a:solidFill>
                  <a:srgbClr val="002060"/>
                </a:solidFill>
              </a:rPr>
              <a:t> June 2020</a:t>
            </a:r>
            <a:endParaRPr lang="en-US" sz="1600" dirty="0">
              <a:solidFill>
                <a:srgbClr val="002060"/>
              </a:solidFill>
            </a:endParaRPr>
          </a:p>
        </p:txBody>
      </p:sp>
    </p:spTree>
    <p:extLst>
      <p:ext uri="{BB962C8B-B14F-4D97-AF65-F5344CB8AC3E}">
        <p14:creationId xmlns:p14="http://schemas.microsoft.com/office/powerpoint/2010/main" val="2688151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C4D5C-7C5E-4303-AB17-338F8C31E22D}"/>
              </a:ext>
            </a:extLst>
          </p:cNvPr>
          <p:cNvSpPr>
            <a:spLocks noGrp="1"/>
          </p:cNvSpPr>
          <p:nvPr>
            <p:ph type="title"/>
          </p:nvPr>
        </p:nvSpPr>
        <p:spPr/>
        <p:txBody>
          <a:bodyPr anchor="t"/>
          <a:lstStyle/>
          <a:p>
            <a:pPr algn="ctr"/>
            <a:r>
              <a:rPr lang="en-IN" sz="1800" b="1" dirty="0">
                <a:solidFill>
                  <a:srgbClr val="002060"/>
                </a:solidFill>
              </a:rPr>
              <a:t>Identification and prioritization of best performing varieties of vegetables and pulses crops for 2019-2020 WorldVeg demonstration</a:t>
            </a:r>
            <a:br>
              <a:rPr lang="en-IN" sz="1800" b="1" dirty="0">
                <a:solidFill>
                  <a:srgbClr val="002060"/>
                </a:solidFill>
              </a:rPr>
            </a:br>
            <a:endParaRPr lang="en-IN" sz="1800" b="1" dirty="0">
              <a:solidFill>
                <a:srgbClr val="002060"/>
              </a:solidFill>
            </a:endParaRPr>
          </a:p>
        </p:txBody>
      </p:sp>
      <p:sp>
        <p:nvSpPr>
          <p:cNvPr id="5" name="Slide Number Placeholder 4">
            <a:extLst>
              <a:ext uri="{FF2B5EF4-FFF2-40B4-BE49-F238E27FC236}">
                <a16:creationId xmlns:a16="http://schemas.microsoft.com/office/drawing/2014/main" id="{9ED7DA49-99EC-42BE-BD00-D1BBF3C4D5EA}"/>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D9327C4-16B4-43F9-B81D-4AEA7BA52FA8}" type="slidenum">
              <a:rPr kumimoji="0" lang="en-US" sz="1400" b="0" i="0" u="none" strike="noStrike" kern="1200" cap="none" spc="0" normalizeH="0" baseline="0" noProof="0" smtClean="0">
                <a:ln>
                  <a:noFill/>
                </a:ln>
                <a:solidFill>
                  <a:srgbClr val="595959"/>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29</a:t>
            </a:fld>
            <a:r>
              <a:rPr kumimoji="0" lang="en-US" sz="1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of x</a:t>
            </a:r>
          </a:p>
        </p:txBody>
      </p:sp>
      <p:pic>
        <p:nvPicPr>
          <p:cNvPr id="7" name="Picture 6">
            <a:extLst>
              <a:ext uri="{FF2B5EF4-FFF2-40B4-BE49-F238E27FC236}">
                <a16:creationId xmlns:a16="http://schemas.microsoft.com/office/drawing/2014/main" id="{C26481FC-545F-449F-B52A-D2055C2DB6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601" r="4347" b="18516"/>
          <a:stretch/>
        </p:blipFill>
        <p:spPr>
          <a:xfrm>
            <a:off x="203200" y="1345414"/>
            <a:ext cx="4146551" cy="2276766"/>
          </a:xfrm>
          <a:prstGeom prst="rect">
            <a:avLst/>
          </a:prstGeom>
        </p:spPr>
      </p:pic>
      <p:pic>
        <p:nvPicPr>
          <p:cNvPr id="8" name="Picture 7">
            <a:extLst>
              <a:ext uri="{FF2B5EF4-FFF2-40B4-BE49-F238E27FC236}">
                <a16:creationId xmlns:a16="http://schemas.microsoft.com/office/drawing/2014/main" id="{22D5556D-3D4E-4A55-B4B3-F459BCF58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171" b="-1"/>
          <a:stretch/>
        </p:blipFill>
        <p:spPr>
          <a:xfrm>
            <a:off x="4690045" y="3947903"/>
            <a:ext cx="4422205" cy="2131792"/>
          </a:xfrm>
          <a:prstGeom prst="rect">
            <a:avLst/>
          </a:prstGeom>
        </p:spPr>
      </p:pic>
      <p:sp>
        <p:nvSpPr>
          <p:cNvPr id="9" name="TextBox 8">
            <a:extLst>
              <a:ext uri="{FF2B5EF4-FFF2-40B4-BE49-F238E27FC236}">
                <a16:creationId xmlns:a16="http://schemas.microsoft.com/office/drawing/2014/main" id="{F5005873-54BC-4A7B-877C-AFC4D8836D26}"/>
              </a:ext>
            </a:extLst>
          </p:cNvPr>
          <p:cNvSpPr txBox="1"/>
          <p:nvPr/>
        </p:nvSpPr>
        <p:spPr>
          <a:xfrm>
            <a:off x="979484" y="3629887"/>
            <a:ext cx="260191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Workshop at Guwahati</a:t>
            </a:r>
          </a:p>
        </p:txBody>
      </p:sp>
      <p:sp>
        <p:nvSpPr>
          <p:cNvPr id="10" name="TextBox 9">
            <a:extLst>
              <a:ext uri="{FF2B5EF4-FFF2-40B4-BE49-F238E27FC236}">
                <a16:creationId xmlns:a16="http://schemas.microsoft.com/office/drawing/2014/main" id="{249D7DD9-8308-4C22-AD99-B433EE87F78A}"/>
              </a:ext>
            </a:extLst>
          </p:cNvPr>
          <p:cNvSpPr txBox="1"/>
          <p:nvPr/>
        </p:nvSpPr>
        <p:spPr>
          <a:xfrm>
            <a:off x="6231894" y="6051120"/>
            <a:ext cx="222368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Workshop at Jorhat</a:t>
            </a:r>
          </a:p>
        </p:txBody>
      </p:sp>
      <p:graphicFrame>
        <p:nvGraphicFramePr>
          <p:cNvPr id="2" name="Table 1">
            <a:extLst>
              <a:ext uri="{FF2B5EF4-FFF2-40B4-BE49-F238E27FC236}">
                <a16:creationId xmlns:a16="http://schemas.microsoft.com/office/drawing/2014/main" id="{15A1ECBC-6621-44B4-9F67-0DBA219019AC}"/>
              </a:ext>
            </a:extLst>
          </p:cNvPr>
          <p:cNvGraphicFramePr>
            <a:graphicFrameLocks noGrp="1"/>
          </p:cNvGraphicFramePr>
          <p:nvPr>
            <p:extLst>
              <p:ext uri="{D42A27DB-BD31-4B8C-83A1-F6EECF244321}">
                <p14:modId xmlns:p14="http://schemas.microsoft.com/office/powerpoint/2010/main" val="4272767170"/>
              </p:ext>
            </p:extLst>
          </p:nvPr>
        </p:nvGraphicFramePr>
        <p:xfrm>
          <a:off x="4422700" y="1563113"/>
          <a:ext cx="4508575" cy="2117347"/>
        </p:xfrm>
        <a:graphic>
          <a:graphicData uri="http://schemas.openxmlformats.org/drawingml/2006/table">
            <a:tbl>
              <a:tblPr/>
              <a:tblGrid>
                <a:gridCol w="1108511">
                  <a:extLst>
                    <a:ext uri="{9D8B030D-6E8A-4147-A177-3AD203B41FA5}">
                      <a16:colId xmlns:a16="http://schemas.microsoft.com/office/drawing/2014/main" val="20000"/>
                    </a:ext>
                  </a:extLst>
                </a:gridCol>
                <a:gridCol w="3400064">
                  <a:extLst>
                    <a:ext uri="{9D8B030D-6E8A-4147-A177-3AD203B41FA5}">
                      <a16:colId xmlns:a16="http://schemas.microsoft.com/office/drawing/2014/main" val="20001"/>
                    </a:ext>
                  </a:extLst>
                </a:gridCol>
              </a:tblGrid>
              <a:tr h="265401">
                <a:tc>
                  <a:txBody>
                    <a:bodyPr/>
                    <a:lstStyle/>
                    <a:p>
                      <a:pPr algn="ctr" fontAlgn="b"/>
                      <a:r>
                        <a:rPr lang="en-US" sz="1400" b="1" i="0" u="none" strike="noStrike" dirty="0">
                          <a:solidFill>
                            <a:srgbClr val="000000"/>
                          </a:solidFill>
                          <a:latin typeface="+mj-lt"/>
                        </a:rPr>
                        <a:t>Crop</a:t>
                      </a:r>
                    </a:p>
                  </a:txBody>
                  <a:tcPr marL="9526" marR="9526"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mj-lt"/>
                        </a:rPr>
                        <a:t>Variety used during 2019-20</a:t>
                      </a:r>
                    </a:p>
                  </a:txBody>
                  <a:tcPr marL="9526" marR="9526"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3454">
                <a:tc>
                  <a:txBody>
                    <a:bodyPr/>
                    <a:lstStyle/>
                    <a:p>
                      <a:pPr algn="l" fontAlgn="t"/>
                      <a:r>
                        <a:rPr lang="en-US" sz="1400" b="0" i="0" u="none" strike="noStrike" dirty="0" err="1">
                          <a:solidFill>
                            <a:srgbClr val="000000"/>
                          </a:solidFill>
                          <a:latin typeface="+mj-lt"/>
                        </a:rPr>
                        <a:t>Brinjal</a:t>
                      </a:r>
                      <a:endParaRPr lang="en-US" sz="1400" b="0" i="0" u="none" strike="noStrike" dirty="0">
                        <a:solidFill>
                          <a:srgbClr val="000000"/>
                        </a:solidFill>
                        <a:latin typeface="+mj-lt"/>
                      </a:endParaRP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err="1">
                          <a:solidFill>
                            <a:srgbClr val="000000"/>
                          </a:solidFill>
                          <a:latin typeface="+mj-lt"/>
                        </a:rPr>
                        <a:t>Navkiran</a:t>
                      </a:r>
                      <a:r>
                        <a:rPr lang="en-US" sz="1400" b="0" i="0" u="none" strike="noStrike" dirty="0">
                          <a:solidFill>
                            <a:srgbClr val="000000"/>
                          </a:solidFill>
                          <a:latin typeface="+mj-lt"/>
                        </a:rPr>
                        <a:t>, </a:t>
                      </a:r>
                      <a:r>
                        <a:rPr lang="en-US" sz="1400" b="0" i="0" u="none" strike="noStrike" dirty="0" err="1">
                          <a:solidFill>
                            <a:srgbClr val="000000"/>
                          </a:solidFill>
                          <a:latin typeface="+mj-lt"/>
                        </a:rPr>
                        <a:t>Pusa</a:t>
                      </a:r>
                      <a:r>
                        <a:rPr lang="en-US" sz="1400" b="0" i="0" u="none" strike="noStrike" dirty="0">
                          <a:solidFill>
                            <a:srgbClr val="000000"/>
                          </a:solidFill>
                          <a:latin typeface="+mj-lt"/>
                        </a:rPr>
                        <a:t> Purple Long, VNR-212, </a:t>
                      </a:r>
                      <a:r>
                        <a:rPr lang="en-US" sz="1400" b="0" i="0" u="none" strike="noStrike" dirty="0" err="1">
                          <a:solidFill>
                            <a:srgbClr val="000000"/>
                          </a:solidFill>
                          <a:latin typeface="+mj-lt"/>
                        </a:rPr>
                        <a:t>Sungro</a:t>
                      </a:r>
                      <a:r>
                        <a:rPr lang="en-US" sz="1400" b="0" i="0" u="none" strike="noStrike" dirty="0">
                          <a:solidFill>
                            <a:srgbClr val="000000"/>
                          </a:solidFill>
                          <a:latin typeface="+mj-lt"/>
                        </a:rPr>
                        <a:t> 33, Local Black, BSS 793, Bharat 436</a:t>
                      </a: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8314690"/>
                  </a:ext>
                </a:extLst>
              </a:tr>
              <a:tr h="393454">
                <a:tc>
                  <a:txBody>
                    <a:bodyPr/>
                    <a:lstStyle/>
                    <a:p>
                      <a:pPr algn="l" fontAlgn="t"/>
                      <a:r>
                        <a:rPr lang="en-US" sz="1400" b="0" i="0" u="none" strike="noStrike" dirty="0">
                          <a:solidFill>
                            <a:srgbClr val="000000"/>
                          </a:solidFill>
                          <a:latin typeface="+mj-lt"/>
                        </a:rPr>
                        <a:t>Cabbage</a:t>
                      </a:r>
                    </a:p>
                  </a:txBody>
                  <a:tcPr marL="108008" marR="9526"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err="1">
                          <a:solidFill>
                            <a:srgbClr val="000000"/>
                          </a:solidFill>
                          <a:latin typeface="+mj-lt"/>
                        </a:rPr>
                        <a:t>Wonderball</a:t>
                      </a:r>
                      <a:r>
                        <a:rPr lang="en-US" sz="1400" b="0" i="0" u="none" strike="noStrike" dirty="0">
                          <a:solidFill>
                            <a:srgbClr val="000000"/>
                          </a:solidFill>
                          <a:latin typeface="+mj-lt"/>
                        </a:rPr>
                        <a:t>, </a:t>
                      </a:r>
                      <a:r>
                        <a:rPr lang="en-US" sz="1400" b="0" i="0" u="none" strike="noStrike" dirty="0" err="1">
                          <a:solidFill>
                            <a:srgbClr val="000000"/>
                          </a:solidFill>
                          <a:latin typeface="+mj-lt"/>
                        </a:rPr>
                        <a:t>Rareball</a:t>
                      </a:r>
                      <a:r>
                        <a:rPr lang="en-US" sz="1400" b="0" i="0" u="none" strike="noStrike" dirty="0">
                          <a:solidFill>
                            <a:srgbClr val="000000"/>
                          </a:solidFill>
                          <a:latin typeface="+mj-lt"/>
                        </a:rPr>
                        <a:t>, BC-76, Green Express, Pragati Plus</a:t>
                      </a:r>
                    </a:p>
                  </a:txBody>
                  <a:tcPr marL="108008" marR="9526"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4330">
                <a:tc>
                  <a:txBody>
                    <a:bodyPr/>
                    <a:lstStyle/>
                    <a:p>
                      <a:pPr algn="l" fontAlgn="t"/>
                      <a:r>
                        <a:rPr lang="en-US" sz="1400" b="0" i="0" u="none" strike="noStrike" dirty="0">
                          <a:solidFill>
                            <a:srgbClr val="000000"/>
                          </a:solidFill>
                          <a:latin typeface="+mj-lt"/>
                        </a:rPr>
                        <a:t>Cauliflower</a:t>
                      </a:r>
                    </a:p>
                  </a:txBody>
                  <a:tcPr marL="108008" marR="9526"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j-lt"/>
                        </a:rPr>
                        <a:t>White Excel, Madhuri, </a:t>
                      </a:r>
                      <a:r>
                        <a:rPr lang="en-US" sz="1400" b="0" i="0" u="none" strike="noStrike" dirty="0" err="1">
                          <a:solidFill>
                            <a:srgbClr val="000000"/>
                          </a:solidFill>
                          <a:latin typeface="+mj-lt"/>
                        </a:rPr>
                        <a:t>Megha</a:t>
                      </a:r>
                      <a:r>
                        <a:rPr lang="en-US" sz="1400" b="0" i="0" u="none" strike="noStrike" dirty="0">
                          <a:solidFill>
                            <a:srgbClr val="000000"/>
                          </a:solidFill>
                          <a:latin typeface="+mj-lt"/>
                        </a:rPr>
                        <a:t>, Mahi, </a:t>
                      </a:r>
                      <a:r>
                        <a:rPr lang="en-US" sz="1400" b="0" i="0" u="none" strike="noStrike" dirty="0" err="1">
                          <a:solidFill>
                            <a:srgbClr val="000000"/>
                          </a:solidFill>
                          <a:latin typeface="+mj-lt"/>
                        </a:rPr>
                        <a:t>Aanchal</a:t>
                      </a:r>
                      <a:r>
                        <a:rPr lang="en-US" sz="1400" b="0" i="0" u="none" strike="noStrike" dirty="0">
                          <a:solidFill>
                            <a:srgbClr val="000000"/>
                          </a:solidFill>
                          <a:latin typeface="+mj-lt"/>
                        </a:rPr>
                        <a:t>, NS-95, Cashmere, Snow heart</a:t>
                      </a:r>
                    </a:p>
                  </a:txBody>
                  <a:tcPr marL="108008" marR="9526"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1774">
                <a:tc>
                  <a:txBody>
                    <a:bodyPr/>
                    <a:lstStyle/>
                    <a:p>
                      <a:pPr algn="l" fontAlgn="t"/>
                      <a:r>
                        <a:rPr lang="en-US" sz="1400" b="0" i="0" u="none" strike="noStrike" dirty="0">
                          <a:solidFill>
                            <a:srgbClr val="000000"/>
                          </a:solidFill>
                          <a:latin typeface="+mj-lt"/>
                        </a:rPr>
                        <a:t>Pumpkin</a:t>
                      </a: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j-lt"/>
                        </a:rPr>
                        <a:t>Arjuna, Madhu</a:t>
                      </a: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8382727"/>
                  </a:ext>
                </a:extLst>
              </a:tr>
            </a:tbl>
          </a:graphicData>
        </a:graphic>
      </p:graphicFrame>
      <p:graphicFrame>
        <p:nvGraphicFramePr>
          <p:cNvPr id="3" name="Table 2">
            <a:extLst>
              <a:ext uri="{FF2B5EF4-FFF2-40B4-BE49-F238E27FC236}">
                <a16:creationId xmlns:a16="http://schemas.microsoft.com/office/drawing/2014/main" id="{FDC904AE-17EF-475E-A135-36F8101770F4}"/>
              </a:ext>
            </a:extLst>
          </p:cNvPr>
          <p:cNvGraphicFramePr>
            <a:graphicFrameLocks noGrp="1"/>
          </p:cNvGraphicFramePr>
          <p:nvPr>
            <p:extLst>
              <p:ext uri="{D42A27DB-BD31-4B8C-83A1-F6EECF244321}">
                <p14:modId xmlns:p14="http://schemas.microsoft.com/office/powerpoint/2010/main" val="2701474548"/>
              </p:ext>
            </p:extLst>
          </p:nvPr>
        </p:nvGraphicFramePr>
        <p:xfrm>
          <a:off x="146049" y="4256147"/>
          <a:ext cx="4422205" cy="1823547"/>
        </p:xfrm>
        <a:graphic>
          <a:graphicData uri="http://schemas.openxmlformats.org/drawingml/2006/table">
            <a:tbl>
              <a:tblPr/>
              <a:tblGrid>
                <a:gridCol w="815976">
                  <a:extLst>
                    <a:ext uri="{9D8B030D-6E8A-4147-A177-3AD203B41FA5}">
                      <a16:colId xmlns:a16="http://schemas.microsoft.com/office/drawing/2014/main" val="20000"/>
                    </a:ext>
                  </a:extLst>
                </a:gridCol>
                <a:gridCol w="3606229">
                  <a:extLst>
                    <a:ext uri="{9D8B030D-6E8A-4147-A177-3AD203B41FA5}">
                      <a16:colId xmlns:a16="http://schemas.microsoft.com/office/drawing/2014/main" val="20001"/>
                    </a:ext>
                  </a:extLst>
                </a:gridCol>
              </a:tblGrid>
              <a:tr h="269005">
                <a:tc>
                  <a:txBody>
                    <a:bodyPr/>
                    <a:lstStyle/>
                    <a:p>
                      <a:pPr algn="ctr" fontAlgn="b"/>
                      <a:r>
                        <a:rPr lang="en-US" sz="1400" b="1" i="0" u="none" strike="noStrike" dirty="0">
                          <a:solidFill>
                            <a:srgbClr val="000000"/>
                          </a:solidFill>
                          <a:latin typeface="+mj-lt"/>
                        </a:rPr>
                        <a:t>Crop</a:t>
                      </a:r>
                    </a:p>
                  </a:txBody>
                  <a:tcPr marL="9525" marR="9525"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latin typeface="+mj-lt"/>
                        </a:rPr>
                        <a:t>Variety used during 2019-20</a:t>
                      </a:r>
                    </a:p>
                  </a:txBody>
                  <a:tcPr marL="9525" marR="9525" marT="95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4462">
                <a:tc>
                  <a:txBody>
                    <a:bodyPr/>
                    <a:lstStyle/>
                    <a:p>
                      <a:pPr algn="l" fontAlgn="t"/>
                      <a:r>
                        <a:rPr lang="en-US" sz="1400" b="0" i="0" u="none" strike="noStrike" dirty="0">
                          <a:solidFill>
                            <a:srgbClr val="000000"/>
                          </a:solidFill>
                          <a:latin typeface="+mj-lt"/>
                        </a:rPr>
                        <a:t>Tomato</a:t>
                      </a: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j-lt"/>
                        </a:rPr>
                        <a:t>INDAM 1006, Hard Rock, US 440, Rocky, </a:t>
                      </a:r>
                      <a:r>
                        <a:rPr lang="en-US" sz="1400" b="0" i="0" u="none" strike="noStrike" dirty="0" err="1">
                          <a:solidFill>
                            <a:srgbClr val="000000"/>
                          </a:solidFill>
                          <a:latin typeface="+mj-lt"/>
                        </a:rPr>
                        <a:t>Trishul</a:t>
                      </a:r>
                      <a:r>
                        <a:rPr lang="en-US" sz="1400" b="0" i="0" u="none" strike="noStrike" dirty="0">
                          <a:solidFill>
                            <a:srgbClr val="000000"/>
                          </a:solidFill>
                          <a:latin typeface="+mj-lt"/>
                        </a:rPr>
                        <a:t>, Anup</a:t>
                      </a: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54462">
                <a:tc>
                  <a:txBody>
                    <a:bodyPr/>
                    <a:lstStyle/>
                    <a:p>
                      <a:pPr algn="l" fontAlgn="t"/>
                      <a:r>
                        <a:rPr lang="en-US" sz="1400" b="0" i="0" u="none" strike="noStrike" dirty="0">
                          <a:solidFill>
                            <a:srgbClr val="000000"/>
                          </a:solidFill>
                          <a:latin typeface="+mj-lt"/>
                        </a:rPr>
                        <a:t>Black gram</a:t>
                      </a: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j-lt"/>
                        </a:rPr>
                        <a:t>IPU-02-43</a:t>
                      </a: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809">
                <a:tc>
                  <a:txBody>
                    <a:bodyPr/>
                    <a:lstStyle/>
                    <a:p>
                      <a:pPr algn="l" fontAlgn="t"/>
                      <a:r>
                        <a:rPr lang="en-US" sz="1400" b="0" i="0" u="none" strike="noStrike" dirty="0">
                          <a:solidFill>
                            <a:srgbClr val="000000"/>
                          </a:solidFill>
                          <a:latin typeface="+mj-lt"/>
                        </a:rPr>
                        <a:t>Lentil</a:t>
                      </a: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j-lt"/>
                        </a:rPr>
                        <a:t>WBL 77</a:t>
                      </a: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2809">
                <a:tc>
                  <a:txBody>
                    <a:bodyPr/>
                    <a:lstStyle/>
                    <a:p>
                      <a:pPr algn="l" fontAlgn="t"/>
                      <a:r>
                        <a:rPr lang="en-US" sz="1400" b="0" i="0" u="none" strike="noStrike" dirty="0">
                          <a:solidFill>
                            <a:srgbClr val="000000"/>
                          </a:solidFill>
                          <a:latin typeface="+mj-lt"/>
                        </a:rPr>
                        <a:t>Pea</a:t>
                      </a: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j-lt"/>
                        </a:rPr>
                        <a:t>Kashi Nandini</a:t>
                      </a:r>
                    </a:p>
                  </a:txBody>
                  <a:tcPr marL="107996" marR="9525" marT="95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0495008"/>
                  </a:ext>
                </a:extLst>
              </a:tr>
            </a:tbl>
          </a:graphicData>
        </a:graphic>
      </p:graphicFrame>
    </p:spTree>
    <p:extLst>
      <p:ext uri="{BB962C8B-B14F-4D97-AF65-F5344CB8AC3E}">
        <p14:creationId xmlns:p14="http://schemas.microsoft.com/office/powerpoint/2010/main" val="991163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683491" y="152400"/>
            <a:ext cx="8386618" cy="835891"/>
          </a:xfrm>
          <a:solidFill>
            <a:schemeClr val="accent6">
              <a:lumMod val="20000"/>
              <a:lumOff val="80000"/>
            </a:schemeClr>
          </a:solidFill>
        </p:spPr>
        <p:txBody>
          <a:bodyPr anchor="ctr"/>
          <a:lstStyle/>
          <a:p>
            <a:pPr algn="ctr"/>
            <a:r>
              <a:rPr lang="en-US" sz="1600" b="1" dirty="0">
                <a:solidFill>
                  <a:srgbClr val="002060"/>
                </a:solidFill>
                <a:latin typeface="+mn-lt"/>
              </a:rPr>
              <a:t>Part B: </a:t>
            </a:r>
            <a:r>
              <a:rPr lang="en-US" sz="1600" dirty="0">
                <a:solidFill>
                  <a:srgbClr val="002060"/>
                </a:solidFill>
                <a:latin typeface="+mn-lt"/>
              </a:rPr>
              <a:t>Promoting the adoption of climate resilient good agricultural practices </a:t>
            </a:r>
            <a:br>
              <a:rPr lang="en-US" sz="1600" dirty="0">
                <a:solidFill>
                  <a:srgbClr val="002060"/>
                </a:solidFill>
                <a:latin typeface="+mn-lt"/>
              </a:rPr>
            </a:br>
            <a:r>
              <a:rPr lang="fr-FR" sz="1600" dirty="0">
                <a:solidFill>
                  <a:srgbClr val="002060"/>
                </a:solidFill>
                <a:latin typeface="+mn-lt"/>
              </a:rPr>
              <a:t>B1: Climate resilient production demonstrations </a:t>
            </a:r>
            <a:endParaRPr lang="en-US" sz="1800" dirty="0">
              <a:solidFill>
                <a:srgbClr val="002060"/>
              </a:solidFill>
            </a:endParaRPr>
          </a:p>
        </p:txBody>
      </p:sp>
      <p:sp>
        <p:nvSpPr>
          <p:cNvPr id="17411" name="Text Placeholder 8"/>
          <p:cNvSpPr>
            <a:spLocks noGrp="1"/>
          </p:cNvSpPr>
          <p:nvPr>
            <p:ph type="body" idx="2"/>
          </p:nvPr>
        </p:nvSpPr>
        <p:spPr>
          <a:xfrm>
            <a:off x="152399" y="1293090"/>
            <a:ext cx="2757055" cy="4913744"/>
          </a:xfrm>
        </p:spPr>
        <p:txBody>
          <a:bodyPr/>
          <a:lstStyle/>
          <a:p>
            <a:pPr marL="285750" indent="-285750">
              <a:buClr>
                <a:srgbClr val="002060"/>
              </a:buClr>
              <a:buFont typeface="Wingdings" panose="05000000000000000000" pitchFamily="2" charset="2"/>
              <a:buChar char="v"/>
              <a:defRPr/>
            </a:pPr>
            <a:r>
              <a:rPr lang="en-US" dirty="0">
                <a:solidFill>
                  <a:schemeClr val="tx1"/>
                </a:solidFill>
              </a:rPr>
              <a:t>Direct engagement in 20% demonstrations </a:t>
            </a:r>
          </a:p>
          <a:p>
            <a:pPr marL="285750" indent="-285750">
              <a:buFont typeface="Wingdings" panose="05000000000000000000" pitchFamily="2" charset="2"/>
              <a:buChar char="v"/>
              <a:defRPr/>
            </a:pPr>
            <a:r>
              <a:rPr lang="en-US" dirty="0">
                <a:solidFill>
                  <a:schemeClr val="tx1"/>
                </a:solidFill>
              </a:rPr>
              <a:t>Need-based technical support in 80% demonstrations</a:t>
            </a:r>
          </a:p>
          <a:p>
            <a:pPr marL="285750" indent="-285750">
              <a:buClr>
                <a:srgbClr val="002060"/>
              </a:buClr>
              <a:buFont typeface="Wingdings" panose="05000000000000000000" pitchFamily="2" charset="2"/>
              <a:buChar char="v"/>
              <a:defRPr/>
            </a:pPr>
            <a:r>
              <a:rPr lang="en-US" dirty="0">
                <a:solidFill>
                  <a:schemeClr val="tx1"/>
                </a:solidFill>
              </a:rPr>
              <a:t>100% demonstrations = 451 in 2018-19 and 914 in 2019-20 </a:t>
            </a:r>
          </a:p>
          <a:p>
            <a:pPr marL="285750" indent="-285750">
              <a:buFont typeface="Wingdings" panose="05000000000000000000" pitchFamily="2" charset="2"/>
              <a:buChar char="v"/>
              <a:defRPr/>
            </a:pPr>
            <a:r>
              <a:rPr lang="en-US" dirty="0">
                <a:solidFill>
                  <a:schemeClr val="tx1"/>
                </a:solidFill>
              </a:rPr>
              <a:t>All demonstrations organized by implementing partners. </a:t>
            </a:r>
          </a:p>
          <a:p>
            <a:pPr marL="285750" indent="-285750">
              <a:buClr>
                <a:srgbClr val="002060"/>
              </a:buClr>
              <a:buFont typeface="Wingdings" panose="05000000000000000000" pitchFamily="2" charset="2"/>
              <a:buChar char="v"/>
              <a:defRPr/>
            </a:pPr>
            <a:r>
              <a:rPr lang="en-US" dirty="0">
                <a:solidFill>
                  <a:schemeClr val="tx1"/>
                </a:solidFill>
              </a:rPr>
              <a:t>Technical support by WorldVeg</a:t>
            </a:r>
          </a:p>
          <a:p>
            <a:pPr>
              <a:defRPr/>
            </a:pPr>
            <a:endParaRPr lang="en-US" dirty="0">
              <a:solidFill>
                <a:schemeClr val="tx1"/>
              </a:solidFill>
            </a:endParaRPr>
          </a:p>
        </p:txBody>
      </p:sp>
      <p:pic>
        <p:nvPicPr>
          <p:cNvPr id="2" name="Content Placeholder 1"/>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98355" y="1052948"/>
            <a:ext cx="3719945" cy="2789959"/>
          </a:xfrm>
        </p:spPr>
      </p:pic>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A4DB32A-3A4A-4C53-B2E3-D54E022F0D17}" type="slidenum">
              <a:rPr kumimoji="0" lang="en-US" sz="1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a:t>
            </a:fld>
            <a:r>
              <a:rPr kumimoji="0" lang="en-US" sz="1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of x</a:t>
            </a:r>
          </a:p>
        </p:txBody>
      </p:sp>
      <p:pic>
        <p:nvPicPr>
          <p:cNvPr id="3" name="Picture 2">
            <a:extLst>
              <a:ext uri="{FF2B5EF4-FFF2-40B4-BE49-F238E27FC236}">
                <a16:creationId xmlns:a16="http://schemas.microsoft.com/office/drawing/2014/main" id="{962C2BD3-36CE-489C-8EAA-7C55E2D21E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6174" y="3926034"/>
            <a:ext cx="4519379" cy="2382402"/>
          </a:xfrm>
          <a:prstGeom prst="rect">
            <a:avLst/>
          </a:prstGeom>
        </p:spPr>
      </p:pic>
    </p:spTree>
    <p:extLst>
      <p:ext uri="{BB962C8B-B14F-4D97-AF65-F5344CB8AC3E}">
        <p14:creationId xmlns:p14="http://schemas.microsoft.com/office/powerpoint/2010/main" val="326965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D1F2C4-CC55-40B6-97ED-859E179DF1C6}"/>
              </a:ext>
            </a:extLst>
          </p:cNvPr>
          <p:cNvSpPr>
            <a:spLocks noGrp="1"/>
          </p:cNvSpPr>
          <p:nvPr>
            <p:ph sz="quarter" idx="1"/>
          </p:nvPr>
        </p:nvSpPr>
        <p:spPr>
          <a:xfrm>
            <a:off x="193963" y="1385454"/>
            <a:ext cx="8820727" cy="5253182"/>
          </a:xfrm>
        </p:spPr>
        <p:txBody>
          <a:bodyPr/>
          <a:lstStyle/>
          <a:p>
            <a:pPr marL="0" indent="0">
              <a:buNone/>
            </a:pPr>
            <a:r>
              <a:rPr lang="en-IN" sz="1800" b="1" u="sng" dirty="0">
                <a:solidFill>
                  <a:srgbClr val="002060"/>
                </a:solidFill>
              </a:rPr>
              <a:t>Workshops with DOH&amp;FP</a:t>
            </a:r>
            <a:endParaRPr lang="en-IN" sz="1800" b="1" u="sng" dirty="0"/>
          </a:p>
          <a:p>
            <a:pPr>
              <a:buFont typeface="Wingdings" panose="05000000000000000000" pitchFamily="2" charset="2"/>
              <a:buChar char="v"/>
            </a:pPr>
            <a:r>
              <a:rPr lang="en-IN" sz="1800" b="1" dirty="0"/>
              <a:t>Rapid Assessment of Training needs</a:t>
            </a:r>
          </a:p>
          <a:p>
            <a:pPr marL="0" indent="0">
              <a:buNone/>
            </a:pPr>
            <a:endParaRPr lang="en-IN" sz="1800" b="1" dirty="0"/>
          </a:p>
          <a:p>
            <a:pPr lvl="1">
              <a:buFont typeface="Wingdings" panose="05000000000000000000" pitchFamily="2" charset="2"/>
              <a:buChar char="Ø"/>
            </a:pPr>
            <a:r>
              <a:rPr lang="en-US" sz="1600" dirty="0">
                <a:solidFill>
                  <a:schemeClr val="tx1"/>
                </a:solidFill>
              </a:rPr>
              <a:t>The objective of this workshop was to collect and assess the requirements and expectations of stakeholders from the Project. District nodal officers of APART, ATMA officials, District Horticulture Coordinators and progressive farmers attended the workshop</a:t>
            </a:r>
          </a:p>
          <a:p>
            <a:pPr marL="274638" lvl="1" indent="0">
              <a:buNone/>
            </a:pPr>
            <a:endParaRPr lang="en-US" sz="1600" dirty="0">
              <a:solidFill>
                <a:schemeClr val="tx1"/>
              </a:solidFill>
            </a:endParaRPr>
          </a:p>
          <a:p>
            <a:pPr lvl="1">
              <a:buFont typeface="Wingdings" panose="05000000000000000000" pitchFamily="2" charset="2"/>
              <a:buChar char="Ø"/>
            </a:pPr>
            <a:r>
              <a:rPr lang="en-IN" sz="2000" dirty="0"/>
              <a:t> </a:t>
            </a:r>
            <a:r>
              <a:rPr lang="en-IN" sz="1600" dirty="0">
                <a:solidFill>
                  <a:schemeClr val="tx1"/>
                </a:solidFill>
              </a:rPr>
              <a:t>2 workshops conducted at:</a:t>
            </a:r>
          </a:p>
          <a:p>
            <a:pPr marL="617538" lvl="1" indent="-342900">
              <a:buFont typeface="+mj-lt"/>
              <a:buAutoNum type="romanLcPeriod"/>
            </a:pPr>
            <a:r>
              <a:rPr lang="en-IN" sz="1600" dirty="0">
                <a:solidFill>
                  <a:schemeClr val="tx1"/>
                </a:solidFill>
              </a:rPr>
              <a:t>Guwahati on 5</a:t>
            </a:r>
            <a:r>
              <a:rPr lang="en-IN" sz="1600" baseline="30000" dirty="0">
                <a:solidFill>
                  <a:schemeClr val="tx1"/>
                </a:solidFill>
              </a:rPr>
              <a:t>th</a:t>
            </a:r>
            <a:r>
              <a:rPr lang="en-IN" sz="1600" dirty="0">
                <a:solidFill>
                  <a:schemeClr val="tx1"/>
                </a:solidFill>
              </a:rPr>
              <a:t> August 2019 with a total of 54 participants from 8 districts (</a:t>
            </a:r>
            <a:r>
              <a:rPr lang="en-IN" sz="1600" dirty="0" err="1">
                <a:solidFill>
                  <a:schemeClr val="tx1"/>
                </a:solidFill>
              </a:rPr>
              <a:t>Cachar</a:t>
            </a:r>
            <a:r>
              <a:rPr lang="en-IN" sz="1600" dirty="0">
                <a:solidFill>
                  <a:schemeClr val="tx1"/>
                </a:solidFill>
              </a:rPr>
              <a:t>, </a:t>
            </a:r>
            <a:r>
              <a:rPr lang="en-IN" sz="1600" dirty="0" err="1">
                <a:solidFill>
                  <a:schemeClr val="tx1"/>
                </a:solidFill>
              </a:rPr>
              <a:t>Goalpara</a:t>
            </a:r>
            <a:r>
              <a:rPr lang="en-IN" sz="1600" dirty="0">
                <a:solidFill>
                  <a:schemeClr val="tx1"/>
                </a:solidFill>
              </a:rPr>
              <a:t>, </a:t>
            </a:r>
            <a:r>
              <a:rPr lang="en-IN" sz="1600" dirty="0" err="1">
                <a:solidFill>
                  <a:schemeClr val="tx1"/>
                </a:solidFill>
              </a:rPr>
              <a:t>Kamrup</a:t>
            </a:r>
            <a:r>
              <a:rPr lang="en-IN" sz="1600" dirty="0">
                <a:solidFill>
                  <a:schemeClr val="tx1"/>
                </a:solidFill>
              </a:rPr>
              <a:t>, </a:t>
            </a:r>
            <a:r>
              <a:rPr lang="en-IN" sz="1600" dirty="0" err="1">
                <a:solidFill>
                  <a:schemeClr val="tx1"/>
                </a:solidFill>
              </a:rPr>
              <a:t>Barpeta</a:t>
            </a:r>
            <a:r>
              <a:rPr lang="en-IN" sz="1600" dirty="0">
                <a:solidFill>
                  <a:schemeClr val="tx1"/>
                </a:solidFill>
              </a:rPr>
              <a:t>, Kokrajhar, </a:t>
            </a:r>
            <a:r>
              <a:rPr lang="en-IN" sz="1600" dirty="0" err="1">
                <a:solidFill>
                  <a:schemeClr val="tx1"/>
                </a:solidFill>
              </a:rPr>
              <a:t>Nalbari</a:t>
            </a:r>
            <a:r>
              <a:rPr lang="en-IN" sz="1600" dirty="0">
                <a:solidFill>
                  <a:schemeClr val="tx1"/>
                </a:solidFill>
              </a:rPr>
              <a:t>, </a:t>
            </a:r>
            <a:r>
              <a:rPr lang="en-IN" sz="1600" dirty="0" err="1">
                <a:solidFill>
                  <a:schemeClr val="tx1"/>
                </a:solidFill>
              </a:rPr>
              <a:t>Darrang</a:t>
            </a:r>
            <a:r>
              <a:rPr lang="en-IN" sz="1600" dirty="0">
                <a:solidFill>
                  <a:schemeClr val="tx1"/>
                </a:solidFill>
              </a:rPr>
              <a:t>, Dhubri)</a:t>
            </a:r>
          </a:p>
          <a:p>
            <a:pPr marL="617538" lvl="1" indent="-342900">
              <a:buFont typeface="+mj-lt"/>
              <a:buAutoNum type="romanLcPeriod"/>
            </a:pPr>
            <a:r>
              <a:rPr lang="en-IN" sz="1600" dirty="0">
                <a:solidFill>
                  <a:schemeClr val="tx1"/>
                </a:solidFill>
              </a:rPr>
              <a:t>Sonitpur on 7</a:t>
            </a:r>
            <a:r>
              <a:rPr lang="en-IN" sz="1600" baseline="30000" dirty="0">
                <a:solidFill>
                  <a:schemeClr val="tx1"/>
                </a:solidFill>
              </a:rPr>
              <a:t>th</a:t>
            </a:r>
            <a:r>
              <a:rPr lang="en-IN" sz="1600" dirty="0">
                <a:solidFill>
                  <a:schemeClr val="tx1"/>
                </a:solidFill>
              </a:rPr>
              <a:t> August 2019 with a total of 88 participants from 7 districts (</a:t>
            </a:r>
            <a:r>
              <a:rPr lang="en-IN" sz="1600" dirty="0" err="1">
                <a:solidFill>
                  <a:schemeClr val="tx1"/>
                </a:solidFill>
              </a:rPr>
              <a:t>Morigaon</a:t>
            </a:r>
            <a:r>
              <a:rPr lang="en-IN" sz="1600" dirty="0">
                <a:solidFill>
                  <a:schemeClr val="tx1"/>
                </a:solidFill>
              </a:rPr>
              <a:t>, Lakhimpur, Nagaon, Jorhat, Sivasagar, Sonitpur, Golaghat)</a:t>
            </a:r>
          </a:p>
          <a:p>
            <a:pPr marL="274638" lvl="1" indent="0">
              <a:buNone/>
            </a:pPr>
            <a:endParaRPr lang="en-US" sz="1600" dirty="0">
              <a:solidFill>
                <a:schemeClr val="tx1"/>
              </a:solidFill>
            </a:endParaRPr>
          </a:p>
          <a:p>
            <a:pPr lvl="1">
              <a:buFont typeface="Wingdings" panose="05000000000000000000" pitchFamily="2" charset="2"/>
              <a:buChar char="Ø"/>
            </a:pPr>
            <a:r>
              <a:rPr lang="en-US" sz="1600" dirty="0">
                <a:solidFill>
                  <a:schemeClr val="tx1"/>
                </a:solidFill>
              </a:rPr>
              <a:t> A report was prepared based on the outcome of this workshop, which was shared with ARIASS and DOH&amp;FP</a:t>
            </a:r>
            <a:endParaRPr lang="en-IN" sz="1100" b="1" dirty="0">
              <a:solidFill>
                <a:schemeClr val="tx1"/>
              </a:solidFill>
            </a:endParaRPr>
          </a:p>
        </p:txBody>
      </p:sp>
      <p:sp>
        <p:nvSpPr>
          <p:cNvPr id="4" name="Slide Number Placeholder 3">
            <a:extLst>
              <a:ext uri="{FF2B5EF4-FFF2-40B4-BE49-F238E27FC236}">
                <a16:creationId xmlns:a16="http://schemas.microsoft.com/office/drawing/2014/main" id="{BB2073C2-B372-4300-9677-B3C187667CE3}"/>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5DEFBFA-216E-4E8C-9D40-A6B6105DC723}" type="slidenum">
              <a:rPr kumimoji="0" lang="en-US" sz="1400" b="0" i="0" u="none" strike="noStrike" kern="1200" cap="none" spc="0" normalizeH="0" baseline="0" noProof="0" smtClean="0">
                <a:ln>
                  <a:noFill/>
                </a:ln>
                <a:solidFill>
                  <a:srgbClr val="595959"/>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30</a:t>
            </a:fld>
            <a:r>
              <a:rPr kumimoji="0" lang="en-US" sz="1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of x</a:t>
            </a:r>
          </a:p>
        </p:txBody>
      </p:sp>
      <p:sp>
        <p:nvSpPr>
          <p:cNvPr id="5" name="Title 1">
            <a:extLst>
              <a:ext uri="{FF2B5EF4-FFF2-40B4-BE49-F238E27FC236}">
                <a16:creationId xmlns:a16="http://schemas.microsoft.com/office/drawing/2014/main" id="{F400FB20-4748-443F-A496-FB16DCE60E22}"/>
              </a:ext>
            </a:extLst>
          </p:cNvPr>
          <p:cNvSpPr txBox="1">
            <a:spLocks/>
          </p:cNvSpPr>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kern="1200">
                <a:solidFill>
                  <a:srgbClr val="009444"/>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r>
              <a:rPr lang="en-IN" sz="2400" b="1" dirty="0">
                <a:solidFill>
                  <a:srgbClr val="002060"/>
                </a:solidFill>
              </a:rPr>
              <a:t>Workshop conducted in 2019-2020 as a part of AWP</a:t>
            </a:r>
          </a:p>
        </p:txBody>
      </p:sp>
    </p:spTree>
    <p:extLst>
      <p:ext uri="{BB962C8B-B14F-4D97-AF65-F5344CB8AC3E}">
        <p14:creationId xmlns:p14="http://schemas.microsoft.com/office/powerpoint/2010/main" val="2064008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6AAF26-3D2B-4DF5-9929-E62B7A72F9F8}"/>
              </a:ext>
            </a:extLst>
          </p:cNvPr>
          <p:cNvSpPr>
            <a:spLocks noGrp="1"/>
          </p:cNvSpPr>
          <p:nvPr>
            <p:ph type="title"/>
          </p:nvPr>
        </p:nvSpPr>
        <p:spPr/>
        <p:txBody>
          <a:bodyPr anchor="ctr"/>
          <a:lstStyle/>
          <a:p>
            <a:pPr algn="ctr"/>
            <a:r>
              <a:rPr lang="en-IN" sz="2400" b="1" dirty="0">
                <a:solidFill>
                  <a:srgbClr val="002060"/>
                </a:solidFill>
              </a:rPr>
              <a:t>Rapid Assessment of Training Needs- 2019-2020</a:t>
            </a:r>
          </a:p>
        </p:txBody>
      </p:sp>
      <p:sp>
        <p:nvSpPr>
          <p:cNvPr id="5" name="Slide Number Placeholder 4">
            <a:extLst>
              <a:ext uri="{FF2B5EF4-FFF2-40B4-BE49-F238E27FC236}">
                <a16:creationId xmlns:a16="http://schemas.microsoft.com/office/drawing/2014/main" id="{149CB9D4-8AA2-4097-A4A3-A4168C59AC65}"/>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D9327C4-16B4-43F9-B81D-4AEA7BA52FA8}" type="slidenum">
              <a:rPr kumimoji="0" lang="en-US" sz="1400" b="0" i="0" u="none" strike="noStrike" kern="1200" cap="none" spc="0" normalizeH="0" baseline="0" noProof="0" smtClean="0">
                <a:ln>
                  <a:noFill/>
                </a:ln>
                <a:solidFill>
                  <a:srgbClr val="595959"/>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31</a:t>
            </a:fld>
            <a:r>
              <a:rPr kumimoji="0" lang="en-US" sz="1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of x</a:t>
            </a:r>
          </a:p>
        </p:txBody>
      </p:sp>
      <p:pic>
        <p:nvPicPr>
          <p:cNvPr id="7" name="Content Placeholder 6">
            <a:extLst>
              <a:ext uri="{FF2B5EF4-FFF2-40B4-BE49-F238E27FC236}">
                <a16:creationId xmlns:a16="http://schemas.microsoft.com/office/drawing/2014/main" id="{8047E6ED-2C1B-4F6F-9AA5-6223EB5ADC55}"/>
              </a:ext>
            </a:extLst>
          </p:cNvPr>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526469" y="1290879"/>
            <a:ext cx="2817095" cy="2113278"/>
          </a:xfrm>
        </p:spPr>
      </p:pic>
      <p:sp>
        <p:nvSpPr>
          <p:cNvPr id="8" name="TextBox 7">
            <a:extLst>
              <a:ext uri="{FF2B5EF4-FFF2-40B4-BE49-F238E27FC236}">
                <a16:creationId xmlns:a16="http://schemas.microsoft.com/office/drawing/2014/main" id="{BF9BB590-6223-4315-9880-FB242B2DEB86}"/>
              </a:ext>
            </a:extLst>
          </p:cNvPr>
          <p:cNvSpPr txBox="1"/>
          <p:nvPr/>
        </p:nvSpPr>
        <p:spPr>
          <a:xfrm>
            <a:off x="535709" y="3677002"/>
            <a:ext cx="7795491"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N"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Group discussion and presentation by team during the workshop at Guwahati</a:t>
            </a:r>
          </a:p>
        </p:txBody>
      </p:sp>
      <p:pic>
        <p:nvPicPr>
          <p:cNvPr id="12" name="Picture 11">
            <a:extLst>
              <a:ext uri="{FF2B5EF4-FFF2-40B4-BE49-F238E27FC236}">
                <a16:creationId xmlns:a16="http://schemas.microsoft.com/office/drawing/2014/main" id="{7F4FC39D-48F6-48C4-8A29-CA7BB97494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3275" y="1336418"/>
            <a:ext cx="2817095" cy="2112822"/>
          </a:xfrm>
          <a:prstGeom prst="rect">
            <a:avLst/>
          </a:prstGeom>
        </p:spPr>
      </p:pic>
      <p:pic>
        <p:nvPicPr>
          <p:cNvPr id="14" name="Picture 13">
            <a:extLst>
              <a:ext uri="{FF2B5EF4-FFF2-40B4-BE49-F238E27FC236}">
                <a16:creationId xmlns:a16="http://schemas.microsoft.com/office/drawing/2014/main" id="{343592F4-FD6A-40D1-B0B8-393C006293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746" y="4115967"/>
            <a:ext cx="2623131" cy="1967348"/>
          </a:xfrm>
          <a:prstGeom prst="rect">
            <a:avLst/>
          </a:prstGeom>
        </p:spPr>
      </p:pic>
      <p:pic>
        <p:nvPicPr>
          <p:cNvPr id="16" name="Picture 15">
            <a:extLst>
              <a:ext uri="{FF2B5EF4-FFF2-40B4-BE49-F238E27FC236}">
                <a16:creationId xmlns:a16="http://schemas.microsoft.com/office/drawing/2014/main" id="{EE6A0C49-9F34-4445-B03A-3A8102BF94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7239" y="4054055"/>
            <a:ext cx="2623131" cy="1967348"/>
          </a:xfrm>
          <a:prstGeom prst="rect">
            <a:avLst/>
          </a:prstGeom>
        </p:spPr>
      </p:pic>
      <p:sp>
        <p:nvSpPr>
          <p:cNvPr id="17" name="TextBox 16">
            <a:extLst>
              <a:ext uri="{FF2B5EF4-FFF2-40B4-BE49-F238E27FC236}">
                <a16:creationId xmlns:a16="http://schemas.microsoft.com/office/drawing/2014/main" id="{9F56BB81-1492-4258-BD8E-711A65F0DEE1}"/>
              </a:ext>
            </a:extLst>
          </p:cNvPr>
          <p:cNvSpPr txBox="1"/>
          <p:nvPr/>
        </p:nvSpPr>
        <p:spPr>
          <a:xfrm>
            <a:off x="15294" y="6381862"/>
            <a:ext cx="8913091" cy="30777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N"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Group discussion and presentation by team during the workshop at Sonitpur</a:t>
            </a:r>
          </a:p>
        </p:txBody>
      </p:sp>
      <p:sp>
        <p:nvSpPr>
          <p:cNvPr id="2" name="TextBox 1">
            <a:extLst>
              <a:ext uri="{FF2B5EF4-FFF2-40B4-BE49-F238E27FC236}">
                <a16:creationId xmlns:a16="http://schemas.microsoft.com/office/drawing/2014/main" id="{4DA3B5DD-90FA-4EC4-85EF-1A50F9A156E4}"/>
              </a:ext>
            </a:extLst>
          </p:cNvPr>
          <p:cNvSpPr txBox="1"/>
          <p:nvPr/>
        </p:nvSpPr>
        <p:spPr>
          <a:xfrm>
            <a:off x="1169422" y="3378455"/>
            <a:ext cx="122822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Team </a:t>
            </a:r>
            <a:r>
              <a:rPr kumimoji="0" lang="en-IN" sz="1400" b="0" i="0" u="none" strike="noStrike" kern="1200" cap="none" spc="0" normalizeH="0" baseline="0" noProof="0" dirty="0" err="1">
                <a:ln>
                  <a:noFill/>
                </a:ln>
                <a:solidFill>
                  <a:prstClr val="black"/>
                </a:solidFill>
                <a:effectLst/>
                <a:uLnTx/>
                <a:uFillTx/>
                <a:latin typeface="Georgia" panose="02040502050405020303" pitchFamily="18" charset="0"/>
                <a:ea typeface="+mn-ea"/>
                <a:cs typeface="Arial" panose="020B0604020202020204" pitchFamily="34" charset="0"/>
              </a:rPr>
              <a:t>Cachar</a:t>
            </a:r>
            <a:endParaRPr kumimoji="0" lang="en-IN"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endParaRPr>
          </a:p>
        </p:txBody>
      </p:sp>
      <p:sp>
        <p:nvSpPr>
          <p:cNvPr id="13" name="TextBox 12">
            <a:extLst>
              <a:ext uri="{FF2B5EF4-FFF2-40B4-BE49-F238E27FC236}">
                <a16:creationId xmlns:a16="http://schemas.microsoft.com/office/drawing/2014/main" id="{B20BB233-E3EC-44AC-8999-8430AFDEB710}"/>
              </a:ext>
            </a:extLst>
          </p:cNvPr>
          <p:cNvSpPr txBox="1"/>
          <p:nvPr/>
        </p:nvSpPr>
        <p:spPr>
          <a:xfrm>
            <a:off x="5764510" y="3447731"/>
            <a:ext cx="1396536"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Team </a:t>
            </a:r>
            <a:r>
              <a:rPr kumimoji="0" lang="en-IN" sz="1400" b="0" i="0" u="none" strike="noStrike" kern="1200" cap="none" spc="0" normalizeH="0" baseline="0" noProof="0" dirty="0" err="1">
                <a:ln>
                  <a:noFill/>
                </a:ln>
                <a:solidFill>
                  <a:prstClr val="black"/>
                </a:solidFill>
                <a:effectLst/>
                <a:uLnTx/>
                <a:uFillTx/>
                <a:latin typeface="Georgia" panose="02040502050405020303" pitchFamily="18" charset="0"/>
                <a:ea typeface="+mn-ea"/>
                <a:cs typeface="Arial" panose="020B0604020202020204" pitchFamily="34" charset="0"/>
              </a:rPr>
              <a:t>Goalpara</a:t>
            </a:r>
            <a:endParaRPr kumimoji="0" lang="en-IN"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endParaRPr>
          </a:p>
        </p:txBody>
      </p:sp>
      <p:sp>
        <p:nvSpPr>
          <p:cNvPr id="15" name="TextBox 14">
            <a:extLst>
              <a:ext uri="{FF2B5EF4-FFF2-40B4-BE49-F238E27FC236}">
                <a16:creationId xmlns:a16="http://schemas.microsoft.com/office/drawing/2014/main" id="{F88F64D3-BB39-4336-A60D-DA5F25F313DF}"/>
              </a:ext>
            </a:extLst>
          </p:cNvPr>
          <p:cNvSpPr txBox="1"/>
          <p:nvPr/>
        </p:nvSpPr>
        <p:spPr>
          <a:xfrm>
            <a:off x="1321822" y="6080086"/>
            <a:ext cx="1284326"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Team Nagaon</a:t>
            </a:r>
          </a:p>
        </p:txBody>
      </p:sp>
      <p:sp>
        <p:nvSpPr>
          <p:cNvPr id="6" name="TextBox 5">
            <a:extLst>
              <a:ext uri="{FF2B5EF4-FFF2-40B4-BE49-F238E27FC236}">
                <a16:creationId xmlns:a16="http://schemas.microsoft.com/office/drawing/2014/main" id="{2067F858-E1E6-4BB8-902E-8BEEB9491D0E}"/>
              </a:ext>
            </a:extLst>
          </p:cNvPr>
          <p:cNvSpPr txBox="1"/>
          <p:nvPr/>
        </p:nvSpPr>
        <p:spPr>
          <a:xfrm>
            <a:off x="5353275" y="6064080"/>
            <a:ext cx="3122971"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WorldVeg team addressing the participants</a:t>
            </a:r>
          </a:p>
        </p:txBody>
      </p:sp>
    </p:spTree>
    <p:extLst>
      <p:ext uri="{BB962C8B-B14F-4D97-AF65-F5344CB8AC3E}">
        <p14:creationId xmlns:p14="http://schemas.microsoft.com/office/powerpoint/2010/main" val="2124651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7FDFB2-1471-443B-9695-B4135E3861B9}"/>
              </a:ext>
            </a:extLst>
          </p:cNvPr>
          <p:cNvSpPr>
            <a:spLocks noGrp="1"/>
          </p:cNvSpPr>
          <p:nvPr>
            <p:ph sz="quarter" idx="1"/>
          </p:nvPr>
        </p:nvSpPr>
        <p:spPr>
          <a:xfrm>
            <a:off x="120073" y="1443923"/>
            <a:ext cx="8903853" cy="4827568"/>
          </a:xfrm>
        </p:spPr>
        <p:txBody>
          <a:bodyPr/>
          <a:lstStyle/>
          <a:p>
            <a:pPr marL="0" indent="0">
              <a:buNone/>
            </a:pPr>
            <a:r>
              <a:rPr lang="en-IN" sz="2000" b="1" u="sng" dirty="0">
                <a:solidFill>
                  <a:srgbClr val="002060"/>
                </a:solidFill>
              </a:rPr>
              <a:t>Workshops with DOH&amp;FP</a:t>
            </a:r>
          </a:p>
          <a:p>
            <a:pPr>
              <a:buFont typeface="Wingdings" panose="05000000000000000000" pitchFamily="2" charset="2"/>
              <a:buChar char="v"/>
            </a:pPr>
            <a:r>
              <a:rPr lang="en-IN" sz="2000" b="1" dirty="0"/>
              <a:t>Training of Trainers (</a:t>
            </a:r>
            <a:r>
              <a:rPr lang="en-IN" sz="2000" b="1" dirty="0" err="1"/>
              <a:t>ToT</a:t>
            </a:r>
            <a:r>
              <a:rPr lang="en-IN" sz="2000" b="1" dirty="0"/>
              <a:t>)</a:t>
            </a:r>
          </a:p>
          <a:p>
            <a:pPr lvl="1">
              <a:buFont typeface="Wingdings" panose="05000000000000000000" pitchFamily="2" charset="2"/>
              <a:buChar char="v"/>
            </a:pPr>
            <a:r>
              <a:rPr lang="en-US" sz="2000" dirty="0"/>
              <a:t>The objective of </a:t>
            </a:r>
            <a:r>
              <a:rPr lang="en-US" sz="2000" dirty="0" err="1"/>
              <a:t>ToT</a:t>
            </a:r>
            <a:r>
              <a:rPr lang="en-US" sz="2000" dirty="0"/>
              <a:t> is to train DHCs and ATMA master trainers on WorldVeg strategies and approaches to the 2019-20 demonstrations. Multiple sessions on various vegetable and pulse production topics were covered</a:t>
            </a:r>
          </a:p>
          <a:p>
            <a:pPr marL="274638" lvl="1" indent="0">
              <a:buNone/>
            </a:pPr>
            <a:endParaRPr lang="en-US" sz="2000" dirty="0"/>
          </a:p>
          <a:p>
            <a:pPr lvl="1">
              <a:buFont typeface="Wingdings" panose="05000000000000000000" pitchFamily="2" charset="2"/>
              <a:buChar char="v"/>
            </a:pPr>
            <a:r>
              <a:rPr lang="en-IN" sz="2000" dirty="0"/>
              <a:t>2 workshops of three days each were conducted at:</a:t>
            </a:r>
          </a:p>
          <a:p>
            <a:pPr marL="788988" lvl="1" indent="-514350">
              <a:buFont typeface="+mj-lt"/>
              <a:buAutoNum type="romanUcPeriod"/>
            </a:pPr>
            <a:r>
              <a:rPr lang="en-IN" sz="2000" dirty="0"/>
              <a:t>Jorhat from 21</a:t>
            </a:r>
            <a:r>
              <a:rPr lang="en-IN" sz="2000" baseline="30000" dirty="0"/>
              <a:t>st</a:t>
            </a:r>
            <a:r>
              <a:rPr lang="en-IN" sz="2000" dirty="0"/>
              <a:t>  August to 23</a:t>
            </a:r>
            <a:r>
              <a:rPr lang="en-IN" sz="2000" baseline="30000" dirty="0"/>
              <a:t>rd</a:t>
            </a:r>
            <a:r>
              <a:rPr lang="en-IN" sz="2000" dirty="0"/>
              <a:t> August 2019 with a total of 35 participants</a:t>
            </a:r>
          </a:p>
          <a:p>
            <a:pPr marL="788988" lvl="1" indent="-514350">
              <a:buFont typeface="+mj-lt"/>
              <a:buAutoNum type="romanUcPeriod"/>
            </a:pPr>
            <a:r>
              <a:rPr lang="en-IN" sz="2000" dirty="0"/>
              <a:t>Guwahati from 26</a:t>
            </a:r>
            <a:r>
              <a:rPr lang="en-IN" sz="2000" baseline="30000" dirty="0"/>
              <a:t>th</a:t>
            </a:r>
            <a:r>
              <a:rPr lang="en-IN" sz="2000" dirty="0"/>
              <a:t> August to 28</a:t>
            </a:r>
            <a:r>
              <a:rPr lang="en-IN" sz="2000" baseline="30000" dirty="0"/>
              <a:t>th</a:t>
            </a:r>
            <a:r>
              <a:rPr lang="en-IN" sz="2000" dirty="0"/>
              <a:t> August 2019 with a total of 43 participants</a:t>
            </a:r>
            <a:endParaRPr lang="en-US" sz="2000" dirty="0"/>
          </a:p>
          <a:p>
            <a:pPr lvl="1">
              <a:buFont typeface="Wingdings" panose="05000000000000000000" pitchFamily="2" charset="2"/>
              <a:buChar char="v"/>
            </a:pPr>
            <a:endParaRPr lang="en-IN" sz="2000" b="1" dirty="0"/>
          </a:p>
        </p:txBody>
      </p:sp>
      <p:sp>
        <p:nvSpPr>
          <p:cNvPr id="4" name="Slide Number Placeholder 3">
            <a:extLst>
              <a:ext uri="{FF2B5EF4-FFF2-40B4-BE49-F238E27FC236}">
                <a16:creationId xmlns:a16="http://schemas.microsoft.com/office/drawing/2014/main" id="{0B590FC0-92DF-443C-9FB4-B6A3318D14B7}"/>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5DEFBFA-216E-4E8C-9D40-A6B6105DC723}" type="slidenum">
              <a:rPr kumimoji="0" lang="en-US" sz="1400" b="0" i="0" u="none" strike="noStrike" kern="1200" cap="none" spc="0" normalizeH="0" baseline="0" noProof="0" smtClean="0">
                <a:ln>
                  <a:noFill/>
                </a:ln>
                <a:solidFill>
                  <a:srgbClr val="595959"/>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32</a:t>
            </a:fld>
            <a:r>
              <a:rPr kumimoji="0" lang="en-US" sz="1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of x</a:t>
            </a:r>
          </a:p>
        </p:txBody>
      </p:sp>
      <p:sp>
        <p:nvSpPr>
          <p:cNvPr id="2" name="Title 1">
            <a:extLst>
              <a:ext uri="{FF2B5EF4-FFF2-40B4-BE49-F238E27FC236}">
                <a16:creationId xmlns:a16="http://schemas.microsoft.com/office/drawing/2014/main" id="{B98B015B-76EE-446A-BA92-F87502AEC0BB}"/>
              </a:ext>
            </a:extLst>
          </p:cNvPr>
          <p:cNvSpPr txBox="1">
            <a:spLocks/>
          </p:cNvSpPr>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300" kern="1200">
                <a:solidFill>
                  <a:srgbClr val="009444"/>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r>
              <a:rPr lang="en-IN" sz="2400" b="1" dirty="0">
                <a:solidFill>
                  <a:srgbClr val="002060"/>
                </a:solidFill>
              </a:rPr>
              <a:t>Workshop conducted in 2019-2020 as a part of AWP</a:t>
            </a:r>
          </a:p>
        </p:txBody>
      </p:sp>
    </p:spTree>
    <p:extLst>
      <p:ext uri="{BB962C8B-B14F-4D97-AF65-F5344CB8AC3E}">
        <p14:creationId xmlns:p14="http://schemas.microsoft.com/office/powerpoint/2010/main" val="1356491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AB4AA1-7BD4-41BC-8E30-324ADF4EFF38}"/>
              </a:ext>
            </a:extLst>
          </p:cNvPr>
          <p:cNvSpPr>
            <a:spLocks noGrp="1"/>
          </p:cNvSpPr>
          <p:nvPr>
            <p:ph type="title"/>
          </p:nvPr>
        </p:nvSpPr>
        <p:spPr/>
        <p:txBody>
          <a:bodyPr/>
          <a:lstStyle/>
          <a:p>
            <a:pPr algn="ctr"/>
            <a:r>
              <a:rPr lang="en-IN" sz="2800" b="1" dirty="0">
                <a:solidFill>
                  <a:srgbClr val="002060"/>
                </a:solidFill>
              </a:rPr>
              <a:t>Training of trainers (2019-2020)</a:t>
            </a:r>
          </a:p>
        </p:txBody>
      </p:sp>
      <p:sp>
        <p:nvSpPr>
          <p:cNvPr id="5" name="Slide Number Placeholder 4">
            <a:extLst>
              <a:ext uri="{FF2B5EF4-FFF2-40B4-BE49-F238E27FC236}">
                <a16:creationId xmlns:a16="http://schemas.microsoft.com/office/drawing/2014/main" id="{B4E10F9C-F50B-4BF6-904A-1E44187F52A4}"/>
              </a:ext>
            </a:extLst>
          </p:cNvPr>
          <p:cNvSpPr>
            <a:spLocks noGrp="1"/>
          </p:cNvSpPr>
          <p:nvPr>
            <p:ph type="sldNum"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D9327C4-16B4-43F9-B81D-4AEA7BA52FA8}" type="slidenum">
              <a:rPr kumimoji="0" lang="en-US" sz="1400" b="0" i="0" u="none" strike="noStrike" kern="1200" cap="none" spc="0" normalizeH="0" baseline="0" noProof="0" smtClean="0">
                <a:ln>
                  <a:noFill/>
                </a:ln>
                <a:solidFill>
                  <a:srgbClr val="595959"/>
                </a:solidFill>
                <a:effectLst/>
                <a:uLnTx/>
                <a:uFillTx/>
                <a:latin typeface="Arial" panose="020B0604020202020204" pitchFamily="34" charset="0"/>
                <a:ea typeface="+mn-ea"/>
                <a:cs typeface="Arial" panose="020B0604020202020204" pitchFamily="34" charset="0"/>
              </a:rPr>
              <a:pPr marL="0" marR="0" lvl="0" indent="0" algn="l" defTabSz="914400" rtl="0" eaLnBrk="1" fontAlgn="base" latinLnBrk="0" hangingPunct="1">
                <a:lnSpc>
                  <a:spcPct val="100000"/>
                </a:lnSpc>
                <a:spcBef>
                  <a:spcPct val="0"/>
                </a:spcBef>
                <a:spcAft>
                  <a:spcPct val="0"/>
                </a:spcAft>
                <a:buClrTx/>
                <a:buSzTx/>
                <a:buFontTx/>
                <a:buNone/>
                <a:tabLst/>
                <a:defRPr/>
              </a:pPr>
              <a:t>33</a:t>
            </a:fld>
            <a:r>
              <a:rPr kumimoji="0" lang="en-US" sz="1400" b="0" i="0" u="none" strike="noStrike" kern="1200" cap="none" spc="0" normalizeH="0" baseline="0" noProof="0">
                <a:ln>
                  <a:noFill/>
                </a:ln>
                <a:solidFill>
                  <a:srgbClr val="595959"/>
                </a:solidFill>
                <a:effectLst/>
                <a:uLnTx/>
                <a:uFillTx/>
                <a:latin typeface="Arial" panose="020B0604020202020204" pitchFamily="34" charset="0"/>
                <a:ea typeface="+mn-ea"/>
                <a:cs typeface="Arial" panose="020B0604020202020204" pitchFamily="34" charset="0"/>
              </a:rPr>
              <a:t> of x</a:t>
            </a:r>
          </a:p>
        </p:txBody>
      </p:sp>
      <p:pic>
        <p:nvPicPr>
          <p:cNvPr id="7" name="Content Placeholder 6">
            <a:extLst>
              <a:ext uri="{FF2B5EF4-FFF2-40B4-BE49-F238E27FC236}">
                <a16:creationId xmlns:a16="http://schemas.microsoft.com/office/drawing/2014/main" id="{DF696D18-8CCE-4233-BE19-687A203882CA}"/>
              </a:ext>
            </a:extLst>
          </p:cNvPr>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655783" y="1317621"/>
            <a:ext cx="3328266" cy="2497095"/>
          </a:xfrm>
        </p:spPr>
      </p:pic>
      <p:pic>
        <p:nvPicPr>
          <p:cNvPr id="9" name="Picture 8">
            <a:extLst>
              <a:ext uri="{FF2B5EF4-FFF2-40B4-BE49-F238E27FC236}">
                <a16:creationId xmlns:a16="http://schemas.microsoft.com/office/drawing/2014/main" id="{D77CE1B8-A127-4866-BDE9-5BBE8A1A24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53" t="29546" r="12475"/>
          <a:stretch/>
        </p:blipFill>
        <p:spPr>
          <a:xfrm>
            <a:off x="4932218" y="1387120"/>
            <a:ext cx="3251200" cy="2445340"/>
          </a:xfrm>
          <a:prstGeom prst="rect">
            <a:avLst/>
          </a:prstGeom>
        </p:spPr>
      </p:pic>
      <p:sp>
        <p:nvSpPr>
          <p:cNvPr id="10" name="TextBox 9">
            <a:extLst>
              <a:ext uri="{FF2B5EF4-FFF2-40B4-BE49-F238E27FC236}">
                <a16:creationId xmlns:a16="http://schemas.microsoft.com/office/drawing/2014/main" id="{43903C59-0584-4787-BE7C-5B3C524F2FA8}"/>
              </a:ext>
            </a:extLst>
          </p:cNvPr>
          <p:cNvSpPr txBox="1"/>
          <p:nvPr/>
        </p:nvSpPr>
        <p:spPr>
          <a:xfrm>
            <a:off x="2158084" y="3774291"/>
            <a:ext cx="417614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3 days Training of Trainers (</a:t>
            </a:r>
            <a:r>
              <a:rPr kumimoji="0" lang="en-IN" sz="1400" b="1" i="0" u="none" strike="noStrike" kern="1200" cap="none" spc="0" normalizeH="0" baseline="0" noProof="0" dirty="0" err="1">
                <a:ln>
                  <a:noFill/>
                </a:ln>
                <a:solidFill>
                  <a:prstClr val="black"/>
                </a:solidFill>
                <a:effectLst/>
                <a:uLnTx/>
                <a:uFillTx/>
                <a:latin typeface="Georgia" panose="02040502050405020303" pitchFamily="18" charset="0"/>
                <a:ea typeface="+mn-ea"/>
                <a:cs typeface="Arial" panose="020B0604020202020204" pitchFamily="34" charset="0"/>
              </a:rPr>
              <a:t>ToT</a:t>
            </a:r>
            <a:r>
              <a:rPr kumimoji="0" lang="en-IN"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 at Jorhat </a:t>
            </a:r>
          </a:p>
        </p:txBody>
      </p:sp>
      <p:pic>
        <p:nvPicPr>
          <p:cNvPr id="12" name="Picture 11">
            <a:extLst>
              <a:ext uri="{FF2B5EF4-FFF2-40B4-BE49-F238E27FC236}">
                <a16:creationId xmlns:a16="http://schemas.microsoft.com/office/drawing/2014/main" id="{29BB019E-10DA-437F-A376-A0F581978A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142" y="4121942"/>
            <a:ext cx="3088122" cy="2316091"/>
          </a:xfrm>
          <a:prstGeom prst="rect">
            <a:avLst/>
          </a:prstGeom>
        </p:spPr>
      </p:pic>
      <p:pic>
        <p:nvPicPr>
          <p:cNvPr id="14" name="Picture 13">
            <a:extLst>
              <a:ext uri="{FF2B5EF4-FFF2-40B4-BE49-F238E27FC236}">
                <a16:creationId xmlns:a16="http://schemas.microsoft.com/office/drawing/2014/main" id="{D056E6E1-AC23-4295-9560-EEC79CD89A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0690" y="4079658"/>
            <a:ext cx="3088122" cy="2316091"/>
          </a:xfrm>
          <a:prstGeom prst="rect">
            <a:avLst/>
          </a:prstGeom>
        </p:spPr>
      </p:pic>
      <p:sp>
        <p:nvSpPr>
          <p:cNvPr id="15" name="TextBox 14">
            <a:extLst>
              <a:ext uri="{FF2B5EF4-FFF2-40B4-BE49-F238E27FC236}">
                <a16:creationId xmlns:a16="http://schemas.microsoft.com/office/drawing/2014/main" id="{16234041-020D-4FA8-9B1A-F9DE4F4B0410}"/>
              </a:ext>
            </a:extLst>
          </p:cNvPr>
          <p:cNvSpPr txBox="1"/>
          <p:nvPr/>
        </p:nvSpPr>
        <p:spPr>
          <a:xfrm>
            <a:off x="2382809" y="6383677"/>
            <a:ext cx="441018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IN"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3 days Training of Trainers (</a:t>
            </a:r>
            <a:r>
              <a:rPr kumimoji="0" lang="en-IN" sz="1400" b="1" i="0" u="none" strike="noStrike" kern="1200" cap="none" spc="0" normalizeH="0" baseline="0" noProof="0" dirty="0" err="1">
                <a:ln>
                  <a:noFill/>
                </a:ln>
                <a:solidFill>
                  <a:prstClr val="black"/>
                </a:solidFill>
                <a:effectLst/>
                <a:uLnTx/>
                <a:uFillTx/>
                <a:latin typeface="Georgia" panose="02040502050405020303" pitchFamily="18" charset="0"/>
                <a:ea typeface="+mn-ea"/>
                <a:cs typeface="Arial" panose="020B0604020202020204" pitchFamily="34" charset="0"/>
              </a:rPr>
              <a:t>ToT</a:t>
            </a:r>
            <a:r>
              <a:rPr kumimoji="0" lang="en-IN" sz="1400" b="1"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rPr>
              <a:t>) at Guwahati</a:t>
            </a:r>
          </a:p>
        </p:txBody>
      </p:sp>
    </p:spTree>
    <p:extLst>
      <p:ext uri="{BB962C8B-B14F-4D97-AF65-F5344CB8AC3E}">
        <p14:creationId xmlns:p14="http://schemas.microsoft.com/office/powerpoint/2010/main" val="1022306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599"/>
            <a:ext cx="2743200" cy="831274"/>
          </a:xfrm>
        </p:spPr>
        <p:txBody>
          <a:bodyPr/>
          <a:lstStyle/>
          <a:p>
            <a:pPr algn="ctr">
              <a:defRPr/>
            </a:pPr>
            <a:r>
              <a:rPr lang="en-US" sz="1600" dirty="0">
                <a:solidFill>
                  <a:srgbClr val="002060"/>
                </a:solidFill>
              </a:rPr>
              <a:t>Crop manuals &amp; Improved Production Guides (IPGs)</a:t>
            </a:r>
          </a:p>
        </p:txBody>
      </p:sp>
      <p:sp>
        <p:nvSpPr>
          <p:cNvPr id="17411" name="Text Placeholder 8"/>
          <p:cNvSpPr>
            <a:spLocks noGrp="1"/>
          </p:cNvSpPr>
          <p:nvPr>
            <p:ph type="body" idx="2"/>
          </p:nvPr>
        </p:nvSpPr>
        <p:spPr>
          <a:xfrm>
            <a:off x="152400" y="1436252"/>
            <a:ext cx="2743200" cy="4876800"/>
          </a:xfrm>
        </p:spPr>
        <p:txBody>
          <a:bodyPr/>
          <a:lstStyle/>
          <a:p>
            <a:pPr marL="111125" indent="-111125">
              <a:buFont typeface="Arial" panose="020B0604020202020204" pitchFamily="34" charset="0"/>
              <a:buChar char="•"/>
              <a:defRPr/>
            </a:pPr>
            <a:r>
              <a:rPr lang="en-US" dirty="0"/>
              <a:t>For 8 crops </a:t>
            </a:r>
          </a:p>
          <a:p>
            <a:pPr marL="111125" indent="-111125">
              <a:buFont typeface="Arial" panose="020B0604020202020204" pitchFamily="34" charset="0"/>
              <a:buChar char="•"/>
              <a:defRPr/>
            </a:pPr>
            <a:r>
              <a:rPr lang="en-US" dirty="0"/>
              <a:t>Detailed instructions + tips</a:t>
            </a:r>
          </a:p>
          <a:p>
            <a:pPr marL="111125" indent="-111125">
              <a:buFont typeface="Arial" panose="020B0604020202020204" pitchFamily="34" charset="0"/>
              <a:buChar char="•"/>
              <a:defRPr/>
            </a:pPr>
            <a:r>
              <a:rPr lang="en-US" dirty="0"/>
              <a:t>Crop production aspects + WorldVeg interventions</a:t>
            </a:r>
          </a:p>
          <a:p>
            <a:pPr marL="111125" indent="-111125">
              <a:buFont typeface="Arial" panose="020B0604020202020204" pitchFamily="34" charset="0"/>
              <a:buChar char="•"/>
              <a:defRPr/>
            </a:pPr>
            <a:r>
              <a:rPr lang="en-US" dirty="0"/>
              <a:t>Nursery through harvest</a:t>
            </a:r>
          </a:p>
          <a:p>
            <a:pPr marL="111125" indent="-111125">
              <a:buFont typeface="Arial" panose="020B0604020202020204" pitchFamily="34" charset="0"/>
              <a:buChar char="•"/>
              <a:defRPr/>
            </a:pPr>
            <a:r>
              <a:rPr lang="en-US" dirty="0"/>
              <a:t>Easy-to-use, comprehensive</a:t>
            </a:r>
          </a:p>
          <a:p>
            <a:pPr marL="111125" indent="-111125">
              <a:buFont typeface="Arial" panose="020B0604020202020204" pitchFamily="34" charset="0"/>
              <a:buChar char="•"/>
              <a:defRPr/>
            </a:pPr>
            <a:r>
              <a:rPr lang="en-US" dirty="0"/>
              <a:t>Farmers + extension agents</a:t>
            </a:r>
          </a:p>
          <a:p>
            <a:pPr marL="111125" indent="-111125">
              <a:buFont typeface="Arial" panose="020B0604020202020204" pitchFamily="34" charset="0"/>
              <a:buChar char="•"/>
              <a:defRPr/>
            </a:pPr>
            <a:endParaRPr lang="en-US" dirty="0"/>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34</a:t>
            </a:fld>
            <a:r>
              <a:rPr lang="en-US">
                <a:solidFill>
                  <a:srgbClr val="595959"/>
                </a:solidFill>
                <a:latin typeface="Arial" panose="020B0604020202020204" pitchFamily="34" charset="0"/>
              </a:rPr>
              <a:t> of x</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7387" y="2284412"/>
            <a:ext cx="2884147" cy="4114801"/>
          </a:xfrm>
          <a:prstGeom prst="rect">
            <a:avLst/>
          </a:prstGeom>
        </p:spPr>
      </p:pic>
      <p:pic>
        <p:nvPicPr>
          <p:cNvPr id="8" name="Picture 7"/>
          <p:cNvPicPr/>
          <p:nvPr/>
        </p:nvPicPr>
        <p:blipFill rotWithShape="1">
          <a:blip r:embed="rId3"/>
          <a:srcRect l="29803" r="30534"/>
          <a:stretch/>
        </p:blipFill>
        <p:spPr bwMode="auto">
          <a:xfrm>
            <a:off x="2992587" y="609599"/>
            <a:ext cx="2955825" cy="3895024"/>
          </a:xfrm>
          <a:prstGeom prst="rect">
            <a:avLst/>
          </a:prstGeom>
          <a:ln>
            <a:noFill/>
          </a:ln>
          <a:extLst>
            <a:ext uri="{53640926-AAD7-44D8-BBD7-CCE9431645EC}">
              <a14:shadowObscured xmlns:a14="http://schemas.microsoft.com/office/drawing/2010/main"/>
            </a:ext>
          </a:extLst>
        </p:spPr>
      </p:pic>
      <p:sp>
        <p:nvSpPr>
          <p:cNvPr id="9" name="Title 1">
            <a:extLst>
              <a:ext uri="{FF2B5EF4-FFF2-40B4-BE49-F238E27FC236}">
                <a16:creationId xmlns:a16="http://schemas.microsoft.com/office/drawing/2014/main" id="{EB69C274-F51C-4086-AF0D-271FB05DA05D}"/>
              </a:ext>
            </a:extLst>
          </p:cNvPr>
          <p:cNvSpPr txBox="1">
            <a:spLocks/>
          </p:cNvSpPr>
          <p:nvPr/>
        </p:nvSpPr>
        <p:spPr bwMode="auto">
          <a:xfrm>
            <a:off x="674255" y="152401"/>
            <a:ext cx="8211127" cy="30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r>
              <a:rPr lang="en-IN" sz="1800" dirty="0">
                <a:solidFill>
                  <a:schemeClr val="bg1"/>
                </a:solidFill>
              </a:rPr>
              <a:t>Training materials prepared by WorldVeg team</a:t>
            </a:r>
          </a:p>
        </p:txBody>
      </p:sp>
    </p:spTree>
    <p:extLst>
      <p:ext uri="{BB962C8B-B14F-4D97-AF65-F5344CB8AC3E}">
        <p14:creationId xmlns:p14="http://schemas.microsoft.com/office/powerpoint/2010/main" val="3373634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147783" y="1165629"/>
            <a:ext cx="2780144" cy="4154513"/>
          </a:xfrm>
        </p:spPr>
        <p:txBody>
          <a:bodyPr/>
          <a:lstStyle/>
          <a:p>
            <a:r>
              <a:rPr lang="en-IN" sz="1800" dirty="0">
                <a:solidFill>
                  <a:srgbClr val="002060"/>
                </a:solidFill>
              </a:rPr>
              <a:t>Farmers’ friendly crop manuals and IPGs on 8 crops are shared with ARIASS and AAU and </a:t>
            </a:r>
            <a:r>
              <a:rPr lang="en-IN" sz="1800" dirty="0" err="1">
                <a:solidFill>
                  <a:srgbClr val="002060"/>
                </a:solidFill>
              </a:rPr>
              <a:t>DoH&amp;FP</a:t>
            </a:r>
            <a:r>
              <a:rPr lang="en-IN" sz="1800" dirty="0">
                <a:solidFill>
                  <a:srgbClr val="002060"/>
                </a:solidFill>
              </a:rPr>
              <a:t>. WorldVeg shared the English versions of the crop manuals and IPGs to implementing partners for translation to local languages and distribution at district and farmers’ level </a:t>
            </a:r>
          </a:p>
        </p:txBody>
      </p:sp>
      <p:sp>
        <p:nvSpPr>
          <p:cNvPr id="5" name="Slide Number Placeholder 4"/>
          <p:cNvSpPr>
            <a:spLocks noGrp="1"/>
          </p:cNvSpPr>
          <p:nvPr>
            <p:ph type="sldNum" sz="quarter" idx="10"/>
          </p:nvPr>
        </p:nvSpPr>
        <p:spPr/>
        <p:txBody>
          <a:bodyPr/>
          <a:lstStyle/>
          <a:p>
            <a:fld id="{0D9327C4-16B4-43F9-B81D-4AEA7BA52FA8}" type="slidenum">
              <a:rPr lang="en-US" smtClean="0"/>
              <a:pPr/>
              <a:t>35</a:t>
            </a:fld>
            <a:r>
              <a:rPr lang="en-US"/>
              <a:t> of x</a:t>
            </a:r>
          </a:p>
        </p:txBody>
      </p:sp>
      <p:pic>
        <p:nvPicPr>
          <p:cNvPr id="6" name="Content Placeholder 5"/>
          <p:cNvPicPr>
            <a:picLocks noGrp="1"/>
          </p:cNvPicPr>
          <p:nvPr>
            <p:ph sz="quarter" idx="1"/>
          </p:nvPr>
        </p:nvPicPr>
        <p:blipFill rotWithShape="1">
          <a:blip r:embed="rId2" cstate="print">
            <a:extLst>
              <a:ext uri="{28A0092B-C50C-407E-A947-70E740481C1C}">
                <a14:useLocalDpi xmlns:a14="http://schemas.microsoft.com/office/drawing/2010/main" val="0"/>
              </a:ext>
            </a:extLst>
          </a:blip>
          <a:srcRect l="29803" r="29758"/>
          <a:stretch/>
        </p:blipFill>
        <p:spPr bwMode="auto">
          <a:xfrm>
            <a:off x="3369712" y="528422"/>
            <a:ext cx="2146189" cy="2847873"/>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30135" r="30201"/>
          <a:stretch/>
        </p:blipFill>
        <p:spPr bwMode="auto">
          <a:xfrm>
            <a:off x="6142413" y="507647"/>
            <a:ext cx="2146189" cy="2883648"/>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4"/>
          <a:srcRect l="29913" r="30091"/>
          <a:stretch/>
        </p:blipFill>
        <p:spPr bwMode="auto">
          <a:xfrm>
            <a:off x="6079083" y="3457846"/>
            <a:ext cx="2292350" cy="2904423"/>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5"/>
          <a:srcRect l="30024" r="29648"/>
          <a:stretch/>
        </p:blipFill>
        <p:spPr bwMode="auto">
          <a:xfrm>
            <a:off x="3398237" y="3481705"/>
            <a:ext cx="2311400" cy="2917508"/>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B6C95C1B-28E6-43E1-8EAC-C6E189E79A07}"/>
              </a:ext>
            </a:extLst>
          </p:cNvPr>
          <p:cNvSpPr txBox="1">
            <a:spLocks/>
          </p:cNvSpPr>
          <p:nvPr/>
        </p:nvSpPr>
        <p:spPr bwMode="auto">
          <a:xfrm>
            <a:off x="674255" y="152401"/>
            <a:ext cx="8211127" cy="30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r>
              <a:rPr lang="en-IN" sz="1800" dirty="0">
                <a:solidFill>
                  <a:schemeClr val="bg1"/>
                </a:solidFill>
              </a:rPr>
              <a:t>Training materials prepared by WorldVeg team</a:t>
            </a:r>
          </a:p>
        </p:txBody>
      </p:sp>
    </p:spTree>
    <p:extLst>
      <p:ext uri="{BB962C8B-B14F-4D97-AF65-F5344CB8AC3E}">
        <p14:creationId xmlns:p14="http://schemas.microsoft.com/office/powerpoint/2010/main" val="3158838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599"/>
            <a:ext cx="2743200" cy="609601"/>
          </a:xfrm>
        </p:spPr>
        <p:txBody>
          <a:bodyPr anchor="ctr"/>
          <a:lstStyle/>
          <a:p>
            <a:pPr algn="ctr">
              <a:defRPr/>
            </a:pPr>
            <a:r>
              <a:rPr lang="en-US" sz="2100" dirty="0">
                <a:solidFill>
                  <a:srgbClr val="002060"/>
                </a:solidFill>
              </a:rPr>
              <a:t>Leaflets </a:t>
            </a:r>
          </a:p>
        </p:txBody>
      </p:sp>
      <p:sp>
        <p:nvSpPr>
          <p:cNvPr id="17411" name="Text Placeholder 8"/>
          <p:cNvSpPr>
            <a:spLocks noGrp="1"/>
          </p:cNvSpPr>
          <p:nvPr>
            <p:ph type="body" idx="2"/>
          </p:nvPr>
        </p:nvSpPr>
        <p:spPr>
          <a:xfrm>
            <a:off x="152400" y="1447800"/>
            <a:ext cx="2743200" cy="4800600"/>
          </a:xfrm>
        </p:spPr>
        <p:txBody>
          <a:bodyPr/>
          <a:lstStyle/>
          <a:p>
            <a:pPr marL="111125" indent="-111125">
              <a:buFont typeface="Arial" panose="020B0604020202020204" pitchFamily="34" charset="0"/>
              <a:buChar char="•"/>
              <a:defRPr/>
            </a:pPr>
            <a:r>
              <a:rPr lang="en-US" dirty="0"/>
              <a:t>On specific topics</a:t>
            </a:r>
          </a:p>
          <a:p>
            <a:pPr marL="111125" indent="-111125">
              <a:buFont typeface="Arial" panose="020B0604020202020204" pitchFamily="34" charset="0"/>
              <a:buChar char="•"/>
              <a:defRPr/>
            </a:pPr>
            <a:r>
              <a:rPr lang="en-US" dirty="0"/>
              <a:t>2-page hand-outs</a:t>
            </a:r>
          </a:p>
          <a:p>
            <a:pPr marL="111125" indent="-111125">
              <a:buFont typeface="Arial" panose="020B0604020202020204" pitchFamily="34" charset="0"/>
              <a:buChar char="•"/>
              <a:defRPr/>
            </a:pPr>
            <a:r>
              <a:rPr lang="en-US" dirty="0"/>
              <a:t>Leaflets prepared under APART by WorldVeg are shared with implementing partners for translation and distribution. </a:t>
            </a:r>
          </a:p>
          <a:p>
            <a:pPr marL="111125" indent="-111125">
              <a:buFont typeface="Arial" panose="020B0604020202020204" pitchFamily="34" charset="0"/>
              <a:buChar char="•"/>
              <a:defRPr/>
            </a:pPr>
            <a:endParaRPr lang="en-US" dirty="0"/>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36</a:t>
            </a:fld>
            <a:r>
              <a:rPr lang="en-US">
                <a:solidFill>
                  <a:srgbClr val="595959"/>
                </a:solidFill>
                <a:latin typeface="Arial" panose="020B0604020202020204" pitchFamily="34" charset="0"/>
              </a:rPr>
              <a:t> of x</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927" y="464841"/>
            <a:ext cx="2405714" cy="3396868"/>
          </a:xfrm>
          <a:prstGeom prst="rect">
            <a:avLst/>
          </a:prstGeom>
        </p:spPr>
      </p:pic>
      <p:sp>
        <p:nvSpPr>
          <p:cNvPr id="2" name="Title 1">
            <a:extLst>
              <a:ext uri="{FF2B5EF4-FFF2-40B4-BE49-F238E27FC236}">
                <a16:creationId xmlns:a16="http://schemas.microsoft.com/office/drawing/2014/main" id="{8D263DDA-FEEF-4278-98A6-D23CA9B1CCE9}"/>
              </a:ext>
            </a:extLst>
          </p:cNvPr>
          <p:cNvSpPr txBox="1">
            <a:spLocks/>
          </p:cNvSpPr>
          <p:nvPr/>
        </p:nvSpPr>
        <p:spPr bwMode="auto">
          <a:xfrm>
            <a:off x="674255" y="152401"/>
            <a:ext cx="8211127" cy="30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r>
              <a:rPr lang="en-IN" sz="1800" dirty="0">
                <a:solidFill>
                  <a:schemeClr val="bg1"/>
                </a:solidFill>
              </a:rPr>
              <a:t>Training materials prepared by WorldVeg team</a:t>
            </a:r>
          </a:p>
        </p:txBody>
      </p:sp>
      <p:pic>
        <p:nvPicPr>
          <p:cNvPr id="5" name="Picture 4" descr="PAGE ONE TS (1).jpg">
            <a:extLst>
              <a:ext uri="{FF2B5EF4-FFF2-40B4-BE49-F238E27FC236}">
                <a16:creationId xmlns:a16="http://schemas.microsoft.com/office/drawing/2014/main" id="{B5A1E55A-A478-4FF4-B9BB-FD31F6A11148}"/>
              </a:ext>
            </a:extLst>
          </p:cNvPr>
          <p:cNvPicPr>
            <a:picLocks noChangeAspect="1"/>
          </p:cNvPicPr>
          <p:nvPr/>
        </p:nvPicPr>
        <p:blipFill>
          <a:blip r:embed="rId3" cstate="print"/>
          <a:stretch>
            <a:fillRect/>
          </a:stretch>
        </p:blipFill>
        <p:spPr>
          <a:xfrm>
            <a:off x="6051734" y="461814"/>
            <a:ext cx="2405714" cy="3402922"/>
          </a:xfrm>
          <a:prstGeom prst="rect">
            <a:avLst/>
          </a:prstGeom>
        </p:spPr>
      </p:pic>
      <p:pic>
        <p:nvPicPr>
          <p:cNvPr id="8" name="Picture 7" descr="leaflets materials.jpg">
            <a:extLst>
              <a:ext uri="{FF2B5EF4-FFF2-40B4-BE49-F238E27FC236}">
                <a16:creationId xmlns:a16="http://schemas.microsoft.com/office/drawing/2014/main" id="{D02AF3F0-EB0C-4B23-A4F6-D8CE25D5866F}"/>
              </a:ext>
            </a:extLst>
          </p:cNvPr>
          <p:cNvPicPr>
            <a:picLocks noChangeAspect="1"/>
          </p:cNvPicPr>
          <p:nvPr/>
        </p:nvPicPr>
        <p:blipFill>
          <a:blip r:embed="rId4" cstate="print"/>
          <a:stretch>
            <a:fillRect/>
          </a:stretch>
        </p:blipFill>
        <p:spPr>
          <a:xfrm>
            <a:off x="3779949" y="3873725"/>
            <a:ext cx="3636852" cy="2678681"/>
          </a:xfrm>
          <a:prstGeom prst="rect">
            <a:avLst/>
          </a:prstGeom>
        </p:spPr>
      </p:pic>
    </p:spTree>
    <p:extLst>
      <p:ext uri="{BB962C8B-B14F-4D97-AF65-F5344CB8AC3E}">
        <p14:creationId xmlns:p14="http://schemas.microsoft.com/office/powerpoint/2010/main" val="2152613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EC582D-A49C-407E-A829-6256D88A5CBE}"/>
              </a:ext>
            </a:extLst>
          </p:cNvPr>
          <p:cNvSpPr>
            <a:spLocks noGrp="1"/>
          </p:cNvSpPr>
          <p:nvPr>
            <p:ph type="body" idx="2"/>
          </p:nvPr>
        </p:nvSpPr>
        <p:spPr>
          <a:xfrm>
            <a:off x="101599" y="1318418"/>
            <a:ext cx="2817090" cy="4951341"/>
          </a:xfrm>
        </p:spPr>
        <p:txBody>
          <a:bodyPr/>
          <a:lstStyle/>
          <a:p>
            <a:pPr marL="285750" indent="-285750">
              <a:buClr>
                <a:srgbClr val="FF0000"/>
              </a:buClr>
              <a:buFont typeface="Wingdings" panose="05000000000000000000" pitchFamily="2" charset="2"/>
              <a:buChar char="Ø"/>
            </a:pPr>
            <a:r>
              <a:rPr lang="en-IN" dirty="0"/>
              <a:t>Three videos for technical training both in English and Assamese prepared and shared with implementing partners</a:t>
            </a:r>
          </a:p>
          <a:p>
            <a:pPr marL="268288" lvl="1" indent="-92075">
              <a:buClr>
                <a:srgbClr val="FF0000"/>
              </a:buClr>
              <a:buFont typeface="Wingdings" panose="05000000000000000000" pitchFamily="2" charset="2"/>
              <a:buChar char="Ø"/>
            </a:pPr>
            <a:r>
              <a:rPr lang="en-IN" sz="1400" dirty="0"/>
              <a:t>How to prepare potting mixture and sowing in seedling trays</a:t>
            </a:r>
          </a:p>
          <a:p>
            <a:pPr marL="268288" lvl="1" indent="-92075">
              <a:buClr>
                <a:srgbClr val="FF0000"/>
              </a:buClr>
              <a:buFont typeface="Wingdings" panose="05000000000000000000" pitchFamily="2" charset="2"/>
              <a:buChar char="Ø"/>
            </a:pPr>
            <a:r>
              <a:rPr lang="en-IN" sz="1400" dirty="0"/>
              <a:t>How to prepare transplanting media</a:t>
            </a:r>
          </a:p>
          <a:p>
            <a:pPr marL="268288" lvl="1" indent="-92075">
              <a:buClr>
                <a:srgbClr val="FF0000"/>
              </a:buClr>
              <a:buFont typeface="Wingdings" panose="05000000000000000000" pitchFamily="2" charset="2"/>
              <a:buChar char="Ø"/>
            </a:pPr>
            <a:r>
              <a:rPr lang="en-IN" sz="1400" dirty="0"/>
              <a:t>Field preparation for transplanting</a:t>
            </a:r>
          </a:p>
          <a:p>
            <a:pPr marL="176213" lvl="1" indent="0">
              <a:buClr>
                <a:srgbClr val="FF0000"/>
              </a:buClr>
            </a:pPr>
            <a:endParaRPr lang="en-IN" sz="1400" dirty="0"/>
          </a:p>
          <a:p>
            <a:pPr indent="-371475">
              <a:buClr>
                <a:srgbClr val="FF0000"/>
              </a:buClr>
              <a:buFont typeface="Wingdings" panose="05000000000000000000" pitchFamily="2" charset="2"/>
              <a:buChar char="Ø"/>
            </a:pPr>
            <a:r>
              <a:rPr lang="en-IN" dirty="0"/>
              <a:t>Farmers testimonial video with English subtitle</a:t>
            </a:r>
          </a:p>
        </p:txBody>
      </p:sp>
      <p:sp>
        <p:nvSpPr>
          <p:cNvPr id="4" name="Title 3">
            <a:extLst>
              <a:ext uri="{FF2B5EF4-FFF2-40B4-BE49-F238E27FC236}">
                <a16:creationId xmlns:a16="http://schemas.microsoft.com/office/drawing/2014/main" id="{5A72DFDF-DDE6-4198-9C34-C78740E0BFA4}"/>
              </a:ext>
            </a:extLst>
          </p:cNvPr>
          <p:cNvSpPr>
            <a:spLocks noGrp="1"/>
          </p:cNvSpPr>
          <p:nvPr>
            <p:ph type="title"/>
          </p:nvPr>
        </p:nvSpPr>
        <p:spPr>
          <a:xfrm>
            <a:off x="115454" y="588241"/>
            <a:ext cx="2817091" cy="584777"/>
          </a:xfrm>
        </p:spPr>
        <p:txBody>
          <a:bodyPr anchor="ctr"/>
          <a:lstStyle/>
          <a:p>
            <a:pPr algn="ctr"/>
            <a:r>
              <a:rPr lang="en-IN" sz="2000" dirty="0">
                <a:solidFill>
                  <a:srgbClr val="002060"/>
                </a:solidFill>
              </a:rPr>
              <a:t>Field activity videos</a:t>
            </a:r>
          </a:p>
        </p:txBody>
      </p:sp>
      <p:sp>
        <p:nvSpPr>
          <p:cNvPr id="5" name="Slide Number Placeholder 4">
            <a:extLst>
              <a:ext uri="{FF2B5EF4-FFF2-40B4-BE49-F238E27FC236}">
                <a16:creationId xmlns:a16="http://schemas.microsoft.com/office/drawing/2014/main" id="{4EB47E78-8009-458D-97C8-8086B397CDCE}"/>
              </a:ext>
            </a:extLst>
          </p:cNvPr>
          <p:cNvSpPr>
            <a:spLocks noGrp="1"/>
          </p:cNvSpPr>
          <p:nvPr>
            <p:ph type="sldNum" sz="quarter" idx="10"/>
          </p:nvPr>
        </p:nvSpPr>
        <p:spPr/>
        <p:txBody>
          <a:bodyPr/>
          <a:lstStyle/>
          <a:p>
            <a:fld id="{0D9327C4-16B4-43F9-B81D-4AEA7BA52FA8}" type="slidenum">
              <a:rPr lang="en-US" smtClean="0"/>
              <a:pPr/>
              <a:t>37</a:t>
            </a:fld>
            <a:r>
              <a:rPr lang="en-US"/>
              <a:t> of x</a:t>
            </a:r>
          </a:p>
        </p:txBody>
      </p:sp>
      <p:sp>
        <p:nvSpPr>
          <p:cNvPr id="7" name="Title 1">
            <a:extLst>
              <a:ext uri="{FF2B5EF4-FFF2-40B4-BE49-F238E27FC236}">
                <a16:creationId xmlns:a16="http://schemas.microsoft.com/office/drawing/2014/main" id="{0E136624-ACC6-4D06-BF94-063F80776E45}"/>
              </a:ext>
            </a:extLst>
          </p:cNvPr>
          <p:cNvSpPr txBox="1">
            <a:spLocks/>
          </p:cNvSpPr>
          <p:nvPr/>
        </p:nvSpPr>
        <p:spPr bwMode="auto">
          <a:xfrm>
            <a:off x="674255" y="152401"/>
            <a:ext cx="8211127" cy="30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r>
              <a:rPr lang="en-IN" sz="1800" dirty="0">
                <a:solidFill>
                  <a:schemeClr val="bg1"/>
                </a:solidFill>
              </a:rPr>
              <a:t>Training videos prepared by WorldVeg team</a:t>
            </a:r>
          </a:p>
        </p:txBody>
      </p:sp>
      <p:pic>
        <p:nvPicPr>
          <p:cNvPr id="8" name="Picture 7">
            <a:extLst>
              <a:ext uri="{FF2B5EF4-FFF2-40B4-BE49-F238E27FC236}">
                <a16:creationId xmlns:a16="http://schemas.microsoft.com/office/drawing/2014/main" id="{F67A2314-EE13-4B29-A3EB-F6F083F79C93}"/>
              </a:ext>
            </a:extLst>
          </p:cNvPr>
          <p:cNvPicPr>
            <a:picLocks noChangeAspect="1"/>
          </p:cNvPicPr>
          <p:nvPr/>
        </p:nvPicPr>
        <p:blipFill>
          <a:blip r:embed="rId2"/>
          <a:stretch>
            <a:fillRect/>
          </a:stretch>
        </p:blipFill>
        <p:spPr>
          <a:xfrm>
            <a:off x="6109658" y="1463891"/>
            <a:ext cx="2817090" cy="1584613"/>
          </a:xfrm>
          <a:prstGeom prst="rect">
            <a:avLst/>
          </a:prstGeom>
        </p:spPr>
      </p:pic>
      <p:pic>
        <p:nvPicPr>
          <p:cNvPr id="9" name="Picture 8">
            <a:extLst>
              <a:ext uri="{FF2B5EF4-FFF2-40B4-BE49-F238E27FC236}">
                <a16:creationId xmlns:a16="http://schemas.microsoft.com/office/drawing/2014/main" id="{AC4C4D6B-5F7C-4080-ADF5-80E0894910EB}"/>
              </a:ext>
            </a:extLst>
          </p:cNvPr>
          <p:cNvPicPr>
            <a:picLocks noChangeAspect="1"/>
          </p:cNvPicPr>
          <p:nvPr/>
        </p:nvPicPr>
        <p:blipFill>
          <a:blip r:embed="rId3"/>
          <a:stretch>
            <a:fillRect/>
          </a:stretch>
        </p:blipFill>
        <p:spPr>
          <a:xfrm>
            <a:off x="2973719" y="588241"/>
            <a:ext cx="2965257" cy="1667957"/>
          </a:xfrm>
          <a:prstGeom prst="rect">
            <a:avLst/>
          </a:prstGeom>
        </p:spPr>
      </p:pic>
      <p:pic>
        <p:nvPicPr>
          <p:cNvPr id="10" name="Picture 9">
            <a:extLst>
              <a:ext uri="{FF2B5EF4-FFF2-40B4-BE49-F238E27FC236}">
                <a16:creationId xmlns:a16="http://schemas.microsoft.com/office/drawing/2014/main" id="{BA0CEE14-E5FD-4315-BDBF-9599E4079727}"/>
              </a:ext>
            </a:extLst>
          </p:cNvPr>
          <p:cNvPicPr>
            <a:picLocks noChangeAspect="1"/>
          </p:cNvPicPr>
          <p:nvPr/>
        </p:nvPicPr>
        <p:blipFill>
          <a:blip r:embed="rId4"/>
          <a:stretch>
            <a:fillRect/>
          </a:stretch>
        </p:blipFill>
        <p:spPr>
          <a:xfrm>
            <a:off x="3089371" y="2880953"/>
            <a:ext cx="2878915" cy="1619389"/>
          </a:xfrm>
          <a:prstGeom prst="rect">
            <a:avLst/>
          </a:prstGeom>
        </p:spPr>
      </p:pic>
      <p:pic>
        <p:nvPicPr>
          <p:cNvPr id="11" name="Picture 10">
            <a:extLst>
              <a:ext uri="{FF2B5EF4-FFF2-40B4-BE49-F238E27FC236}">
                <a16:creationId xmlns:a16="http://schemas.microsoft.com/office/drawing/2014/main" id="{5CDD0D95-FE7F-46CD-8AD3-B5BB1C116DBE}"/>
              </a:ext>
            </a:extLst>
          </p:cNvPr>
          <p:cNvPicPr>
            <a:picLocks noChangeAspect="1"/>
          </p:cNvPicPr>
          <p:nvPr/>
        </p:nvPicPr>
        <p:blipFill>
          <a:blip r:embed="rId5"/>
          <a:stretch>
            <a:fillRect/>
          </a:stretch>
        </p:blipFill>
        <p:spPr>
          <a:xfrm>
            <a:off x="6006468" y="4584414"/>
            <a:ext cx="2878914" cy="1619389"/>
          </a:xfrm>
          <a:prstGeom prst="rect">
            <a:avLst/>
          </a:prstGeom>
        </p:spPr>
      </p:pic>
    </p:spTree>
    <p:extLst>
      <p:ext uri="{BB962C8B-B14F-4D97-AF65-F5344CB8AC3E}">
        <p14:creationId xmlns:p14="http://schemas.microsoft.com/office/powerpoint/2010/main" val="885457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146F31-7145-49B2-B2B8-39DDECC0F23F}"/>
              </a:ext>
            </a:extLst>
          </p:cNvPr>
          <p:cNvSpPr txBox="1"/>
          <p:nvPr/>
        </p:nvSpPr>
        <p:spPr>
          <a:xfrm>
            <a:off x="1420335" y="2650836"/>
            <a:ext cx="6303329" cy="461665"/>
          </a:xfrm>
          <a:prstGeom prst="rect">
            <a:avLst/>
          </a:prstGeom>
          <a:noFill/>
        </p:spPr>
        <p:txBody>
          <a:bodyPr wrap="none" rtlCol="0">
            <a:spAutoFit/>
          </a:bodyPr>
          <a:lstStyle/>
          <a:p>
            <a:r>
              <a:rPr lang="en-IN" sz="2400" b="1" dirty="0"/>
              <a:t>Activities planned under AWP 2020-21</a:t>
            </a:r>
          </a:p>
        </p:txBody>
      </p:sp>
    </p:spTree>
    <p:extLst>
      <p:ext uri="{BB962C8B-B14F-4D97-AF65-F5344CB8AC3E}">
        <p14:creationId xmlns:p14="http://schemas.microsoft.com/office/powerpoint/2010/main" val="1269065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429859-15DA-439F-A5B5-A4656808A012}"/>
              </a:ext>
            </a:extLst>
          </p:cNvPr>
          <p:cNvSpPr>
            <a:spLocks noGrp="1"/>
          </p:cNvSpPr>
          <p:nvPr>
            <p:ph type="sldNum" sz="quarter" idx="10"/>
          </p:nvPr>
        </p:nvSpPr>
        <p:spPr/>
        <p:txBody>
          <a:bodyPr/>
          <a:lstStyle/>
          <a:p>
            <a:fld id="{45DEFBFA-216E-4E8C-9D40-A6B6105DC723}" type="slidenum">
              <a:rPr lang="en-US" smtClean="0"/>
              <a:pPr/>
              <a:t>39</a:t>
            </a:fld>
            <a:r>
              <a:rPr lang="en-US"/>
              <a:t> of x</a:t>
            </a:r>
          </a:p>
        </p:txBody>
      </p:sp>
      <p:sp>
        <p:nvSpPr>
          <p:cNvPr id="6" name="Title 6">
            <a:extLst>
              <a:ext uri="{FF2B5EF4-FFF2-40B4-BE49-F238E27FC236}">
                <a16:creationId xmlns:a16="http://schemas.microsoft.com/office/drawing/2014/main" id="{D2E22535-2222-49A9-9343-65CFBD52C50B}"/>
              </a:ext>
            </a:extLst>
          </p:cNvPr>
          <p:cNvSpPr txBox="1">
            <a:spLocks/>
          </p:cNvSpPr>
          <p:nvPr/>
        </p:nvSpPr>
        <p:spPr>
          <a:xfrm>
            <a:off x="203200" y="180110"/>
            <a:ext cx="8709891" cy="577272"/>
          </a:xfrm>
          <a:prstGeom prst="rect">
            <a:avLst/>
          </a:prstGeom>
          <a:solidFill>
            <a:schemeClr val="accent6">
              <a:lumMod val="20000"/>
              <a:lumOff val="80000"/>
            </a:schemeClr>
          </a:solidFill>
        </p:spPr>
        <p:txBody>
          <a:bodyPr anchor="ctr"/>
          <a:lstStyle>
            <a:lvl1pPr algn="ctr" rtl="0" eaLnBrk="1" fontAlgn="base" hangingPunct="1">
              <a:spcBef>
                <a:spcPct val="0"/>
              </a:spcBef>
              <a:spcAft>
                <a:spcPct val="0"/>
              </a:spcAft>
              <a:defRPr sz="3300" kern="1200">
                <a:solidFill>
                  <a:srgbClr val="404040"/>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r>
              <a:rPr lang="en-US" sz="1600" b="1" dirty="0">
                <a:solidFill>
                  <a:srgbClr val="002060"/>
                </a:solidFill>
                <a:latin typeface="+mn-lt"/>
              </a:rPr>
              <a:t>Part B: Promoting the adoption of climate resilient good agricultural practices </a:t>
            </a:r>
            <a:br>
              <a:rPr lang="en-US" sz="1600" b="1" dirty="0">
                <a:solidFill>
                  <a:srgbClr val="002060"/>
                </a:solidFill>
                <a:latin typeface="+mn-lt"/>
              </a:rPr>
            </a:br>
            <a:r>
              <a:rPr lang="fr-FR" sz="1600" b="1" dirty="0">
                <a:solidFill>
                  <a:srgbClr val="002060"/>
                </a:solidFill>
                <a:latin typeface="+mn-lt"/>
              </a:rPr>
              <a:t>B1: Climate resilient production demonstrations </a:t>
            </a:r>
            <a:endParaRPr lang="en-US" sz="1800" b="1" dirty="0">
              <a:solidFill>
                <a:srgbClr val="002060"/>
              </a:solidFill>
            </a:endParaRPr>
          </a:p>
        </p:txBody>
      </p:sp>
      <p:sp>
        <p:nvSpPr>
          <p:cNvPr id="8" name="TextBox 7">
            <a:extLst>
              <a:ext uri="{FF2B5EF4-FFF2-40B4-BE49-F238E27FC236}">
                <a16:creationId xmlns:a16="http://schemas.microsoft.com/office/drawing/2014/main" id="{4510107E-DAD6-4CF2-8A8F-8D3E3DD43BA8}"/>
              </a:ext>
            </a:extLst>
          </p:cNvPr>
          <p:cNvSpPr txBox="1"/>
          <p:nvPr/>
        </p:nvSpPr>
        <p:spPr>
          <a:xfrm>
            <a:off x="1505527" y="909782"/>
            <a:ext cx="5940440" cy="338554"/>
          </a:xfrm>
          <a:prstGeom prst="rect">
            <a:avLst/>
          </a:prstGeom>
          <a:solidFill>
            <a:schemeClr val="accent6">
              <a:lumMod val="60000"/>
              <a:lumOff val="40000"/>
            </a:schemeClr>
          </a:solidFill>
        </p:spPr>
        <p:txBody>
          <a:bodyPr wrap="square" rtlCol="0">
            <a:spAutoFit/>
          </a:bodyPr>
          <a:lstStyle/>
          <a:p>
            <a:pPr algn="ctr"/>
            <a:r>
              <a:rPr lang="en-IN" sz="1600" b="1" dirty="0"/>
              <a:t>Activities planned under AWP 2020-21: </a:t>
            </a:r>
            <a:r>
              <a:rPr lang="en-IN" sz="1600" b="1" dirty="0" err="1"/>
              <a:t>DoH&amp;FP</a:t>
            </a:r>
            <a:endParaRPr lang="en-IN" sz="1600" b="1" dirty="0"/>
          </a:p>
        </p:txBody>
      </p:sp>
      <p:graphicFrame>
        <p:nvGraphicFramePr>
          <p:cNvPr id="13" name="Table 13">
            <a:extLst>
              <a:ext uri="{FF2B5EF4-FFF2-40B4-BE49-F238E27FC236}">
                <a16:creationId xmlns:a16="http://schemas.microsoft.com/office/drawing/2014/main" id="{DA3337DC-2DC3-4F34-B29A-A183115EDECB}"/>
              </a:ext>
            </a:extLst>
          </p:cNvPr>
          <p:cNvGraphicFramePr>
            <a:graphicFrameLocks noGrp="1"/>
          </p:cNvGraphicFramePr>
          <p:nvPr>
            <p:extLst>
              <p:ext uri="{D42A27DB-BD31-4B8C-83A1-F6EECF244321}">
                <p14:modId xmlns:p14="http://schemas.microsoft.com/office/powerpoint/2010/main" val="2589803204"/>
              </p:ext>
            </p:extLst>
          </p:nvPr>
        </p:nvGraphicFramePr>
        <p:xfrm>
          <a:off x="461812" y="1567812"/>
          <a:ext cx="8220364" cy="4998321"/>
        </p:xfrm>
        <a:graphic>
          <a:graphicData uri="http://schemas.openxmlformats.org/drawingml/2006/table">
            <a:tbl>
              <a:tblPr firstRow="1" bandRow="1">
                <a:tableStyleId>{21E4AEA4-8DFA-4A89-87EB-49C32662AFE0}</a:tableStyleId>
              </a:tblPr>
              <a:tblGrid>
                <a:gridCol w="1477708">
                  <a:extLst>
                    <a:ext uri="{9D8B030D-6E8A-4147-A177-3AD203B41FA5}">
                      <a16:colId xmlns:a16="http://schemas.microsoft.com/office/drawing/2014/main" val="2819176986"/>
                    </a:ext>
                  </a:extLst>
                </a:gridCol>
                <a:gridCol w="2074663">
                  <a:extLst>
                    <a:ext uri="{9D8B030D-6E8A-4147-A177-3AD203B41FA5}">
                      <a16:colId xmlns:a16="http://schemas.microsoft.com/office/drawing/2014/main" val="3405579975"/>
                    </a:ext>
                  </a:extLst>
                </a:gridCol>
                <a:gridCol w="4667993">
                  <a:extLst>
                    <a:ext uri="{9D8B030D-6E8A-4147-A177-3AD203B41FA5}">
                      <a16:colId xmlns:a16="http://schemas.microsoft.com/office/drawing/2014/main" val="2415656782"/>
                    </a:ext>
                  </a:extLst>
                </a:gridCol>
              </a:tblGrid>
              <a:tr h="639681">
                <a:tc>
                  <a:txBody>
                    <a:bodyPr/>
                    <a:lstStyle/>
                    <a:p>
                      <a:pPr algn="ctr"/>
                      <a:r>
                        <a:rPr lang="en-IN" sz="1600" dirty="0"/>
                        <a:t>Crops</a:t>
                      </a:r>
                    </a:p>
                  </a:txBody>
                  <a:tcPr/>
                </a:tc>
                <a:tc>
                  <a:txBody>
                    <a:bodyPr/>
                    <a:lstStyle/>
                    <a:p>
                      <a:pPr algn="ctr"/>
                      <a:r>
                        <a:rPr lang="en-IN" sz="1600" dirty="0"/>
                        <a:t>Number of demonstration</a:t>
                      </a:r>
                    </a:p>
                  </a:txBody>
                  <a:tcPr/>
                </a:tc>
                <a:tc>
                  <a:txBody>
                    <a:bodyPr/>
                    <a:lstStyle/>
                    <a:p>
                      <a:pPr algn="ctr"/>
                      <a:r>
                        <a:rPr lang="en-IN" sz="1600" dirty="0"/>
                        <a:t>Remark</a:t>
                      </a:r>
                    </a:p>
                  </a:txBody>
                  <a:tcPr/>
                </a:tc>
                <a:extLst>
                  <a:ext uri="{0D108BD9-81ED-4DB2-BD59-A6C34878D82A}">
                    <a16:rowId xmlns:a16="http://schemas.microsoft.com/office/drawing/2014/main" val="1120279838"/>
                  </a:ext>
                </a:extLst>
              </a:tr>
              <a:tr h="527930">
                <a:tc>
                  <a:txBody>
                    <a:bodyPr/>
                    <a:lstStyle/>
                    <a:p>
                      <a:pPr algn="ctr"/>
                      <a:r>
                        <a:rPr lang="en-IN" sz="1600" dirty="0"/>
                        <a:t>Brinjal</a:t>
                      </a:r>
                    </a:p>
                  </a:txBody>
                  <a:tcPr/>
                </a:tc>
                <a:tc>
                  <a:txBody>
                    <a:bodyPr/>
                    <a:lstStyle/>
                    <a:p>
                      <a:pPr algn="ctr"/>
                      <a:r>
                        <a:rPr lang="en-IN" sz="1600" dirty="0"/>
                        <a:t>162</a:t>
                      </a:r>
                    </a:p>
                  </a:txBody>
                  <a:tcPr/>
                </a:tc>
                <a:tc>
                  <a:txBody>
                    <a:bodyPr/>
                    <a:lstStyle/>
                    <a:p>
                      <a:pPr algn="l"/>
                      <a:r>
                        <a:rPr lang="en-IN" sz="1600" dirty="0"/>
                        <a:t>Input distribution, technical training and sowing of seeds in seedling trays has been initiated. Few demonstrations are planned to conduct in the late season (Feb, 2020)</a:t>
                      </a:r>
                    </a:p>
                  </a:txBody>
                  <a:tcPr/>
                </a:tc>
                <a:extLst>
                  <a:ext uri="{0D108BD9-81ED-4DB2-BD59-A6C34878D82A}">
                    <a16:rowId xmlns:a16="http://schemas.microsoft.com/office/drawing/2014/main" val="2814009026"/>
                  </a:ext>
                </a:extLst>
              </a:tr>
              <a:tr h="392545">
                <a:tc>
                  <a:txBody>
                    <a:bodyPr/>
                    <a:lstStyle/>
                    <a:p>
                      <a:pPr algn="ctr"/>
                      <a:r>
                        <a:rPr lang="en-IN" sz="1600" dirty="0"/>
                        <a:t>Cabbage</a:t>
                      </a:r>
                    </a:p>
                  </a:txBody>
                  <a:tcPr/>
                </a:tc>
                <a:tc>
                  <a:txBody>
                    <a:bodyPr/>
                    <a:lstStyle/>
                    <a:p>
                      <a:pPr algn="ctr"/>
                      <a:r>
                        <a:rPr lang="en-IN" sz="1600" dirty="0"/>
                        <a:t>168</a:t>
                      </a:r>
                    </a:p>
                  </a:txBody>
                  <a:tcPr/>
                </a:tc>
                <a:tc rowSpan="2">
                  <a:txBody>
                    <a:bodyPr/>
                    <a:lstStyle/>
                    <a:p>
                      <a:pPr algn="l"/>
                      <a:r>
                        <a:rPr lang="en-IN" sz="1600" dirty="0"/>
                        <a:t>Early season cabbage and cauliflower demonstration are conducted in six districts with an aim to get good market price</a:t>
                      </a:r>
                    </a:p>
                  </a:txBody>
                  <a:tcPr/>
                </a:tc>
                <a:extLst>
                  <a:ext uri="{0D108BD9-81ED-4DB2-BD59-A6C34878D82A}">
                    <a16:rowId xmlns:a16="http://schemas.microsoft.com/office/drawing/2014/main" val="598403470"/>
                  </a:ext>
                </a:extLst>
              </a:tr>
              <a:tr h="381852">
                <a:tc>
                  <a:txBody>
                    <a:bodyPr/>
                    <a:lstStyle/>
                    <a:p>
                      <a:pPr algn="ctr"/>
                      <a:r>
                        <a:rPr lang="en-IN" sz="1600" dirty="0"/>
                        <a:t>Cauliflower</a:t>
                      </a:r>
                    </a:p>
                  </a:txBody>
                  <a:tcPr/>
                </a:tc>
                <a:tc>
                  <a:txBody>
                    <a:bodyPr/>
                    <a:lstStyle/>
                    <a:p>
                      <a:pPr algn="ctr"/>
                      <a:r>
                        <a:rPr lang="en-IN" sz="1600" dirty="0"/>
                        <a:t>144</a:t>
                      </a:r>
                    </a:p>
                  </a:txBody>
                  <a:tcPr/>
                </a:tc>
                <a:tc vMerge="1">
                  <a:txBody>
                    <a:bodyPr/>
                    <a:lstStyle/>
                    <a:p>
                      <a:pPr algn="ctr"/>
                      <a:endParaRPr lang="en-IN" sz="1600" dirty="0"/>
                    </a:p>
                  </a:txBody>
                  <a:tcPr/>
                </a:tc>
                <a:extLst>
                  <a:ext uri="{0D108BD9-81ED-4DB2-BD59-A6C34878D82A}">
                    <a16:rowId xmlns:a16="http://schemas.microsoft.com/office/drawing/2014/main" val="1513518834"/>
                  </a:ext>
                </a:extLst>
              </a:tr>
              <a:tr h="527930">
                <a:tc>
                  <a:txBody>
                    <a:bodyPr/>
                    <a:lstStyle/>
                    <a:p>
                      <a:pPr algn="ctr"/>
                      <a:r>
                        <a:rPr lang="en-IN" sz="1600" dirty="0"/>
                        <a:t>Pumpkin</a:t>
                      </a:r>
                    </a:p>
                  </a:txBody>
                  <a:tcPr/>
                </a:tc>
                <a:tc>
                  <a:txBody>
                    <a:bodyPr/>
                    <a:lstStyle/>
                    <a:p>
                      <a:pPr algn="ctr"/>
                      <a:r>
                        <a:rPr lang="en-IN" sz="1600" dirty="0"/>
                        <a:t>168</a:t>
                      </a:r>
                    </a:p>
                  </a:txBody>
                  <a:tcPr/>
                </a:tc>
                <a:tc>
                  <a:txBody>
                    <a:bodyPr/>
                    <a:lstStyle/>
                    <a:p>
                      <a:pPr algn="l"/>
                      <a:r>
                        <a:rPr lang="en-IN" sz="1600" dirty="0"/>
                        <a:t>The demonstration initiated in Nov. 2020 after rice harvest. Technical training of farmers are on going at village level</a:t>
                      </a:r>
                    </a:p>
                  </a:txBody>
                  <a:tcPr/>
                </a:tc>
                <a:extLst>
                  <a:ext uri="{0D108BD9-81ED-4DB2-BD59-A6C34878D82A}">
                    <a16:rowId xmlns:a16="http://schemas.microsoft.com/office/drawing/2014/main" val="3767976407"/>
                  </a:ext>
                </a:extLst>
              </a:tr>
              <a:tr h="527930">
                <a:tc>
                  <a:txBody>
                    <a:bodyPr/>
                    <a:lstStyle/>
                    <a:p>
                      <a:pPr algn="ctr"/>
                      <a:r>
                        <a:rPr lang="en-IN" sz="1600" dirty="0"/>
                        <a:t>Tomato</a:t>
                      </a:r>
                    </a:p>
                  </a:txBody>
                  <a:tcPr/>
                </a:tc>
                <a:tc>
                  <a:txBody>
                    <a:bodyPr/>
                    <a:lstStyle/>
                    <a:p>
                      <a:pPr algn="ctr"/>
                      <a:r>
                        <a:rPr lang="en-IN" sz="1600" dirty="0"/>
                        <a:t>189</a:t>
                      </a:r>
                    </a:p>
                  </a:txBody>
                  <a:tcPr/>
                </a:tc>
                <a:tc>
                  <a:txBody>
                    <a:bodyPr/>
                    <a:lstStyle/>
                    <a:p>
                      <a:pPr algn="l"/>
                      <a:r>
                        <a:rPr lang="en-IN" sz="1600" dirty="0"/>
                        <a:t>The demonstration initiated in Nov. 2020 after rice harvest. Technical training of farmers are on going at village level</a:t>
                      </a:r>
                    </a:p>
                  </a:txBody>
                  <a:tcPr/>
                </a:tc>
                <a:extLst>
                  <a:ext uri="{0D108BD9-81ED-4DB2-BD59-A6C34878D82A}">
                    <a16:rowId xmlns:a16="http://schemas.microsoft.com/office/drawing/2014/main" val="944333026"/>
                  </a:ext>
                </a:extLst>
              </a:tr>
              <a:tr h="527930">
                <a:tc>
                  <a:txBody>
                    <a:bodyPr/>
                    <a:lstStyle/>
                    <a:p>
                      <a:pPr algn="ctr"/>
                      <a:r>
                        <a:rPr lang="en-IN" sz="1600" b="1" dirty="0"/>
                        <a:t>Total</a:t>
                      </a:r>
                    </a:p>
                  </a:txBody>
                  <a:tcPr/>
                </a:tc>
                <a:tc>
                  <a:txBody>
                    <a:bodyPr/>
                    <a:lstStyle/>
                    <a:p>
                      <a:pPr algn="ctr"/>
                      <a:r>
                        <a:rPr lang="en-IN" sz="1600" b="1" dirty="0"/>
                        <a:t>831</a:t>
                      </a:r>
                    </a:p>
                  </a:txBody>
                  <a:tcPr/>
                </a:tc>
                <a:tc>
                  <a:txBody>
                    <a:bodyPr/>
                    <a:lstStyle/>
                    <a:p>
                      <a:pPr algn="l"/>
                      <a:r>
                        <a:rPr lang="en-IN" sz="1600" b="1" dirty="0"/>
                        <a:t>20% of the demonstration will be followed by rice or other crop to facilitate cropping sequence</a:t>
                      </a:r>
                    </a:p>
                  </a:txBody>
                  <a:tcPr/>
                </a:tc>
                <a:extLst>
                  <a:ext uri="{0D108BD9-81ED-4DB2-BD59-A6C34878D82A}">
                    <a16:rowId xmlns:a16="http://schemas.microsoft.com/office/drawing/2014/main" val="4264911729"/>
                  </a:ext>
                </a:extLst>
              </a:tr>
            </a:tbl>
          </a:graphicData>
        </a:graphic>
      </p:graphicFrame>
    </p:spTree>
    <p:extLst>
      <p:ext uri="{BB962C8B-B14F-4D97-AF65-F5344CB8AC3E}">
        <p14:creationId xmlns:p14="http://schemas.microsoft.com/office/powerpoint/2010/main" val="2050889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7956F613-AFDA-443A-B1E2-58994E219BEC}"/>
              </a:ext>
            </a:extLst>
          </p:cNvPr>
          <p:cNvSpPr txBox="1">
            <a:spLocks/>
          </p:cNvSpPr>
          <p:nvPr/>
        </p:nvSpPr>
        <p:spPr>
          <a:xfrm>
            <a:off x="203200" y="180110"/>
            <a:ext cx="8709891" cy="577272"/>
          </a:xfrm>
          <a:prstGeom prst="rect">
            <a:avLst/>
          </a:prstGeom>
          <a:solidFill>
            <a:schemeClr val="accent6">
              <a:lumMod val="20000"/>
              <a:lumOff val="80000"/>
            </a:schemeClr>
          </a:solidFill>
        </p:spPr>
        <p:txBody>
          <a:bodyPr anchor="ctr"/>
          <a:lstStyle>
            <a:lvl1pPr algn="ctr" rtl="0" eaLnBrk="1" fontAlgn="base" hangingPunct="1">
              <a:spcBef>
                <a:spcPct val="0"/>
              </a:spcBef>
              <a:spcAft>
                <a:spcPct val="0"/>
              </a:spcAft>
              <a:defRPr sz="3300" kern="1200">
                <a:solidFill>
                  <a:srgbClr val="404040"/>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r>
              <a:rPr lang="en-US" sz="1600" b="1" dirty="0">
                <a:solidFill>
                  <a:srgbClr val="002060"/>
                </a:solidFill>
                <a:latin typeface="+mn-lt"/>
              </a:rPr>
              <a:t>Part B: Promoting the adoption of climate resilient good agricultural practices </a:t>
            </a:r>
            <a:br>
              <a:rPr lang="en-US" sz="1600" b="1" dirty="0">
                <a:solidFill>
                  <a:srgbClr val="002060"/>
                </a:solidFill>
                <a:latin typeface="+mn-lt"/>
              </a:rPr>
            </a:br>
            <a:r>
              <a:rPr lang="fr-FR" sz="1600" b="1" dirty="0">
                <a:solidFill>
                  <a:srgbClr val="002060"/>
                </a:solidFill>
                <a:latin typeface="+mn-lt"/>
              </a:rPr>
              <a:t>B1: Climate resilient production demonstrations </a:t>
            </a:r>
            <a:endParaRPr lang="en-US" sz="1800" b="1" dirty="0">
              <a:solidFill>
                <a:srgbClr val="002060"/>
              </a:solidFill>
            </a:endParaRPr>
          </a:p>
        </p:txBody>
      </p:sp>
      <p:sp>
        <p:nvSpPr>
          <p:cNvPr id="5" name="Title 1">
            <a:extLst>
              <a:ext uri="{FF2B5EF4-FFF2-40B4-BE49-F238E27FC236}">
                <a16:creationId xmlns:a16="http://schemas.microsoft.com/office/drawing/2014/main" id="{FCA68D68-B50E-41EB-B09E-BEA04EE72F89}"/>
              </a:ext>
            </a:extLst>
          </p:cNvPr>
          <p:cNvSpPr txBox="1">
            <a:spLocks/>
          </p:cNvSpPr>
          <p:nvPr/>
        </p:nvSpPr>
        <p:spPr bwMode="auto">
          <a:xfrm>
            <a:off x="276224" y="1068655"/>
            <a:ext cx="8636867" cy="365522"/>
          </a:xfrm>
          <a:prstGeom prst="rect">
            <a:avLst/>
          </a:prstGeom>
          <a:solidFill>
            <a:srgbClr val="00B050"/>
          </a:solidFill>
          <a:ln w="9525">
            <a:noFill/>
            <a:miter lim="800000"/>
            <a:headEnd/>
            <a:tailEnd/>
          </a:ln>
        </p:spPr>
        <p:txBody>
          <a:bodyPr anchor="ctr">
            <a:normAutofit fontScale="90000"/>
          </a:bodyPr>
          <a:lstStyle/>
          <a:p>
            <a:pPr algn="ctr" defTabSz="685800" fontAlgn="auto">
              <a:spcAft>
                <a:spcPts val="0"/>
              </a:spcAft>
              <a:defRPr/>
            </a:pPr>
            <a:r>
              <a:rPr lang="en-US" b="1" dirty="0">
                <a:solidFill>
                  <a:prstClr val="white"/>
                </a:solidFill>
                <a:latin typeface="Cambria" pitchFamily="18" charset="0"/>
                <a:ea typeface="Cambria" pitchFamily="18" charset="0"/>
                <a:cs typeface="Arial" charset="0"/>
              </a:rPr>
              <a:t>Physical Progress of Vegetable and Pulse Value Chain under OPIU(</a:t>
            </a:r>
            <a:r>
              <a:rPr lang="en-US" b="1" dirty="0" err="1">
                <a:solidFill>
                  <a:prstClr val="white"/>
                </a:solidFill>
                <a:latin typeface="Cambria" pitchFamily="18" charset="0"/>
                <a:ea typeface="Cambria" pitchFamily="18" charset="0"/>
                <a:cs typeface="Arial" charset="0"/>
              </a:rPr>
              <a:t>Horti</a:t>
            </a:r>
            <a:r>
              <a:rPr lang="en-US" b="1" dirty="0">
                <a:solidFill>
                  <a:prstClr val="white"/>
                </a:solidFill>
                <a:latin typeface="Cambria" pitchFamily="18" charset="0"/>
                <a:ea typeface="Cambria" pitchFamily="18" charset="0"/>
                <a:cs typeface="Arial" charset="0"/>
              </a:rPr>
              <a:t>) &amp; OPIU(AGRI)</a:t>
            </a:r>
            <a:endParaRPr lang="en-US" b="1" dirty="0">
              <a:solidFill>
                <a:prstClr val="white"/>
              </a:solidFill>
              <a:latin typeface="Cambria" pitchFamily="18" charset="0"/>
              <a:ea typeface="Cambria" pitchFamily="18" charset="0"/>
            </a:endParaRPr>
          </a:p>
        </p:txBody>
      </p:sp>
      <p:graphicFrame>
        <p:nvGraphicFramePr>
          <p:cNvPr id="7" name="Table 6">
            <a:extLst>
              <a:ext uri="{FF2B5EF4-FFF2-40B4-BE49-F238E27FC236}">
                <a16:creationId xmlns:a16="http://schemas.microsoft.com/office/drawing/2014/main" id="{142057F0-7C0A-40D7-A9B5-73D666966531}"/>
              </a:ext>
            </a:extLst>
          </p:cNvPr>
          <p:cNvGraphicFramePr>
            <a:graphicFrameLocks noGrp="1"/>
          </p:cNvGraphicFramePr>
          <p:nvPr>
            <p:extLst>
              <p:ext uri="{D42A27DB-BD31-4B8C-83A1-F6EECF244321}">
                <p14:modId xmlns:p14="http://schemas.microsoft.com/office/powerpoint/2010/main" val="1428894941"/>
              </p:ext>
            </p:extLst>
          </p:nvPr>
        </p:nvGraphicFramePr>
        <p:xfrm>
          <a:off x="185737" y="1694260"/>
          <a:ext cx="8777288" cy="3952744"/>
        </p:xfrm>
        <a:graphic>
          <a:graphicData uri="http://schemas.openxmlformats.org/drawingml/2006/table">
            <a:tbl>
              <a:tblPr/>
              <a:tblGrid>
                <a:gridCol w="1509713">
                  <a:extLst>
                    <a:ext uri="{9D8B030D-6E8A-4147-A177-3AD203B41FA5}">
                      <a16:colId xmlns:a16="http://schemas.microsoft.com/office/drawing/2014/main" val="20000"/>
                    </a:ext>
                  </a:extLst>
                </a:gridCol>
                <a:gridCol w="461962">
                  <a:extLst>
                    <a:ext uri="{9D8B030D-6E8A-4147-A177-3AD203B41FA5}">
                      <a16:colId xmlns:a16="http://schemas.microsoft.com/office/drawing/2014/main" val="20001"/>
                    </a:ext>
                  </a:extLst>
                </a:gridCol>
                <a:gridCol w="876300">
                  <a:extLst>
                    <a:ext uri="{9D8B030D-6E8A-4147-A177-3AD203B41FA5}">
                      <a16:colId xmlns:a16="http://schemas.microsoft.com/office/drawing/2014/main" val="20002"/>
                    </a:ext>
                  </a:extLst>
                </a:gridCol>
                <a:gridCol w="904875">
                  <a:extLst>
                    <a:ext uri="{9D8B030D-6E8A-4147-A177-3AD203B41FA5}">
                      <a16:colId xmlns:a16="http://schemas.microsoft.com/office/drawing/2014/main" val="20003"/>
                    </a:ext>
                  </a:extLst>
                </a:gridCol>
                <a:gridCol w="485775">
                  <a:extLst>
                    <a:ext uri="{9D8B030D-6E8A-4147-A177-3AD203B41FA5}">
                      <a16:colId xmlns:a16="http://schemas.microsoft.com/office/drawing/2014/main" val="20004"/>
                    </a:ext>
                  </a:extLst>
                </a:gridCol>
                <a:gridCol w="512685">
                  <a:extLst>
                    <a:ext uri="{9D8B030D-6E8A-4147-A177-3AD203B41FA5}">
                      <a16:colId xmlns:a16="http://schemas.microsoft.com/office/drawing/2014/main" val="20005"/>
                    </a:ext>
                  </a:extLst>
                </a:gridCol>
                <a:gridCol w="739456">
                  <a:extLst>
                    <a:ext uri="{9D8B030D-6E8A-4147-A177-3AD203B41FA5}">
                      <a16:colId xmlns:a16="http://schemas.microsoft.com/office/drawing/2014/main" val="20006"/>
                    </a:ext>
                  </a:extLst>
                </a:gridCol>
                <a:gridCol w="596336">
                  <a:extLst>
                    <a:ext uri="{9D8B030D-6E8A-4147-A177-3AD203B41FA5}">
                      <a16:colId xmlns:a16="http://schemas.microsoft.com/office/drawing/2014/main" val="20007"/>
                    </a:ext>
                  </a:extLst>
                </a:gridCol>
                <a:gridCol w="811017">
                  <a:extLst>
                    <a:ext uri="{9D8B030D-6E8A-4147-A177-3AD203B41FA5}">
                      <a16:colId xmlns:a16="http://schemas.microsoft.com/office/drawing/2014/main" val="20008"/>
                    </a:ext>
                  </a:extLst>
                </a:gridCol>
                <a:gridCol w="763311">
                  <a:extLst>
                    <a:ext uri="{9D8B030D-6E8A-4147-A177-3AD203B41FA5}">
                      <a16:colId xmlns:a16="http://schemas.microsoft.com/office/drawing/2014/main" val="20009"/>
                    </a:ext>
                  </a:extLst>
                </a:gridCol>
                <a:gridCol w="1115858">
                  <a:extLst>
                    <a:ext uri="{9D8B030D-6E8A-4147-A177-3AD203B41FA5}">
                      <a16:colId xmlns:a16="http://schemas.microsoft.com/office/drawing/2014/main" val="20010"/>
                    </a:ext>
                  </a:extLst>
                </a:gridCol>
              </a:tblGrid>
              <a:tr h="267697">
                <a:tc rowSpan="3">
                  <a:txBody>
                    <a:bodyPr/>
                    <a:lstStyle/>
                    <a:p>
                      <a:pPr algn="ctr" fontAlgn="b"/>
                      <a:r>
                        <a:rPr lang="en-US" sz="1200" b="1" kern="1200" dirty="0">
                          <a:solidFill>
                            <a:schemeClr val="tx1"/>
                          </a:solidFill>
                          <a:latin typeface="Georgia" panose="02040502050405020303" pitchFamily="18" charset="0"/>
                          <a:ea typeface="Cambria" pitchFamily="18" charset="0"/>
                          <a:cs typeface="Arial" pitchFamily="34" charset="0"/>
                        </a:rPr>
                        <a:t>Demonstration on Climate Resilient Technology and Market Led</a:t>
                      </a:r>
                      <a:endParaRPr lang="en-US" sz="1200" b="1" i="0" u="none" strike="noStrike" dirty="0">
                        <a:solidFill>
                          <a:srgbClr val="000000"/>
                        </a:solidFill>
                        <a:latin typeface="Georgia" panose="02040502050405020303" pitchFamily="18" charset="0"/>
                        <a:ea typeface="Cambria" pitchFamily="18"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gridSpan="4">
                  <a:txBody>
                    <a:bodyPr/>
                    <a:lstStyle/>
                    <a:p>
                      <a:pPr algn="ctr" fontAlgn="ctr"/>
                      <a:r>
                        <a:rPr lang="en-US" sz="1200" b="1" i="0" u="none" strike="noStrike" dirty="0">
                          <a:solidFill>
                            <a:srgbClr val="000000"/>
                          </a:solidFill>
                          <a:latin typeface="Georgia" panose="02040502050405020303" pitchFamily="18" charset="0"/>
                          <a:ea typeface="Cambria" pitchFamily="18" charset="0"/>
                          <a:cs typeface="Arial" pitchFamily="34" charset="0"/>
                        </a:rPr>
                        <a:t>2018-19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pPr algn="ctr" fontAlgn="ctr"/>
                      <a:endParaRPr lang="en-US" sz="1950" b="1" i="0" u="none" strike="noStrike" dirty="0">
                        <a:solidFill>
                          <a:srgbClr val="000000"/>
                        </a:solidFill>
                        <a:latin typeface="+mj-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1" i="0" u="none" strike="noStrike" dirty="0">
                        <a:solidFill>
                          <a:srgbClr val="000000"/>
                        </a:solidFill>
                        <a:latin typeface="Cambria" pitchFamily="18" charset="0"/>
                        <a:ea typeface="Cambria" pitchFamily="18"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400" b="1" i="0" u="none" strike="noStrike" dirty="0">
                        <a:solidFill>
                          <a:srgbClr val="000000"/>
                        </a:solidFill>
                        <a:latin typeface="Cambria" pitchFamily="18" charset="0"/>
                        <a:ea typeface="Cambria" pitchFamily="18"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1" i="0" u="none" strike="noStrike" dirty="0">
                          <a:solidFill>
                            <a:srgbClr val="000000"/>
                          </a:solidFill>
                          <a:latin typeface="Georgia" panose="02040502050405020303" pitchFamily="18" charset="0"/>
                          <a:ea typeface="Cambria" pitchFamily="18" charset="0"/>
                          <a:cs typeface="Arial" pitchFamily="34" charset="0"/>
                        </a:rPr>
                        <a:t>2019-20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pPr algn="ctr" fontAlgn="ctr"/>
                      <a:endParaRPr lang="en-US" sz="1950" b="1" i="0" u="none" strike="noStrike" dirty="0">
                        <a:solidFill>
                          <a:srgbClr val="000000"/>
                        </a:solidFill>
                        <a:latin typeface="+mj-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1" i="0" u="none" strike="noStrike" dirty="0">
                          <a:solidFill>
                            <a:srgbClr val="000000"/>
                          </a:solidFill>
                          <a:latin typeface="Georgia" panose="02040502050405020303" pitchFamily="18" charset="0"/>
                          <a:ea typeface="Cambria" pitchFamily="18" charset="0"/>
                          <a:cs typeface="Arial" pitchFamily="34" charset="0"/>
                        </a:rPr>
                        <a:t>2020-21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pPr algn="ctr" fontAlgn="ctr"/>
                      <a:endParaRPr lang="en-US" sz="1400" b="1" i="0" u="none" strike="noStrike" dirty="0">
                        <a:solidFill>
                          <a:srgbClr val="000000"/>
                        </a:solidFill>
                        <a:latin typeface="Cambria" pitchFamily="18" charset="0"/>
                        <a:ea typeface="Cambria" pitchFamily="18"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1" i="0" u="none" strike="noStrike" dirty="0">
                          <a:solidFill>
                            <a:srgbClr val="000000"/>
                          </a:solidFill>
                          <a:latin typeface="Georgia" panose="02040502050405020303" pitchFamily="18" charset="0"/>
                          <a:ea typeface="Cambria" pitchFamily="18" charset="0"/>
                          <a:cs typeface="Arial" pitchFamily="34" charset="0"/>
                        </a:rPr>
                        <a:t>Cumulative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pPr algn="ctr" fontAlgn="ctr"/>
                      <a:endParaRPr lang="en-US" sz="1950" b="1" i="0" u="none" strike="noStrike" dirty="0">
                        <a:solidFill>
                          <a:srgbClr val="000000"/>
                        </a:solidFill>
                        <a:latin typeface="+mj-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9268">
                <a:tc vMerge="1">
                  <a:txBody>
                    <a:bodyPr/>
                    <a:lstStyle/>
                    <a:p>
                      <a:pPr algn="ctr" fontAlgn="b"/>
                      <a:endParaRPr lang="en-US" sz="1950" b="1" i="0" u="none" strike="noStrike" dirty="0">
                        <a:solidFill>
                          <a:srgbClr val="000000"/>
                        </a:solidFill>
                        <a:latin typeface="+mj-lt"/>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1" i="0" u="none" strike="noStrike" dirty="0">
                          <a:solidFill>
                            <a:srgbClr val="000000"/>
                          </a:solidFill>
                          <a:latin typeface="Georgia" panose="02040502050405020303" pitchFamily="18" charset="0"/>
                          <a:ea typeface="Cambria" pitchFamily="18" charset="0"/>
                          <a:cs typeface="Arial" pitchFamily="34" charset="0"/>
                        </a:rPr>
                        <a:t>Plan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gridSpan="2">
                  <a:txBody>
                    <a:bodyPr/>
                    <a:lstStyle/>
                    <a:p>
                      <a:pPr algn="ctr" fontAlgn="ctr"/>
                      <a:r>
                        <a:rPr lang="en-US" sz="1200" b="1" i="0" u="none" strike="noStrike" dirty="0">
                          <a:solidFill>
                            <a:srgbClr val="000000"/>
                          </a:solidFill>
                          <a:latin typeface="Georgia" panose="02040502050405020303" pitchFamily="18" charset="0"/>
                          <a:ea typeface="Cambria" pitchFamily="18" charset="0"/>
                          <a:cs typeface="Arial" pitchFamily="34" charset="0"/>
                        </a:rPr>
                        <a:t>Achievement</a:t>
                      </a:r>
                      <a:r>
                        <a:rPr lang="en-US" sz="1200" b="1" i="0" u="none" strike="noStrike" baseline="0" dirty="0">
                          <a:solidFill>
                            <a:srgbClr val="000000"/>
                          </a:solidFill>
                          <a:latin typeface="Georgia" panose="02040502050405020303" pitchFamily="18" charset="0"/>
                          <a:ea typeface="Cambria" pitchFamily="18" charset="0"/>
                          <a:cs typeface="Arial" pitchFamily="34" charset="0"/>
                        </a:rPr>
                        <a:t> </a:t>
                      </a:r>
                      <a:endParaRPr lang="en-US" sz="1200" b="1" i="0" u="none" strike="noStrike" dirty="0">
                        <a:solidFill>
                          <a:srgbClr val="000000"/>
                        </a:solidFill>
                        <a:latin typeface="Georgia" panose="02040502050405020303" pitchFamily="18" charset="0"/>
                        <a:ea typeface="Cambria" pitchFamily="18"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pPr algn="ctr" fontAlgn="ctr"/>
                      <a:endParaRPr lang="en-US" sz="1400" b="1" i="0" u="none" strike="noStrike" dirty="0">
                        <a:solidFill>
                          <a:srgbClr val="000000"/>
                        </a:solidFill>
                        <a:latin typeface="Cambria" pitchFamily="18" charset="0"/>
                        <a:ea typeface="Cambria" pitchFamily="18" charset="0"/>
                        <a:cs typeface="Arial"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1" i="0" u="none" strike="noStrike" dirty="0">
                          <a:solidFill>
                            <a:srgbClr val="000000"/>
                          </a:solidFill>
                          <a:latin typeface="Georgia" panose="02040502050405020303" pitchFamily="18" charset="0"/>
                          <a:ea typeface="Cambria" pitchFamily="18" charset="0"/>
                          <a:cs typeface="Arial"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rowSpan="2">
                  <a:txBody>
                    <a:bodyPr/>
                    <a:lstStyle/>
                    <a:p>
                      <a:pPr algn="ctr" fontAlgn="ctr"/>
                      <a:r>
                        <a:rPr lang="en-US" sz="1200" b="1" i="0" u="none" strike="noStrike" kern="1200" dirty="0">
                          <a:solidFill>
                            <a:srgbClr val="000000"/>
                          </a:solidFill>
                          <a:latin typeface="Georgia" panose="02040502050405020303" pitchFamily="18" charset="0"/>
                          <a:ea typeface="Cambria" pitchFamily="18" charset="0"/>
                          <a:cs typeface="Arial" pitchFamily="34" charset="0"/>
                        </a:rPr>
                        <a:t>Plan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latin typeface="Georgia" panose="02040502050405020303" pitchFamily="18" charset="0"/>
                          <a:ea typeface="Cambria" pitchFamily="18" charset="0"/>
                          <a:cs typeface="Arial" pitchFamily="34" charset="0"/>
                        </a:rPr>
                        <a:t>Achieved</a:t>
                      </a:r>
                      <a:r>
                        <a:rPr lang="en-US" sz="1200" b="1" i="0" u="none" strike="noStrike" kern="1200" baseline="0" dirty="0">
                          <a:solidFill>
                            <a:srgbClr val="000000"/>
                          </a:solidFill>
                          <a:latin typeface="Georgia" panose="02040502050405020303" pitchFamily="18" charset="0"/>
                          <a:ea typeface="Cambria" pitchFamily="18" charset="0"/>
                          <a:cs typeface="Arial" pitchFamily="34" charset="0"/>
                        </a:rPr>
                        <a:t> </a:t>
                      </a:r>
                      <a:endParaRPr lang="en-US" sz="1200" b="1" i="0" u="none" strike="noStrike" kern="1200" dirty="0">
                        <a:solidFill>
                          <a:srgbClr val="000000"/>
                        </a:solidFill>
                        <a:latin typeface="Georgia" panose="02040502050405020303" pitchFamily="18" charset="0"/>
                        <a:ea typeface="Cambria" pitchFamily="18"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rowSpan="2">
                  <a:txBody>
                    <a:bodyPr/>
                    <a:lstStyle/>
                    <a:p>
                      <a:pPr algn="ctr" fontAlgn="ctr"/>
                      <a:r>
                        <a:rPr lang="en-US" sz="1200" b="1" i="0" u="none" strike="noStrike" kern="1200" dirty="0">
                          <a:solidFill>
                            <a:srgbClr val="000000"/>
                          </a:solidFill>
                          <a:latin typeface="Georgia" panose="02040502050405020303" pitchFamily="18" charset="0"/>
                          <a:ea typeface="Cambria" pitchFamily="18" charset="0"/>
                          <a:cs typeface="Arial" pitchFamily="34" charset="0"/>
                        </a:rPr>
                        <a:t>Plan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latin typeface="Georgia" panose="02040502050405020303" pitchFamily="18" charset="0"/>
                          <a:ea typeface="Cambria" pitchFamily="18" charset="0"/>
                          <a:cs typeface="Arial" pitchFamily="34" charset="0"/>
                        </a:rPr>
                        <a:t>Achieved</a:t>
                      </a:r>
                      <a:r>
                        <a:rPr lang="en-US" sz="1200" b="1" i="0" u="none" strike="noStrike" kern="1200" baseline="0" dirty="0">
                          <a:solidFill>
                            <a:srgbClr val="000000"/>
                          </a:solidFill>
                          <a:latin typeface="Georgia" panose="02040502050405020303" pitchFamily="18" charset="0"/>
                          <a:ea typeface="Cambria" pitchFamily="18" charset="0"/>
                          <a:cs typeface="Arial" pitchFamily="34" charset="0"/>
                        </a:rPr>
                        <a:t> </a:t>
                      </a:r>
                      <a:endParaRPr lang="en-US" sz="1200" b="1" i="0" u="none" strike="noStrike" kern="1200" dirty="0">
                        <a:solidFill>
                          <a:srgbClr val="000000"/>
                        </a:solidFill>
                        <a:latin typeface="Georgia" panose="02040502050405020303" pitchFamily="18" charset="0"/>
                        <a:ea typeface="Cambria" pitchFamily="18"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rowSpan="2">
                  <a:txBody>
                    <a:bodyPr/>
                    <a:lstStyle/>
                    <a:p>
                      <a:pPr algn="ctr" fontAlgn="ctr"/>
                      <a:r>
                        <a:rPr lang="en-US" sz="1200" b="1" i="0" u="none" strike="noStrike" kern="1200" dirty="0">
                          <a:solidFill>
                            <a:srgbClr val="000000"/>
                          </a:solidFill>
                          <a:latin typeface="Georgia" panose="02040502050405020303" pitchFamily="18" charset="0"/>
                          <a:ea typeface="Cambria" pitchFamily="18" charset="0"/>
                          <a:cs typeface="Arial" pitchFamily="34" charset="0"/>
                        </a:rPr>
                        <a:t>Plan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latin typeface="Georgia" panose="02040502050405020303" pitchFamily="18" charset="0"/>
                          <a:ea typeface="Cambria" pitchFamily="18" charset="0"/>
                          <a:cs typeface="Arial" pitchFamily="34" charset="0"/>
                        </a:rPr>
                        <a:t>Achievement </a:t>
                      </a:r>
                      <a:r>
                        <a:rPr lang="en-US" sz="1200" b="1" i="0" u="none" strike="noStrike" kern="1200" baseline="0" dirty="0">
                          <a:solidFill>
                            <a:srgbClr val="000000"/>
                          </a:solidFill>
                          <a:latin typeface="Georgia" panose="02040502050405020303" pitchFamily="18" charset="0"/>
                          <a:ea typeface="Cambria" pitchFamily="18" charset="0"/>
                          <a:cs typeface="Arial" pitchFamily="34" charset="0"/>
                        </a:rPr>
                        <a:t> </a:t>
                      </a:r>
                      <a:endParaRPr lang="en-US" sz="1200" b="1" i="0" u="none" strike="noStrike" kern="1200" dirty="0">
                        <a:solidFill>
                          <a:srgbClr val="000000"/>
                        </a:solidFill>
                        <a:latin typeface="Georgia" panose="02040502050405020303" pitchFamily="18" charset="0"/>
                        <a:ea typeface="Cambria" pitchFamily="18" charset="0"/>
                        <a:cs typeface="Arial"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638175">
                <a:tc vMerge="1">
                  <a:txBody>
                    <a:bodyPr/>
                    <a:lstStyle/>
                    <a:p>
                      <a:pPr algn="l" fontAlgn="b"/>
                      <a:endParaRPr lang="en-US" sz="1200" b="1" i="0" u="none" strike="noStrike" dirty="0">
                        <a:solidFill>
                          <a:srgbClr val="000000"/>
                        </a:solidFill>
                        <a:latin typeface="Georgia" panose="02040502050405020303" pitchFamily="18" charset="0"/>
                        <a:ea typeface="Cambria" pitchFamily="18" charset="0"/>
                        <a:cs typeface="Arial" pitchFamily="34" charset="0"/>
                      </a:endParaRPr>
                    </a:p>
                  </a:txBody>
                  <a:tcPr marL="68579" marR="68579" marT="34296" marB="34296">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vMerge="1">
                  <a:txBody>
                    <a:bodyPr/>
                    <a:lstStyle/>
                    <a:p>
                      <a:pPr algn="ctr" fontAlgn="ctr"/>
                      <a:endParaRPr lang="en-US" sz="1600" b="0" i="0" u="none" strike="noStrike" dirty="0">
                        <a:solidFill>
                          <a:srgbClr val="000000"/>
                        </a:solidFill>
                        <a:latin typeface="Cambria" pitchFamily="18" charset="0"/>
                        <a:ea typeface="Cambria" pitchFamily="18" charset="0"/>
                        <a:cs typeface="Arial"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00"/>
                          </a:solidFill>
                          <a:latin typeface="Georgia" panose="02040502050405020303" pitchFamily="18" charset="0"/>
                          <a:ea typeface="Cambria" pitchFamily="18" charset="0"/>
                          <a:cs typeface="Arial" pitchFamily="34" charset="0"/>
                        </a:rPr>
                        <a:t>ATMA-</a:t>
                      </a:r>
                    </a:p>
                    <a:p>
                      <a:pPr algn="ctr" fontAlgn="ctr"/>
                      <a:r>
                        <a:rPr lang="en-US" sz="1200" b="1" i="0" u="none" strike="noStrike" dirty="0">
                          <a:solidFill>
                            <a:srgbClr val="000000"/>
                          </a:solidFill>
                          <a:latin typeface="Georgia" panose="02040502050405020303" pitchFamily="18" charset="0"/>
                          <a:ea typeface="Cambria" pitchFamily="18" charset="0"/>
                          <a:cs typeface="Arial" pitchFamily="34" charset="0"/>
                        </a:rPr>
                        <a:t>District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ctr"/>
                      <a:r>
                        <a:rPr lang="en-US" sz="1200" b="1" i="0" u="none" strike="noStrike" dirty="0">
                          <a:solidFill>
                            <a:srgbClr val="000000"/>
                          </a:solidFill>
                          <a:latin typeface="Georgia" panose="02040502050405020303" pitchFamily="18" charset="0"/>
                          <a:ea typeface="Cambria" pitchFamily="18" charset="0"/>
                          <a:cs typeface="Arial" pitchFamily="34" charset="0"/>
                        </a:rPr>
                        <a:t>WorldVeg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vMerge="1">
                  <a:txBody>
                    <a:bodyPr/>
                    <a:lstStyle/>
                    <a:p>
                      <a:pPr algn="ctr" fontAlgn="ctr"/>
                      <a:endParaRPr lang="en-US" sz="1600" b="1" i="0" u="none" strike="noStrike" dirty="0">
                        <a:solidFill>
                          <a:srgbClr val="000000"/>
                        </a:solidFill>
                        <a:latin typeface="Cambria" pitchFamily="18" charset="0"/>
                        <a:ea typeface="Cambria" pitchFamily="18" charset="0"/>
                        <a:cs typeface="Arial" pitchFamily="34" charset="0"/>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l" fontAlgn="ctr"/>
                      <a:endParaRPr lang="en-US" sz="1600" b="0" i="0" u="none" strike="noStrike" dirty="0">
                        <a:solidFill>
                          <a:srgbClr val="000000"/>
                        </a:solidFill>
                        <a:latin typeface="Cambria" pitchFamily="18" charset="0"/>
                        <a:ea typeface="Cambria" pitchFamily="18" charset="0"/>
                        <a:cs typeface="Arial"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l" fontAlgn="ctr"/>
                      <a:endParaRPr lang="en-US" sz="1600" b="0" i="0" u="none" strike="noStrike" dirty="0">
                        <a:solidFill>
                          <a:srgbClr val="000000"/>
                        </a:solidFill>
                        <a:latin typeface="Cambria" pitchFamily="18" charset="0"/>
                        <a:ea typeface="Cambria" pitchFamily="18" charset="0"/>
                        <a:cs typeface="Arial"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l" fontAlgn="ctr"/>
                      <a:endParaRPr lang="en-US" sz="1600" b="0" i="0" u="none" strike="noStrike" dirty="0">
                        <a:solidFill>
                          <a:srgbClr val="000000"/>
                        </a:solidFill>
                        <a:latin typeface="Cambria" pitchFamily="18" charset="0"/>
                        <a:ea typeface="Cambria" pitchFamily="18" charset="0"/>
                        <a:cs typeface="Arial"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l" fontAlgn="ctr"/>
                      <a:endParaRPr lang="en-US" sz="1600" b="0" i="0" u="none" strike="noStrike" dirty="0">
                        <a:solidFill>
                          <a:srgbClr val="000000"/>
                        </a:solidFill>
                        <a:latin typeface="Cambria" pitchFamily="18" charset="0"/>
                        <a:ea typeface="Cambria" pitchFamily="18" charset="0"/>
                        <a:cs typeface="Arial"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l" fontAlgn="ctr"/>
                      <a:endParaRPr lang="en-US" sz="1600" b="0" i="0" u="none" strike="noStrike" dirty="0">
                        <a:solidFill>
                          <a:srgbClr val="000000"/>
                        </a:solidFill>
                        <a:latin typeface="Cambria" pitchFamily="18" charset="0"/>
                        <a:ea typeface="Cambria" pitchFamily="18" charset="0"/>
                        <a:cs typeface="Arial"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l" fontAlgn="ctr"/>
                      <a:endParaRPr lang="en-US" sz="1600" b="0" i="0" u="none" strike="noStrike" dirty="0">
                        <a:solidFill>
                          <a:srgbClr val="000000"/>
                        </a:solidFill>
                        <a:latin typeface="Cambria" pitchFamily="18" charset="0"/>
                        <a:ea typeface="Cambria" pitchFamily="18" charset="0"/>
                        <a:cs typeface="Arial" pitchFamily="34" charset="0"/>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94402">
                <a:tc>
                  <a:txBody>
                    <a:bodyPr/>
                    <a:lstStyle/>
                    <a:p>
                      <a:pPr lvl="1" algn="ctr" fontAlgn="b"/>
                      <a:r>
                        <a:rPr lang="en-IN" sz="1200" b="0" i="0" u="none" strike="noStrike" dirty="0">
                          <a:solidFill>
                            <a:srgbClr val="000000"/>
                          </a:solidFill>
                          <a:latin typeface="Georgia" panose="02040502050405020303" pitchFamily="18" charset="0"/>
                          <a:ea typeface="Cambria" pitchFamily="18" charset="0"/>
                          <a:cs typeface="Arial" pitchFamily="34" charset="0"/>
                        </a:rPr>
                        <a:t>Tomato </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200" b="0" i="0" u="none" strike="noStrike" dirty="0">
                          <a:solidFill>
                            <a:srgbClr val="000000"/>
                          </a:solidFill>
                          <a:latin typeface="Georgia" panose="02040502050405020303" pitchFamily="18" charset="0"/>
                        </a:rPr>
                        <a:t>143</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200" b="0" i="0" u="none" strike="noStrike" dirty="0">
                          <a:solidFill>
                            <a:srgbClr val="000000"/>
                          </a:solidFill>
                          <a:latin typeface="Georgia" panose="02040502050405020303" pitchFamily="18" charset="0"/>
                        </a:rPr>
                        <a:t>7</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dirty="0">
                          <a:latin typeface="Georgia" panose="02040502050405020303" pitchFamily="18" charset="0"/>
                          <a:ea typeface="Cambria" pitchFamily="18" charset="0"/>
                          <a:cs typeface="Arial" pitchFamily="34" charset="0"/>
                        </a:rPr>
                        <a:t>126</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IN" sz="1200" dirty="0">
                          <a:latin typeface="Georgia" panose="02040502050405020303" pitchFamily="18" charset="0"/>
                          <a:ea typeface="Cambria" pitchFamily="18" charset="0"/>
                          <a:cs typeface="Arial" pitchFamily="34" charset="0"/>
                        </a:rPr>
                        <a:t>126</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189</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36 (early-ongoing)</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465</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276</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94402">
                <a:tc>
                  <a:txBody>
                    <a:bodyPr/>
                    <a:lstStyle/>
                    <a:p>
                      <a:pPr lvl="1" algn="ctr" fontAlgn="b"/>
                      <a:r>
                        <a:rPr lang="en-IN" sz="1200" b="0" i="0" u="none" strike="noStrike" dirty="0">
                          <a:solidFill>
                            <a:srgbClr val="000000"/>
                          </a:solidFill>
                          <a:latin typeface="Georgia" panose="02040502050405020303" pitchFamily="18" charset="0"/>
                          <a:ea typeface="Cambria" pitchFamily="18" charset="0"/>
                          <a:cs typeface="Arial" pitchFamily="34" charset="0"/>
                        </a:rPr>
                        <a:t>Cabbage </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200" b="0" i="0" u="none" strike="noStrike" dirty="0">
                          <a:solidFill>
                            <a:srgbClr val="000000"/>
                          </a:solidFill>
                          <a:latin typeface="Georgia" panose="02040502050405020303" pitchFamily="18" charset="0"/>
                        </a:rPr>
                        <a:t>139</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200" b="0" i="0" u="none" strike="noStrike" dirty="0">
                          <a:solidFill>
                            <a:srgbClr val="000000"/>
                          </a:solidFill>
                          <a:latin typeface="Georgia" panose="02040502050405020303" pitchFamily="18" charset="0"/>
                        </a:rPr>
                        <a:t>11</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dirty="0">
                          <a:latin typeface="Georgia" panose="02040502050405020303" pitchFamily="18" charset="0"/>
                          <a:ea typeface="Cambria" pitchFamily="18" charset="0"/>
                          <a:cs typeface="Arial" pitchFamily="34" charset="0"/>
                        </a:rPr>
                        <a:t>112</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IN" sz="1200" dirty="0">
                          <a:latin typeface="Georgia" panose="02040502050405020303" pitchFamily="18" charset="0"/>
                          <a:ea typeface="Cambria" pitchFamily="18" charset="0"/>
                          <a:cs typeface="Arial" pitchFamily="34" charset="0"/>
                        </a:rPr>
                        <a:t>112</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168</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80 (early-ongoing)</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430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262</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94402">
                <a:tc>
                  <a:txBody>
                    <a:bodyPr/>
                    <a:lstStyle/>
                    <a:p>
                      <a:pPr lvl="1" algn="ctr" fontAlgn="b"/>
                      <a:r>
                        <a:rPr lang="en-IN" sz="1200" b="0" i="0" u="none" strike="noStrike" dirty="0">
                          <a:solidFill>
                            <a:srgbClr val="000000"/>
                          </a:solidFill>
                          <a:latin typeface="Georgia" panose="02040502050405020303" pitchFamily="18" charset="0"/>
                          <a:ea typeface="Cambria" pitchFamily="18" charset="0"/>
                          <a:cs typeface="Arial" pitchFamily="34" charset="0"/>
                        </a:rPr>
                        <a:t>Cauliflower </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200" b="0" i="0" u="none" strike="noStrike" dirty="0">
                          <a:solidFill>
                            <a:srgbClr val="000000"/>
                          </a:solidFill>
                          <a:latin typeface="Georgia" panose="02040502050405020303" pitchFamily="18" charset="0"/>
                        </a:rPr>
                        <a:t>140</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200" b="0" i="0" u="none" strike="noStrike" dirty="0">
                          <a:solidFill>
                            <a:srgbClr val="000000"/>
                          </a:solidFill>
                          <a:latin typeface="Georgia" panose="02040502050405020303" pitchFamily="18" charset="0"/>
                        </a:rPr>
                        <a:t>10</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dirty="0">
                          <a:latin typeface="Georgia" panose="02040502050405020303" pitchFamily="18" charset="0"/>
                          <a:ea typeface="Cambria" pitchFamily="18" charset="0"/>
                          <a:cs typeface="Arial" pitchFamily="34" charset="0"/>
                        </a:rPr>
                        <a:t>96</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IN" sz="1200" dirty="0">
                          <a:latin typeface="Georgia" panose="02040502050405020303" pitchFamily="18" charset="0"/>
                          <a:ea typeface="Cambria" pitchFamily="18" charset="0"/>
                          <a:cs typeface="Arial" pitchFamily="34" charset="0"/>
                        </a:rPr>
                        <a:t>96</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144</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57 (early-ongoing)</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390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246</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4090">
                <a:tc>
                  <a:txBody>
                    <a:bodyPr/>
                    <a:lstStyle/>
                    <a:p>
                      <a:pPr lvl="1" algn="ctr" fontAlgn="b"/>
                      <a:r>
                        <a:rPr lang="en-IN" sz="1200" b="0" i="0" u="none" strike="noStrike" dirty="0">
                          <a:solidFill>
                            <a:srgbClr val="000000"/>
                          </a:solidFill>
                          <a:latin typeface="Georgia" panose="02040502050405020303" pitchFamily="18" charset="0"/>
                          <a:ea typeface="Cambria" pitchFamily="18" charset="0"/>
                          <a:cs typeface="Arial" pitchFamily="34" charset="0"/>
                        </a:rPr>
                        <a:t>Brinjal </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200" b="0" i="0" u="none" strike="noStrike" dirty="0">
                          <a:solidFill>
                            <a:srgbClr val="000000"/>
                          </a:solidFill>
                          <a:latin typeface="Georgia" panose="02040502050405020303" pitchFamily="18" charset="0"/>
                        </a:rPr>
                        <a:t>139</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200" b="0" i="0" u="none" strike="noStrike" dirty="0">
                          <a:solidFill>
                            <a:srgbClr val="000000"/>
                          </a:solidFill>
                          <a:latin typeface="Georgia" panose="02040502050405020303" pitchFamily="18" charset="0"/>
                        </a:rPr>
                        <a:t>11</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dirty="0">
                          <a:latin typeface="Georgia" panose="02040502050405020303" pitchFamily="18" charset="0"/>
                          <a:ea typeface="Cambria" pitchFamily="18" charset="0"/>
                          <a:cs typeface="Arial" pitchFamily="34" charset="0"/>
                        </a:rPr>
                        <a:t>108</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IN" sz="1200" dirty="0">
                          <a:latin typeface="Georgia" panose="02040502050405020303" pitchFamily="18" charset="0"/>
                          <a:ea typeface="Cambria" pitchFamily="18" charset="0"/>
                          <a:cs typeface="Arial" pitchFamily="34" charset="0"/>
                        </a:rPr>
                        <a:t>108</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162</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420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258</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55883">
                <a:tc>
                  <a:txBody>
                    <a:bodyPr/>
                    <a:lstStyle/>
                    <a:p>
                      <a:pPr lvl="1" algn="ctr" fontAlgn="b"/>
                      <a:r>
                        <a:rPr lang="en-IN" sz="1200" b="0" i="0" u="none" strike="noStrike" dirty="0">
                          <a:solidFill>
                            <a:srgbClr val="000000"/>
                          </a:solidFill>
                          <a:latin typeface="Georgia" panose="02040502050405020303" pitchFamily="18" charset="0"/>
                          <a:ea typeface="Cambria" pitchFamily="18" charset="0"/>
                          <a:cs typeface="Arial" pitchFamily="34" charset="0"/>
                        </a:rPr>
                        <a:t>Pumpkin </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200" b="0" i="0" u="none" strike="noStrike" dirty="0">
                          <a:solidFill>
                            <a:srgbClr val="000000"/>
                          </a:solidFill>
                          <a:latin typeface="Georgia" panose="02040502050405020303" pitchFamily="18" charset="0"/>
                        </a:rPr>
                        <a:t>139</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200" b="0" i="0" u="none" strike="noStrike" dirty="0">
                          <a:solidFill>
                            <a:srgbClr val="000000"/>
                          </a:solidFill>
                          <a:latin typeface="Georgia" panose="02040502050405020303" pitchFamily="18" charset="0"/>
                        </a:rPr>
                        <a:t>11</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dirty="0">
                          <a:latin typeface="Georgia" panose="02040502050405020303" pitchFamily="18" charset="0"/>
                          <a:ea typeface="Cambria" pitchFamily="18" charset="0"/>
                          <a:cs typeface="Arial" pitchFamily="34" charset="0"/>
                        </a:rPr>
                        <a:t>112</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dirty="0">
                          <a:latin typeface="Georgia" panose="02040502050405020303" pitchFamily="18" charset="0"/>
                          <a:ea typeface="Cambria" pitchFamily="18" charset="0"/>
                          <a:cs typeface="Arial" pitchFamily="34" charset="0"/>
                        </a:rPr>
                        <a:t>112</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168</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430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262</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55883">
                <a:tc>
                  <a:txBody>
                    <a:bodyPr/>
                    <a:lstStyle/>
                    <a:p>
                      <a:pPr lvl="1" algn="ctr" fontAlgn="b"/>
                      <a:r>
                        <a:rPr lang="en-IN" sz="1200" b="0" i="0" u="none" strike="noStrike" dirty="0">
                          <a:solidFill>
                            <a:srgbClr val="000000"/>
                          </a:solidFill>
                          <a:latin typeface="Georgia" panose="02040502050405020303" pitchFamily="18" charset="0"/>
                          <a:ea typeface="Cambria" pitchFamily="18" charset="0"/>
                          <a:cs typeface="Arial" pitchFamily="34" charset="0"/>
                        </a:rPr>
                        <a:t>Black gram</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80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rPr>
                        <a:t>64</a:t>
                      </a: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rPr>
                        <a:t>0</a:t>
                      </a: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64</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dirty="0">
                          <a:latin typeface="Georgia" panose="02040502050405020303" pitchFamily="18" charset="0"/>
                          <a:ea typeface="Cambria" pitchFamily="18" charset="0"/>
                          <a:cs typeface="Arial" pitchFamily="34" charset="0"/>
                        </a:rPr>
                        <a:t>160</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dirty="0">
                          <a:latin typeface="Georgia" panose="02040502050405020303" pitchFamily="18" charset="0"/>
                          <a:ea typeface="Cambria" pitchFamily="18" charset="0"/>
                          <a:cs typeface="Arial" pitchFamily="34" charset="0"/>
                        </a:rPr>
                        <a:t>160</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240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Final decision from ARIASS is pending</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201094"/>
                  </a:ext>
                </a:extLst>
              </a:tr>
              <a:tr h="255883">
                <a:tc rowSpan="2">
                  <a:txBody>
                    <a:bodyPr/>
                    <a:lstStyle/>
                    <a:p>
                      <a:pPr lvl="1" algn="ctr" fontAlgn="b"/>
                      <a:r>
                        <a:rPr lang="en-IN" sz="1200" b="0" i="0" u="none" strike="noStrike" dirty="0">
                          <a:solidFill>
                            <a:srgbClr val="000000"/>
                          </a:solidFill>
                          <a:latin typeface="Georgia" panose="02040502050405020303" pitchFamily="18" charset="0"/>
                          <a:ea typeface="Cambria" pitchFamily="18" charset="0"/>
                          <a:cs typeface="Arial" pitchFamily="34" charset="0"/>
                        </a:rPr>
                        <a:t>Lentil</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en-IN" sz="1200" b="0" i="0" u="none" strike="noStrike" dirty="0">
                          <a:solidFill>
                            <a:srgbClr val="000000"/>
                          </a:solidFill>
                          <a:latin typeface="Georgia" panose="02040502050405020303" pitchFamily="18" charset="0"/>
                        </a:rPr>
                        <a:t>40</a:t>
                      </a: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en-IN" sz="1200" b="0" i="0" u="none" strike="noStrike" dirty="0">
                          <a:solidFill>
                            <a:srgbClr val="000000"/>
                          </a:solidFill>
                          <a:latin typeface="Georgia" panose="02040502050405020303" pitchFamily="18" charset="0"/>
                        </a:rPr>
                        <a:t>10</a:t>
                      </a: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IN" sz="1200" dirty="0">
                          <a:latin typeface="Georgia" panose="02040502050405020303" pitchFamily="18" charset="0"/>
                          <a:ea typeface="Cambria" pitchFamily="18" charset="0"/>
                          <a:cs typeface="Arial" pitchFamily="34" charset="0"/>
                        </a:rPr>
                        <a:t>100</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IN" sz="1200" dirty="0">
                          <a:latin typeface="Georgia" panose="02040502050405020303" pitchFamily="18" charset="0"/>
                          <a:ea typeface="Cambria" pitchFamily="18" charset="0"/>
                          <a:cs typeface="Arial" pitchFamily="34" charset="0"/>
                        </a:rPr>
                        <a:t>100</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3279122"/>
                  </a:ext>
                </a:extLst>
              </a:tr>
              <a:tr h="127255">
                <a:tc vMerge="1">
                  <a:txBody>
                    <a:bodyPr/>
                    <a:lstStyle/>
                    <a:p>
                      <a:pPr lvl="1" algn="ctr" fontAlgn="b"/>
                      <a:r>
                        <a:rPr lang="en-IN" sz="1200" b="0" i="0" u="none" strike="noStrike" dirty="0">
                          <a:solidFill>
                            <a:srgbClr val="000000"/>
                          </a:solidFill>
                          <a:latin typeface="Georgia" panose="02040502050405020303" pitchFamily="18" charset="0"/>
                          <a:ea typeface="Cambria" pitchFamily="18" charset="0"/>
                          <a:cs typeface="Arial" pitchFamily="34" charset="0"/>
                        </a:rPr>
                        <a:t>Pea</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t"/>
                      <a:r>
                        <a:rPr lang="en-IN" sz="1200" b="0" i="0" u="none" strike="noStrike" dirty="0">
                          <a:solidFill>
                            <a:srgbClr val="000000"/>
                          </a:solidFill>
                          <a:latin typeface="Georgia" panose="02040502050405020303" pitchFamily="18" charset="0"/>
                        </a:rPr>
                        <a:t>40</a:t>
                      </a: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t"/>
                      <a:r>
                        <a:rPr lang="en-IN" sz="1200" b="0" i="0" u="none" strike="noStrike" dirty="0">
                          <a:solidFill>
                            <a:srgbClr val="000000"/>
                          </a:solidFill>
                          <a:latin typeface="Georgia" panose="02040502050405020303" pitchFamily="18" charset="0"/>
                        </a:rPr>
                        <a:t>10</a:t>
                      </a: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t"/>
                      <a:r>
                        <a:rPr lang="en-IN" sz="1200" b="0" i="0" u="none" strike="noStrike" dirty="0">
                          <a:solidFill>
                            <a:srgbClr val="000000"/>
                          </a:solidFill>
                          <a:latin typeface="Georgia" panose="02040502050405020303" pitchFamily="18" charset="0"/>
                          <a:ea typeface="Cambria" pitchFamily="18" charset="0"/>
                          <a:cs typeface="Arial" pitchFamily="34" charset="0"/>
                        </a:rPr>
                        <a:t>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r>
                        <a:rPr lang="en-IN" sz="1200" dirty="0">
                          <a:latin typeface="Georgia" panose="02040502050405020303" pitchFamily="18" charset="0"/>
                          <a:ea typeface="Cambria" pitchFamily="18" charset="0"/>
                          <a:cs typeface="Arial" pitchFamily="34" charset="0"/>
                        </a:rPr>
                        <a:t>100</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r>
                        <a:rPr lang="en-IN" sz="1200" dirty="0">
                          <a:latin typeface="Georgia" panose="02040502050405020303" pitchFamily="18" charset="0"/>
                          <a:ea typeface="Cambria" pitchFamily="18" charset="0"/>
                          <a:cs typeface="Arial" pitchFamily="34" charset="0"/>
                        </a:rPr>
                        <a:t>100</a:t>
                      </a: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016769"/>
                  </a:ext>
                </a:extLst>
              </a:tr>
              <a:tr h="465404">
                <a:tc>
                  <a:txBody>
                    <a:bodyPr/>
                    <a:lstStyle/>
                    <a:p>
                      <a:pPr lvl="1" algn="ctr" fontAlgn="b"/>
                      <a:r>
                        <a:rPr lang="en-IN" sz="1200" b="0" i="0" u="none" strike="noStrike">
                          <a:solidFill>
                            <a:srgbClr val="000000"/>
                          </a:solidFill>
                          <a:latin typeface="Georgia" panose="02040502050405020303" pitchFamily="18" charset="0"/>
                          <a:ea typeface="Cambria" pitchFamily="18" charset="0"/>
                          <a:cs typeface="Arial" pitchFamily="34" charset="0"/>
                        </a:rPr>
                        <a:t>Pea</a:t>
                      </a:r>
                      <a:endParaRPr lang="en-IN"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a:solidFill>
                            <a:srgbClr val="000000"/>
                          </a:solidFill>
                          <a:latin typeface="Georgia" panose="02040502050405020303" pitchFamily="18" charset="0"/>
                          <a:ea typeface="Cambria" pitchFamily="18" charset="0"/>
                          <a:cs typeface="Arial" pitchFamily="34" charset="0"/>
                        </a:rPr>
                        <a:t>50</a:t>
                      </a:r>
                      <a:endParaRPr lang="en-IN"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a:solidFill>
                            <a:srgbClr val="000000"/>
                          </a:solidFill>
                          <a:latin typeface="Georgia" panose="02040502050405020303" pitchFamily="18" charset="0"/>
                        </a:rPr>
                        <a:t>40</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a:solidFill>
                            <a:srgbClr val="000000"/>
                          </a:solidFill>
                          <a:latin typeface="Georgia" panose="02040502050405020303" pitchFamily="18" charset="0"/>
                        </a:rPr>
                        <a:t>10</a:t>
                      </a:r>
                      <a:endParaRPr lang="en-IN" sz="1200" b="0" i="0" u="none" strike="noStrike" dirty="0">
                        <a:solidFill>
                          <a:srgbClr val="000000"/>
                        </a:solidFill>
                        <a:latin typeface="Georgia" panose="02040502050405020303" pitchFamily="18" charset="0"/>
                      </a:endParaRPr>
                    </a:p>
                  </a:txBody>
                  <a:tcPr marL="8792" marR="8792"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IN" sz="1200" b="0" i="0" u="none" strike="noStrike">
                          <a:solidFill>
                            <a:srgbClr val="000000"/>
                          </a:solidFill>
                          <a:latin typeface="Georgia" panose="02040502050405020303" pitchFamily="18" charset="0"/>
                          <a:ea typeface="Cambria" pitchFamily="18" charset="0"/>
                          <a:cs typeface="Arial" pitchFamily="34" charset="0"/>
                        </a:rPr>
                        <a:t>50</a:t>
                      </a:r>
                      <a:endParaRPr lang="en-IN"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a:latin typeface="Georgia" panose="02040502050405020303" pitchFamily="18" charset="0"/>
                          <a:ea typeface="Cambria" pitchFamily="18" charset="0"/>
                          <a:cs typeface="Arial" pitchFamily="34" charset="0"/>
                        </a:rPr>
                        <a:t>100</a:t>
                      </a:r>
                      <a:endParaRPr lang="en-IN" sz="1200" dirty="0">
                        <a:latin typeface="Georgia" panose="02040502050405020303" pitchFamily="18" charset="0"/>
                        <a:ea typeface="Cambria" pitchFamily="18" charset="0"/>
                        <a:cs typeface="Arial" pitchFamily="34" charset="0"/>
                      </a:endParaRP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1200">
                          <a:latin typeface="Georgia" panose="02040502050405020303" pitchFamily="18" charset="0"/>
                          <a:ea typeface="Cambria" pitchFamily="18" charset="0"/>
                          <a:cs typeface="Arial" pitchFamily="34" charset="0"/>
                        </a:rPr>
                        <a:t>100</a:t>
                      </a:r>
                      <a:endParaRPr lang="en-IN" sz="1200" dirty="0">
                        <a:latin typeface="Georgia" panose="02040502050405020303" pitchFamily="18" charset="0"/>
                        <a:ea typeface="Cambria" pitchFamily="18" charset="0"/>
                        <a:cs typeface="Arial" pitchFamily="34" charset="0"/>
                      </a:endParaRPr>
                    </a:p>
                  </a:txBody>
                  <a:tcPr marL="7144" marR="7144" marT="7145" marB="34296"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Georgia" panose="02040502050405020303" pitchFamily="18" charset="0"/>
                          <a:ea typeface="Cambria" pitchFamily="18" charset="0"/>
                          <a:cs typeface="Arial" pitchFamily="34" charset="0"/>
                        </a:rPr>
                        <a:t>150</a:t>
                      </a: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vMerge="1">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en-US" sz="1200" b="0" i="0" u="none" strike="noStrike" dirty="0">
                        <a:solidFill>
                          <a:srgbClr val="000000"/>
                        </a:solidFill>
                        <a:latin typeface="Georgia" panose="02040502050405020303" pitchFamily="18" charset="0"/>
                        <a:ea typeface="Cambria" pitchFamily="18" charset="0"/>
                        <a:cs typeface="Arial" pitchFamily="34" charset="0"/>
                      </a:endParaRPr>
                    </a:p>
                  </a:txBody>
                  <a:tcPr marL="7144" marR="7144" marT="71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2969247"/>
                  </a:ext>
                </a:extLst>
              </a:tr>
            </a:tbl>
          </a:graphicData>
        </a:graphic>
      </p:graphicFrame>
    </p:spTree>
    <p:extLst>
      <p:ext uri="{BB962C8B-B14F-4D97-AF65-F5344CB8AC3E}">
        <p14:creationId xmlns:p14="http://schemas.microsoft.com/office/powerpoint/2010/main" val="3641194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00237-EF44-48D3-ACF6-331078433739}"/>
              </a:ext>
            </a:extLst>
          </p:cNvPr>
          <p:cNvSpPr>
            <a:spLocks noGrp="1"/>
          </p:cNvSpPr>
          <p:nvPr>
            <p:ph type="title"/>
          </p:nvPr>
        </p:nvSpPr>
        <p:spPr>
          <a:solidFill>
            <a:schemeClr val="accent6">
              <a:lumMod val="20000"/>
              <a:lumOff val="80000"/>
            </a:schemeClr>
          </a:solidFill>
        </p:spPr>
        <p:txBody>
          <a:bodyPr/>
          <a:lstStyle/>
          <a:p>
            <a:r>
              <a:rPr lang="en-IN" sz="2000" b="1" dirty="0">
                <a:solidFill>
                  <a:srgbClr val="002060"/>
                </a:solidFill>
              </a:rPr>
              <a:t>Production of WorldVeg OP seeds of tomato and pumpkin under AWP 2020-21- a new activity with </a:t>
            </a:r>
            <a:r>
              <a:rPr lang="en-IN" sz="2000" b="1" dirty="0" err="1">
                <a:solidFill>
                  <a:srgbClr val="002060"/>
                </a:solidFill>
              </a:rPr>
              <a:t>DoH&amp;FP</a:t>
            </a:r>
            <a:endParaRPr lang="en-IN" sz="2000" b="1" dirty="0">
              <a:solidFill>
                <a:srgbClr val="002060"/>
              </a:solidFill>
            </a:endParaRPr>
          </a:p>
        </p:txBody>
      </p:sp>
      <p:sp>
        <p:nvSpPr>
          <p:cNvPr id="3" name="Content Placeholder 2">
            <a:extLst>
              <a:ext uri="{FF2B5EF4-FFF2-40B4-BE49-F238E27FC236}">
                <a16:creationId xmlns:a16="http://schemas.microsoft.com/office/drawing/2014/main" id="{49602E32-9514-4DC5-B4BF-D5279272FAE9}"/>
              </a:ext>
            </a:extLst>
          </p:cNvPr>
          <p:cNvSpPr>
            <a:spLocks noGrp="1"/>
          </p:cNvSpPr>
          <p:nvPr>
            <p:ph sz="quarter" idx="1"/>
          </p:nvPr>
        </p:nvSpPr>
        <p:spPr>
          <a:xfrm>
            <a:off x="203200" y="1471631"/>
            <a:ext cx="8737600" cy="4993825"/>
          </a:xfrm>
        </p:spPr>
        <p:txBody>
          <a:bodyPr/>
          <a:lstStyle/>
          <a:p>
            <a:r>
              <a:rPr lang="en-IN" sz="1400" dirty="0"/>
              <a:t>Production of seeds of WorldVeg open pollinated (OP) lines of tomato and pumpkin through seed village will be carried out in pilot basis with an objective that </a:t>
            </a:r>
            <a:r>
              <a:rPr lang="en-US" sz="1400" dirty="0">
                <a:solidFill>
                  <a:srgbClr val="000000"/>
                </a:solidFill>
              </a:rPr>
              <a:t>f</a:t>
            </a:r>
            <a:r>
              <a:rPr lang="en-US" sz="1400" b="0" i="0" u="none" strike="noStrike" baseline="0" dirty="0">
                <a:solidFill>
                  <a:srgbClr val="000000"/>
                </a:solidFill>
              </a:rPr>
              <a:t>armers can be benefited from the introduction of open pollinated vegetable varieties with characteristics similar to hybrid varieties and overcome the associated problems of hybrid varieties such as: </a:t>
            </a:r>
            <a:endParaRPr lang="en-IN" sz="1400" b="0" i="0" u="none" strike="noStrike" baseline="0" dirty="0">
              <a:solidFill>
                <a:srgbClr val="000000"/>
              </a:solidFill>
            </a:endParaRPr>
          </a:p>
          <a:p>
            <a:pPr lvl="1"/>
            <a:r>
              <a:rPr lang="en-US" sz="1400" b="0" i="0" u="none" strike="noStrike" baseline="0" dirty="0">
                <a:solidFill>
                  <a:srgbClr val="000000"/>
                </a:solidFill>
              </a:rPr>
              <a:t>Hybrid seeds are very expensive compared to open pollinated seed</a:t>
            </a:r>
          </a:p>
          <a:p>
            <a:pPr lvl="1"/>
            <a:r>
              <a:rPr lang="en-US" sz="1400" b="0" i="0" u="none" strike="noStrike" baseline="0" dirty="0">
                <a:solidFill>
                  <a:srgbClr val="000000"/>
                </a:solidFill>
              </a:rPr>
              <a:t>Farmers have to buy fresh hybrid seeds for every planting season</a:t>
            </a:r>
          </a:p>
          <a:p>
            <a:pPr lvl="1"/>
            <a:r>
              <a:rPr lang="en-US" sz="1400" b="0" i="0" u="none" strike="noStrike" baseline="0" dirty="0">
                <a:solidFill>
                  <a:srgbClr val="000000"/>
                </a:solidFill>
              </a:rPr>
              <a:t>Fake hybrid seeds are on the increase</a:t>
            </a:r>
          </a:p>
          <a:p>
            <a:pPr marL="274638" lvl="1" indent="0">
              <a:buNone/>
            </a:pPr>
            <a:endParaRPr lang="en-US" sz="1400" b="0" i="0" u="none" strike="noStrike" baseline="0" dirty="0">
              <a:solidFill>
                <a:srgbClr val="000000"/>
              </a:solidFill>
            </a:endParaRPr>
          </a:p>
          <a:p>
            <a:r>
              <a:rPr lang="en-IN" sz="1400" dirty="0"/>
              <a:t>A strategy paper has been prepared by WorldVeg and shared with </a:t>
            </a:r>
            <a:r>
              <a:rPr lang="en-IN" sz="1400" dirty="0" err="1"/>
              <a:t>DoH&amp;FP</a:t>
            </a:r>
            <a:r>
              <a:rPr lang="en-IN" sz="1400" dirty="0"/>
              <a:t> </a:t>
            </a:r>
          </a:p>
          <a:p>
            <a:pPr marL="0" indent="0">
              <a:buNone/>
            </a:pPr>
            <a:endParaRPr lang="en-IN" sz="1400" dirty="0"/>
          </a:p>
          <a:p>
            <a:r>
              <a:rPr lang="en-IN" sz="1400" dirty="0"/>
              <a:t>Selection of OP line for seed production:</a:t>
            </a:r>
          </a:p>
          <a:p>
            <a:pPr lvl="1"/>
            <a:r>
              <a:rPr lang="en-IN" sz="1400" dirty="0"/>
              <a:t>Tomato: AVTO 1424 </a:t>
            </a:r>
          </a:p>
          <a:p>
            <a:pPr lvl="1"/>
            <a:r>
              <a:rPr lang="en-IN" sz="1400" dirty="0"/>
              <a:t>Pumpkin: AVPU 1391</a:t>
            </a:r>
          </a:p>
          <a:p>
            <a:pPr lvl="2"/>
            <a:r>
              <a:rPr lang="en-IN" sz="1400" dirty="0"/>
              <a:t>Seeds have been dispatched from WorldVeg-South Asia</a:t>
            </a:r>
          </a:p>
          <a:p>
            <a:pPr marL="593725" lvl="2" indent="0">
              <a:buNone/>
            </a:pPr>
            <a:endParaRPr lang="en-IN" sz="1400" dirty="0"/>
          </a:p>
          <a:p>
            <a:r>
              <a:rPr lang="en-IN" sz="1400" dirty="0"/>
              <a:t>District selected for production of OP seeds:</a:t>
            </a:r>
          </a:p>
          <a:p>
            <a:pPr lvl="1"/>
            <a:r>
              <a:rPr lang="en-IN" sz="1400" dirty="0"/>
              <a:t>Tomato: </a:t>
            </a:r>
            <a:r>
              <a:rPr lang="en-IN" sz="1400" dirty="0" err="1"/>
              <a:t>Pabhoi</a:t>
            </a:r>
            <a:r>
              <a:rPr lang="en-IN" sz="1400" dirty="0"/>
              <a:t> Greens, </a:t>
            </a:r>
            <a:r>
              <a:rPr lang="en-IN" sz="1400" dirty="0" err="1"/>
              <a:t>Biswanath</a:t>
            </a:r>
            <a:r>
              <a:rPr lang="en-IN" sz="1400" dirty="0"/>
              <a:t> under </a:t>
            </a:r>
            <a:r>
              <a:rPr lang="en-IN" sz="1400" dirty="0" err="1"/>
              <a:t>DoA</a:t>
            </a:r>
            <a:r>
              <a:rPr lang="en-IN" sz="1400" dirty="0"/>
              <a:t> </a:t>
            </a:r>
            <a:r>
              <a:rPr lang="en-IN" sz="1400" dirty="0" err="1"/>
              <a:t>Sonitpur</a:t>
            </a:r>
            <a:r>
              <a:rPr lang="en-IN" sz="1400" dirty="0"/>
              <a:t> and KVK, </a:t>
            </a:r>
            <a:r>
              <a:rPr lang="en-IN" sz="1400" dirty="0" err="1"/>
              <a:t>Khumtai</a:t>
            </a:r>
            <a:r>
              <a:rPr lang="en-IN" sz="1400" dirty="0"/>
              <a:t>, Golaghat</a:t>
            </a:r>
          </a:p>
          <a:p>
            <a:pPr lvl="1"/>
            <a:r>
              <a:rPr lang="en-IN" sz="1400" dirty="0"/>
              <a:t>Pumpkin: DAO, Jorhat and KVK </a:t>
            </a:r>
            <a:r>
              <a:rPr lang="en-IN" sz="1400" dirty="0" err="1"/>
              <a:t>Nalbari</a:t>
            </a:r>
            <a:endParaRPr lang="en-IN" sz="1400" dirty="0"/>
          </a:p>
        </p:txBody>
      </p:sp>
      <p:sp>
        <p:nvSpPr>
          <p:cNvPr id="4" name="Slide Number Placeholder 3">
            <a:extLst>
              <a:ext uri="{FF2B5EF4-FFF2-40B4-BE49-F238E27FC236}">
                <a16:creationId xmlns:a16="http://schemas.microsoft.com/office/drawing/2014/main" id="{A7513CE6-D4BC-4D6A-9CF9-C874BB485D40}"/>
              </a:ext>
            </a:extLst>
          </p:cNvPr>
          <p:cNvSpPr>
            <a:spLocks noGrp="1"/>
          </p:cNvSpPr>
          <p:nvPr>
            <p:ph type="sldNum" sz="quarter" idx="10"/>
          </p:nvPr>
        </p:nvSpPr>
        <p:spPr/>
        <p:txBody>
          <a:bodyPr/>
          <a:lstStyle/>
          <a:p>
            <a:fld id="{45DEFBFA-216E-4E8C-9D40-A6B6105DC723}" type="slidenum">
              <a:rPr lang="en-US" smtClean="0"/>
              <a:pPr/>
              <a:t>40</a:t>
            </a:fld>
            <a:r>
              <a:rPr lang="en-US"/>
              <a:t> of x</a:t>
            </a:r>
          </a:p>
        </p:txBody>
      </p:sp>
    </p:spTree>
    <p:extLst>
      <p:ext uri="{BB962C8B-B14F-4D97-AF65-F5344CB8AC3E}">
        <p14:creationId xmlns:p14="http://schemas.microsoft.com/office/powerpoint/2010/main" val="2991734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96154B-1415-4309-80C6-75F5FAA96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45" y="92361"/>
            <a:ext cx="8891538" cy="6668653"/>
          </a:xfrm>
          <a:prstGeom prst="rect">
            <a:avLst/>
          </a:prstGeom>
        </p:spPr>
      </p:pic>
      <p:sp>
        <p:nvSpPr>
          <p:cNvPr id="7" name="TextBox 6">
            <a:extLst>
              <a:ext uri="{FF2B5EF4-FFF2-40B4-BE49-F238E27FC236}">
                <a16:creationId xmlns:a16="http://schemas.microsoft.com/office/drawing/2014/main" id="{DF846C9C-1746-429F-87FD-27DF04E6F7C2}"/>
              </a:ext>
            </a:extLst>
          </p:cNvPr>
          <p:cNvSpPr txBox="1"/>
          <p:nvPr/>
        </p:nvSpPr>
        <p:spPr>
          <a:xfrm>
            <a:off x="2411283" y="5592955"/>
            <a:ext cx="4346062" cy="1015663"/>
          </a:xfrm>
          <a:prstGeom prst="rect">
            <a:avLst/>
          </a:prstGeom>
          <a:noFill/>
        </p:spPr>
        <p:txBody>
          <a:bodyPr wrap="none" rtlCol="0">
            <a:spAutoFit/>
          </a:bodyPr>
          <a:lstStyle/>
          <a:p>
            <a:r>
              <a:rPr lang="en-IN" sz="6000" b="1" dirty="0">
                <a:solidFill>
                  <a:srgbClr val="FFC000"/>
                </a:solidFill>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a:extLst>
              <a:ext uri="{FF2B5EF4-FFF2-40B4-BE49-F238E27FC236}">
                <a16:creationId xmlns:a16="http://schemas.microsoft.com/office/drawing/2014/main" id="{D9EBCF17-75EE-4DE9-ABEA-3CA91C338F7C}"/>
              </a:ext>
            </a:extLst>
          </p:cNvPr>
          <p:cNvSpPr txBox="1">
            <a:spLocks/>
          </p:cNvSpPr>
          <p:nvPr/>
        </p:nvSpPr>
        <p:spPr>
          <a:xfrm>
            <a:off x="203200" y="180110"/>
            <a:ext cx="8709891" cy="577272"/>
          </a:xfrm>
          <a:prstGeom prst="rect">
            <a:avLst/>
          </a:prstGeom>
          <a:solidFill>
            <a:schemeClr val="accent6">
              <a:lumMod val="20000"/>
              <a:lumOff val="80000"/>
            </a:schemeClr>
          </a:solidFill>
        </p:spPr>
        <p:txBody>
          <a:bodyPr anchor="ctr"/>
          <a:lstStyle>
            <a:lvl1pPr algn="ctr" rtl="0" eaLnBrk="1" fontAlgn="base" hangingPunct="1">
              <a:spcBef>
                <a:spcPct val="0"/>
              </a:spcBef>
              <a:spcAft>
                <a:spcPct val="0"/>
              </a:spcAft>
              <a:defRPr sz="3300" kern="1200">
                <a:solidFill>
                  <a:srgbClr val="404040"/>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r>
              <a:rPr lang="en-US" sz="1600" b="1" dirty="0">
                <a:solidFill>
                  <a:srgbClr val="002060"/>
                </a:solidFill>
                <a:latin typeface="+mn-lt"/>
              </a:rPr>
              <a:t>Part B: Promoting the adoption of climate resilient good agricultural practices </a:t>
            </a:r>
            <a:br>
              <a:rPr lang="en-US" sz="1600" b="1" dirty="0">
                <a:solidFill>
                  <a:srgbClr val="002060"/>
                </a:solidFill>
                <a:latin typeface="+mn-lt"/>
              </a:rPr>
            </a:br>
            <a:r>
              <a:rPr lang="fr-FR" sz="1600" b="1" dirty="0">
                <a:solidFill>
                  <a:srgbClr val="002060"/>
                </a:solidFill>
                <a:latin typeface="+mn-lt"/>
              </a:rPr>
              <a:t>B1: Climate resilient production demonstrations </a:t>
            </a:r>
            <a:endParaRPr lang="en-US" sz="1800" b="1" dirty="0">
              <a:solidFill>
                <a:srgbClr val="002060"/>
              </a:solidFill>
            </a:endParaRPr>
          </a:p>
        </p:txBody>
      </p:sp>
      <p:graphicFrame>
        <p:nvGraphicFramePr>
          <p:cNvPr id="5" name="Table 4">
            <a:extLst>
              <a:ext uri="{FF2B5EF4-FFF2-40B4-BE49-F238E27FC236}">
                <a16:creationId xmlns:a16="http://schemas.microsoft.com/office/drawing/2014/main" id="{92179FC8-3C9C-47BA-898A-841ECE9DE3FE}"/>
              </a:ext>
            </a:extLst>
          </p:cNvPr>
          <p:cNvGraphicFramePr>
            <a:graphicFrameLocks noGrp="1"/>
          </p:cNvGraphicFramePr>
          <p:nvPr>
            <p:extLst>
              <p:ext uri="{D42A27DB-BD31-4B8C-83A1-F6EECF244321}">
                <p14:modId xmlns:p14="http://schemas.microsoft.com/office/powerpoint/2010/main" val="4180236758"/>
              </p:ext>
            </p:extLst>
          </p:nvPr>
        </p:nvGraphicFramePr>
        <p:xfrm>
          <a:off x="369459" y="1889503"/>
          <a:ext cx="8478981" cy="4073096"/>
        </p:xfrm>
        <a:graphic>
          <a:graphicData uri="http://schemas.openxmlformats.org/drawingml/2006/table">
            <a:tbl>
              <a:tblPr firstRow="1" firstCol="1" bandRow="1">
                <a:tableStyleId>{5940675A-B579-460E-94D1-54222C63F5DA}</a:tableStyleId>
              </a:tblPr>
              <a:tblGrid>
                <a:gridCol w="1712092">
                  <a:extLst>
                    <a:ext uri="{9D8B030D-6E8A-4147-A177-3AD203B41FA5}">
                      <a16:colId xmlns:a16="http://schemas.microsoft.com/office/drawing/2014/main" val="3741637743"/>
                    </a:ext>
                  </a:extLst>
                </a:gridCol>
                <a:gridCol w="972413">
                  <a:extLst>
                    <a:ext uri="{9D8B030D-6E8A-4147-A177-3AD203B41FA5}">
                      <a16:colId xmlns:a16="http://schemas.microsoft.com/office/drawing/2014/main" val="2798074791"/>
                    </a:ext>
                  </a:extLst>
                </a:gridCol>
                <a:gridCol w="1086059">
                  <a:extLst>
                    <a:ext uri="{9D8B030D-6E8A-4147-A177-3AD203B41FA5}">
                      <a16:colId xmlns:a16="http://schemas.microsoft.com/office/drawing/2014/main" val="443728177"/>
                    </a:ext>
                  </a:extLst>
                </a:gridCol>
                <a:gridCol w="1355613">
                  <a:extLst>
                    <a:ext uri="{9D8B030D-6E8A-4147-A177-3AD203B41FA5}">
                      <a16:colId xmlns:a16="http://schemas.microsoft.com/office/drawing/2014/main" val="2857088941"/>
                    </a:ext>
                  </a:extLst>
                </a:gridCol>
                <a:gridCol w="748149">
                  <a:extLst>
                    <a:ext uri="{9D8B030D-6E8A-4147-A177-3AD203B41FA5}">
                      <a16:colId xmlns:a16="http://schemas.microsoft.com/office/drawing/2014/main" val="867705308"/>
                    </a:ext>
                  </a:extLst>
                </a:gridCol>
                <a:gridCol w="1136073">
                  <a:extLst>
                    <a:ext uri="{9D8B030D-6E8A-4147-A177-3AD203B41FA5}">
                      <a16:colId xmlns:a16="http://schemas.microsoft.com/office/drawing/2014/main" val="3058137115"/>
                    </a:ext>
                  </a:extLst>
                </a:gridCol>
                <a:gridCol w="1468582">
                  <a:extLst>
                    <a:ext uri="{9D8B030D-6E8A-4147-A177-3AD203B41FA5}">
                      <a16:colId xmlns:a16="http://schemas.microsoft.com/office/drawing/2014/main" val="571200843"/>
                    </a:ext>
                  </a:extLst>
                </a:gridCol>
              </a:tblGrid>
              <a:tr h="548500">
                <a:tc rowSpan="2">
                  <a:txBody>
                    <a:bodyPr/>
                    <a:lstStyle/>
                    <a:p>
                      <a:pPr algn="ctr">
                        <a:lnSpc>
                          <a:spcPct val="115000"/>
                        </a:lnSpc>
                        <a:spcAft>
                          <a:spcPts val="1000"/>
                        </a:spcAft>
                      </a:pPr>
                      <a:r>
                        <a:rPr lang="en-US" sz="1400" b="1" dirty="0">
                          <a:effectLst/>
                          <a:latin typeface="+mn-lt"/>
                          <a:ea typeface="Calibri" panose="020F0502020204030204" pitchFamily="34" charset="0"/>
                          <a:cs typeface="Times New Roman" panose="02020603050405020304" pitchFamily="18" charset="0"/>
                        </a:rPr>
                        <a:t>Climate resilient demonstrations</a:t>
                      </a:r>
                      <a:endParaRPr lang="en-IN" sz="1400" b="1" dirty="0">
                        <a:effectLst/>
                        <a:latin typeface="+mn-lt"/>
                        <a:ea typeface="Calibri" panose="020F0502020204030204" pitchFamily="34" charset="0"/>
                        <a:cs typeface="Times New Roman" panose="02020603050405020304" pitchFamily="18" charset="0"/>
                      </a:endParaRPr>
                    </a:p>
                  </a:txBody>
                  <a:tcPr marL="66531" marR="66531" marT="0" marB="0" anchor="ctr">
                    <a:solidFill>
                      <a:schemeClr val="accent5">
                        <a:lumMod val="20000"/>
                        <a:lumOff val="80000"/>
                      </a:schemeClr>
                    </a:solidFill>
                  </a:tcPr>
                </a:tc>
                <a:tc gridSpan="3">
                  <a:txBody>
                    <a:bodyPr/>
                    <a:lstStyle/>
                    <a:p>
                      <a:pPr algn="ctr">
                        <a:lnSpc>
                          <a:spcPct val="115000"/>
                        </a:lnSpc>
                        <a:spcAft>
                          <a:spcPts val="1000"/>
                        </a:spcAft>
                      </a:pPr>
                      <a:r>
                        <a:rPr lang="en-IN" sz="1400" b="1" dirty="0">
                          <a:effectLst/>
                        </a:rPr>
                        <a:t> Average Yield (q/ha) </a:t>
                      </a:r>
                    </a:p>
                    <a:p>
                      <a:pPr algn="ctr">
                        <a:lnSpc>
                          <a:spcPct val="115000"/>
                        </a:lnSpc>
                        <a:spcAft>
                          <a:spcPts val="1000"/>
                        </a:spcAft>
                      </a:pPr>
                      <a:r>
                        <a:rPr lang="en-IN" sz="1400" b="1" dirty="0">
                          <a:effectLst/>
                        </a:rPr>
                        <a:t>(2018-2019)</a:t>
                      </a:r>
                    </a:p>
                  </a:txBody>
                  <a:tcPr marL="66531" marR="66531" marT="0" marB="0" anchor="ctr">
                    <a:solidFill>
                      <a:schemeClr val="accent5">
                        <a:lumMod val="20000"/>
                        <a:lumOff val="80000"/>
                      </a:schemeClr>
                    </a:solidFill>
                  </a:tcPr>
                </a:tc>
                <a:tc hMerge="1">
                  <a:txBody>
                    <a:bodyPr/>
                    <a:lstStyle/>
                    <a:p>
                      <a:pPr algn="ctr">
                        <a:lnSpc>
                          <a:spcPct val="115000"/>
                        </a:lnSpc>
                        <a:spcAft>
                          <a:spcPts val="1000"/>
                        </a:spcAft>
                      </a:pPr>
                      <a:endParaRPr lang="en-IN" sz="1100" dirty="0">
                        <a:effectLst/>
                      </a:endParaRPr>
                    </a:p>
                  </a:txBody>
                  <a:tcPr marL="66531" marR="66531" marT="0" marB="0"/>
                </a:tc>
                <a:tc hMerge="1">
                  <a:txBody>
                    <a:bodyPr/>
                    <a:lstStyle/>
                    <a:p>
                      <a:pPr algn="ctr">
                        <a:lnSpc>
                          <a:spcPct val="115000"/>
                        </a:lnSpc>
                        <a:spcAft>
                          <a:spcPts val="1000"/>
                        </a:spcAft>
                      </a:pPr>
                      <a:endParaRPr lang="en-IN" sz="1400" b="1" dirty="0">
                        <a:effectLst/>
                      </a:endParaRPr>
                    </a:p>
                  </a:txBody>
                  <a:tcPr marL="66531" marR="66531" marT="0" marB="0" anchor="ctr">
                    <a:solidFill>
                      <a:schemeClr val="accent5">
                        <a:lumMod val="20000"/>
                        <a:lumOff val="80000"/>
                      </a:schemeClr>
                    </a:solidFill>
                  </a:tcPr>
                </a:tc>
                <a:tc gridSpan="3">
                  <a:txBody>
                    <a:bodyPr/>
                    <a:lstStyle/>
                    <a:p>
                      <a:pPr algn="ctr">
                        <a:lnSpc>
                          <a:spcPct val="115000"/>
                        </a:lnSpc>
                        <a:spcAft>
                          <a:spcPts val="1000"/>
                        </a:spcAft>
                      </a:pPr>
                      <a:r>
                        <a:rPr lang="en-IN" sz="1400" b="1" dirty="0">
                          <a:effectLst/>
                        </a:rPr>
                        <a:t>Average Yield (q/ha)  </a:t>
                      </a:r>
                    </a:p>
                    <a:p>
                      <a:pPr algn="ctr">
                        <a:lnSpc>
                          <a:spcPct val="115000"/>
                        </a:lnSpc>
                        <a:spcAft>
                          <a:spcPts val="1000"/>
                        </a:spcAft>
                      </a:pPr>
                      <a:r>
                        <a:rPr lang="en-IN" sz="1400" b="1" dirty="0">
                          <a:effectLst/>
                        </a:rPr>
                        <a:t>(2019- 2020)</a:t>
                      </a:r>
                    </a:p>
                  </a:txBody>
                  <a:tcPr marL="66531" marR="66531" marT="0" marB="0" anchor="ctr">
                    <a:solidFill>
                      <a:schemeClr val="accent5">
                        <a:lumMod val="20000"/>
                        <a:lumOff val="80000"/>
                      </a:schemeClr>
                    </a:solidFill>
                  </a:tcPr>
                </a:tc>
                <a:tc hMerge="1">
                  <a:txBody>
                    <a:bodyPr/>
                    <a:lstStyle/>
                    <a:p>
                      <a:pPr algn="ctr">
                        <a:lnSpc>
                          <a:spcPct val="115000"/>
                        </a:lnSpc>
                        <a:spcAft>
                          <a:spcPts val="1000"/>
                        </a:spcAft>
                      </a:pPr>
                      <a:endParaRPr lang="en-IN" sz="1100" dirty="0">
                        <a:effectLst/>
                      </a:endParaRPr>
                    </a:p>
                  </a:txBody>
                  <a:tcPr marL="66531" marR="66531" marT="0" marB="0"/>
                </a:tc>
                <a:tc hMerge="1">
                  <a:txBody>
                    <a:bodyPr/>
                    <a:lstStyle/>
                    <a:p>
                      <a:pPr algn="ctr">
                        <a:lnSpc>
                          <a:spcPct val="115000"/>
                        </a:lnSpc>
                        <a:spcAft>
                          <a:spcPts val="1000"/>
                        </a:spcAft>
                      </a:pPr>
                      <a:endParaRPr lang="en-IN" sz="1400" b="1" dirty="0">
                        <a:effectLst/>
                      </a:endParaRPr>
                    </a:p>
                  </a:txBody>
                  <a:tcPr marL="66531" marR="66531" marT="0" marB="0" anchor="ctr">
                    <a:solidFill>
                      <a:schemeClr val="accent5">
                        <a:lumMod val="20000"/>
                        <a:lumOff val="80000"/>
                      </a:schemeClr>
                    </a:solidFill>
                  </a:tcPr>
                </a:tc>
                <a:extLst>
                  <a:ext uri="{0D108BD9-81ED-4DB2-BD59-A6C34878D82A}">
                    <a16:rowId xmlns:a16="http://schemas.microsoft.com/office/drawing/2014/main" val="859722529"/>
                  </a:ext>
                </a:extLst>
              </a:tr>
              <a:tr h="519289">
                <a:tc vMerge="1">
                  <a:txBody>
                    <a:bodyPr/>
                    <a:lstStyle/>
                    <a:p>
                      <a:pPr>
                        <a:lnSpc>
                          <a:spcPct val="115000"/>
                        </a:lnSpc>
                        <a:spcAft>
                          <a:spcPts val="1000"/>
                        </a:spcAft>
                      </a:pPr>
                      <a:endParaRPr lang="en-I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6531" marR="66531" marT="0" marB="0"/>
                </a:tc>
                <a:tc>
                  <a:txBody>
                    <a:bodyPr/>
                    <a:lstStyle/>
                    <a:p>
                      <a:pPr algn="ctr">
                        <a:lnSpc>
                          <a:spcPct val="115000"/>
                        </a:lnSpc>
                        <a:spcAft>
                          <a:spcPts val="1000"/>
                        </a:spcAft>
                      </a:pPr>
                      <a:r>
                        <a:rPr lang="en-US" sz="1400" b="1" dirty="0">
                          <a:effectLst/>
                          <a:latin typeface="+mn-lt"/>
                          <a:ea typeface="Calibri" panose="020F0502020204030204" pitchFamily="34" charset="0"/>
                          <a:cs typeface="Times New Roman" panose="02020603050405020304" pitchFamily="18" charset="0"/>
                        </a:rPr>
                        <a:t>Demo</a:t>
                      </a:r>
                      <a:endParaRPr lang="en-IN" sz="1400" b="1" dirty="0">
                        <a:effectLst/>
                        <a:latin typeface="+mn-lt"/>
                        <a:ea typeface="Calibri" panose="020F0502020204030204" pitchFamily="34" charset="0"/>
                        <a:cs typeface="Times New Roman" panose="02020603050405020304" pitchFamily="18" charset="0"/>
                      </a:endParaRPr>
                    </a:p>
                  </a:txBody>
                  <a:tcPr marL="66531" marR="66531" marT="0" marB="0" anchor="ctr">
                    <a:solidFill>
                      <a:schemeClr val="accent5">
                        <a:lumMod val="20000"/>
                        <a:lumOff val="80000"/>
                      </a:schemeClr>
                    </a:solidFill>
                  </a:tcPr>
                </a:tc>
                <a:tc>
                  <a:txBody>
                    <a:bodyPr/>
                    <a:lstStyle/>
                    <a:p>
                      <a:pPr algn="ctr">
                        <a:lnSpc>
                          <a:spcPct val="115000"/>
                        </a:lnSpc>
                        <a:spcAft>
                          <a:spcPts val="1000"/>
                        </a:spcAft>
                      </a:pPr>
                      <a:r>
                        <a:rPr lang="en-US" sz="1400" b="1" dirty="0">
                          <a:effectLst/>
                          <a:latin typeface="+mn-lt"/>
                          <a:ea typeface="Calibri" panose="020F0502020204030204" pitchFamily="34" charset="0"/>
                          <a:cs typeface="Times New Roman" panose="02020603050405020304" pitchFamily="18" charset="0"/>
                        </a:rPr>
                        <a:t>Control</a:t>
                      </a:r>
                      <a:endParaRPr lang="en-IN" sz="1400" b="1" dirty="0">
                        <a:effectLst/>
                        <a:latin typeface="+mn-lt"/>
                        <a:ea typeface="Calibri" panose="020F0502020204030204" pitchFamily="34" charset="0"/>
                        <a:cs typeface="Times New Roman" panose="02020603050405020304" pitchFamily="18" charset="0"/>
                      </a:endParaRPr>
                    </a:p>
                  </a:txBody>
                  <a:tcPr marL="66531" marR="66531" marT="0" marB="0" anchor="ctr">
                    <a:solidFill>
                      <a:schemeClr val="accent5">
                        <a:lumMod val="20000"/>
                        <a:lumOff val="80000"/>
                      </a:schemeClr>
                    </a:solidFill>
                  </a:tcPr>
                </a:tc>
                <a:tc>
                  <a:txBody>
                    <a:bodyPr/>
                    <a:lstStyle/>
                    <a:p>
                      <a:pPr algn="ctr">
                        <a:lnSpc>
                          <a:spcPct val="115000"/>
                        </a:lnSpc>
                        <a:spcAft>
                          <a:spcPts val="1000"/>
                        </a:spcAft>
                      </a:pPr>
                      <a:r>
                        <a:rPr lang="en-IN" sz="1400" b="1" dirty="0">
                          <a:effectLst/>
                          <a:latin typeface="+mn-lt"/>
                          <a:ea typeface="Calibri" panose="020F0502020204030204" pitchFamily="34" charset="0"/>
                          <a:cs typeface="Times New Roman" panose="02020603050405020304" pitchFamily="18" charset="0"/>
                        </a:rPr>
                        <a:t>Percentage increase (%)</a:t>
                      </a:r>
                    </a:p>
                  </a:txBody>
                  <a:tcPr marL="66531" marR="66531" marT="0" marB="0" anchor="ctr">
                    <a:solidFill>
                      <a:schemeClr val="accent5">
                        <a:lumMod val="20000"/>
                        <a:lumOff val="80000"/>
                      </a:schemeClr>
                    </a:solidFill>
                  </a:tcPr>
                </a:tc>
                <a:tc>
                  <a:txBody>
                    <a:bodyPr/>
                    <a:lstStyle/>
                    <a:p>
                      <a:pPr algn="ctr">
                        <a:lnSpc>
                          <a:spcPct val="115000"/>
                        </a:lnSpc>
                        <a:spcAft>
                          <a:spcPts val="1000"/>
                        </a:spcAft>
                      </a:pPr>
                      <a:r>
                        <a:rPr lang="en-US" sz="1400" b="1" dirty="0">
                          <a:effectLst/>
                          <a:latin typeface="+mn-lt"/>
                          <a:ea typeface="Calibri" panose="020F0502020204030204" pitchFamily="34" charset="0"/>
                          <a:cs typeface="Times New Roman" panose="02020603050405020304" pitchFamily="18" charset="0"/>
                        </a:rPr>
                        <a:t>Demo</a:t>
                      </a:r>
                      <a:endParaRPr lang="en-IN" sz="1400" b="1" dirty="0">
                        <a:effectLst/>
                        <a:latin typeface="+mn-lt"/>
                        <a:ea typeface="Calibri" panose="020F0502020204030204" pitchFamily="34" charset="0"/>
                        <a:cs typeface="Times New Roman" panose="02020603050405020304" pitchFamily="18" charset="0"/>
                      </a:endParaRPr>
                    </a:p>
                  </a:txBody>
                  <a:tcPr marL="66531" marR="66531" marT="0" marB="0" anchor="ctr">
                    <a:solidFill>
                      <a:schemeClr val="accent5">
                        <a:lumMod val="20000"/>
                        <a:lumOff val="80000"/>
                      </a:schemeClr>
                    </a:solidFill>
                  </a:tcPr>
                </a:tc>
                <a:tc>
                  <a:txBody>
                    <a:bodyPr/>
                    <a:lstStyle/>
                    <a:p>
                      <a:pPr algn="ctr">
                        <a:lnSpc>
                          <a:spcPct val="115000"/>
                        </a:lnSpc>
                        <a:spcAft>
                          <a:spcPts val="1000"/>
                        </a:spcAft>
                      </a:pPr>
                      <a:r>
                        <a:rPr lang="en-IN" sz="1400" b="1" dirty="0">
                          <a:effectLst/>
                          <a:latin typeface="+mn-lt"/>
                          <a:ea typeface="Calibri" panose="020F0502020204030204" pitchFamily="34" charset="0"/>
                          <a:cs typeface="Times New Roman" panose="02020603050405020304" pitchFamily="18" charset="0"/>
                        </a:rPr>
                        <a:t>Control</a:t>
                      </a:r>
                    </a:p>
                  </a:txBody>
                  <a:tcPr marL="66531" marR="66531" marT="0" marB="0" anchor="ctr">
                    <a:solidFill>
                      <a:schemeClr val="accent5">
                        <a:lumMod val="20000"/>
                        <a:lumOff val="80000"/>
                      </a:schemeClr>
                    </a:solidFill>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lang="en-IN" sz="1400" b="1" dirty="0">
                          <a:effectLst/>
                          <a:latin typeface="+mn-lt"/>
                          <a:ea typeface="Calibri" panose="020F0502020204030204" pitchFamily="34" charset="0"/>
                          <a:cs typeface="Times New Roman" panose="02020603050405020304" pitchFamily="18" charset="0"/>
                        </a:rPr>
                        <a:t>Percentage increase (%)</a:t>
                      </a:r>
                    </a:p>
                  </a:txBody>
                  <a:tcPr marL="66531" marR="66531" marT="0" marB="0" anchor="ctr">
                    <a:solidFill>
                      <a:schemeClr val="accent5">
                        <a:lumMod val="20000"/>
                        <a:lumOff val="80000"/>
                      </a:schemeClr>
                    </a:solidFill>
                  </a:tcPr>
                </a:tc>
                <a:extLst>
                  <a:ext uri="{0D108BD9-81ED-4DB2-BD59-A6C34878D82A}">
                    <a16:rowId xmlns:a16="http://schemas.microsoft.com/office/drawing/2014/main" val="2119631844"/>
                  </a:ext>
                </a:extLst>
              </a:tr>
              <a:tr h="503495">
                <a:tc>
                  <a:txBody>
                    <a:bodyPr/>
                    <a:lstStyle/>
                    <a:p>
                      <a:pPr algn="ctr">
                        <a:lnSpc>
                          <a:spcPct val="115000"/>
                        </a:lnSpc>
                        <a:spcAft>
                          <a:spcPts val="1000"/>
                        </a:spcAft>
                      </a:pPr>
                      <a:r>
                        <a:rPr lang="en-US" sz="1400" dirty="0">
                          <a:effectLst/>
                          <a:latin typeface="+mn-lt"/>
                        </a:rPr>
                        <a:t>Brinjal</a:t>
                      </a:r>
                      <a:endParaRPr lang="en-IN" sz="1400" dirty="0">
                        <a:effectLst/>
                        <a:latin typeface="+mn-lt"/>
                        <a:ea typeface="Calibri" panose="020F0502020204030204" pitchFamily="34" charset="0"/>
                        <a:cs typeface="Times New Roman" panose="02020603050405020304" pitchFamily="18" charset="0"/>
                      </a:endParaRP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157</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107</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46</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293</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232</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27.40</a:t>
                      </a:r>
                    </a:p>
                  </a:txBody>
                  <a:tcPr marL="66531" marR="66531" marT="0" marB="0" anchor="ctr"/>
                </a:tc>
                <a:extLst>
                  <a:ext uri="{0D108BD9-81ED-4DB2-BD59-A6C34878D82A}">
                    <a16:rowId xmlns:a16="http://schemas.microsoft.com/office/drawing/2014/main" val="2854336718"/>
                  </a:ext>
                </a:extLst>
              </a:tr>
              <a:tr h="331882">
                <a:tc>
                  <a:txBody>
                    <a:bodyPr/>
                    <a:lstStyle/>
                    <a:p>
                      <a:pPr algn="ctr">
                        <a:lnSpc>
                          <a:spcPct val="115000"/>
                        </a:lnSpc>
                        <a:spcAft>
                          <a:spcPts val="1000"/>
                        </a:spcAft>
                      </a:pPr>
                      <a:r>
                        <a:rPr lang="en-US" sz="1400" dirty="0">
                          <a:effectLst/>
                          <a:latin typeface="+mn-lt"/>
                          <a:ea typeface="Calibri" panose="020F0502020204030204" pitchFamily="34" charset="0"/>
                          <a:cs typeface="Times New Roman" panose="02020603050405020304" pitchFamily="18" charset="0"/>
                        </a:rPr>
                        <a:t>Cabbage </a:t>
                      </a:r>
                      <a:endParaRPr lang="en-IN" sz="1400" dirty="0">
                        <a:effectLst/>
                        <a:latin typeface="+mn-lt"/>
                        <a:ea typeface="Calibri" panose="020F0502020204030204" pitchFamily="34" charset="0"/>
                        <a:cs typeface="Times New Roman" panose="02020603050405020304" pitchFamily="18" charset="0"/>
                      </a:endParaRP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616</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566</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9</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283</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224</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26.34</a:t>
                      </a:r>
                    </a:p>
                  </a:txBody>
                  <a:tcPr marL="66531" marR="66531" marT="0" marB="0" anchor="ctr"/>
                </a:tc>
                <a:extLst>
                  <a:ext uri="{0D108BD9-81ED-4DB2-BD59-A6C34878D82A}">
                    <a16:rowId xmlns:a16="http://schemas.microsoft.com/office/drawing/2014/main" val="2252423220"/>
                  </a:ext>
                </a:extLst>
              </a:tr>
              <a:tr h="330072">
                <a:tc>
                  <a:txBody>
                    <a:bodyPr/>
                    <a:lstStyle/>
                    <a:p>
                      <a:pPr algn="ctr">
                        <a:lnSpc>
                          <a:spcPct val="115000"/>
                        </a:lnSpc>
                        <a:spcAft>
                          <a:spcPts val="1000"/>
                        </a:spcAft>
                      </a:pPr>
                      <a:r>
                        <a:rPr lang="en-US" sz="1400" dirty="0">
                          <a:effectLst/>
                          <a:latin typeface="+mn-lt"/>
                        </a:rPr>
                        <a:t>Cauliflower </a:t>
                      </a:r>
                      <a:endParaRPr lang="en-IN" sz="1400" dirty="0">
                        <a:effectLst/>
                        <a:latin typeface="+mn-lt"/>
                        <a:ea typeface="Calibri" panose="020F0502020204030204" pitchFamily="34" charset="0"/>
                        <a:cs typeface="Times New Roman" panose="02020603050405020304" pitchFamily="18" charset="0"/>
                      </a:endParaRP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 422</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403</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5</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255</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210</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21.43</a:t>
                      </a:r>
                    </a:p>
                  </a:txBody>
                  <a:tcPr marL="66531" marR="66531" marT="0" marB="0" anchor="ctr"/>
                </a:tc>
                <a:extLst>
                  <a:ext uri="{0D108BD9-81ED-4DB2-BD59-A6C34878D82A}">
                    <a16:rowId xmlns:a16="http://schemas.microsoft.com/office/drawing/2014/main" val="4197870375"/>
                  </a:ext>
                </a:extLst>
              </a:tr>
              <a:tr h="330072">
                <a:tc>
                  <a:txBody>
                    <a:bodyPr/>
                    <a:lstStyle/>
                    <a:p>
                      <a:pPr algn="ctr">
                        <a:lnSpc>
                          <a:spcPct val="115000"/>
                        </a:lnSpc>
                        <a:spcAft>
                          <a:spcPts val="1000"/>
                        </a:spcAft>
                      </a:pPr>
                      <a:r>
                        <a:rPr lang="en-US" sz="1400" dirty="0">
                          <a:effectLst/>
                          <a:latin typeface="+mn-lt"/>
                        </a:rPr>
                        <a:t>Pumpkin</a:t>
                      </a:r>
                      <a:endParaRPr lang="en-IN" sz="1400" dirty="0">
                        <a:effectLst/>
                        <a:latin typeface="+mn-lt"/>
                        <a:ea typeface="Calibri" panose="020F0502020204030204" pitchFamily="34" charset="0"/>
                        <a:cs typeface="Times New Roman" panose="02020603050405020304" pitchFamily="18" charset="0"/>
                      </a:endParaRP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178</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166</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7</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248</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192</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29.16</a:t>
                      </a:r>
                    </a:p>
                  </a:txBody>
                  <a:tcPr marL="66531" marR="66531" marT="0" marB="0" anchor="ctr"/>
                </a:tc>
                <a:extLst>
                  <a:ext uri="{0D108BD9-81ED-4DB2-BD59-A6C34878D82A}">
                    <a16:rowId xmlns:a16="http://schemas.microsoft.com/office/drawing/2014/main" val="226014966"/>
                  </a:ext>
                </a:extLst>
              </a:tr>
              <a:tr h="330072">
                <a:tc>
                  <a:txBody>
                    <a:bodyPr/>
                    <a:lstStyle/>
                    <a:p>
                      <a:pPr algn="ctr">
                        <a:lnSpc>
                          <a:spcPct val="115000"/>
                        </a:lnSpc>
                        <a:spcAft>
                          <a:spcPts val="1000"/>
                        </a:spcAft>
                      </a:pPr>
                      <a:r>
                        <a:rPr lang="en-US" sz="1400" dirty="0">
                          <a:effectLst/>
                          <a:latin typeface="+mn-lt"/>
                        </a:rPr>
                        <a:t>Tomato</a:t>
                      </a:r>
                      <a:endParaRPr lang="en-IN" sz="1400" dirty="0">
                        <a:effectLst/>
                        <a:latin typeface="+mn-lt"/>
                        <a:ea typeface="Calibri" panose="020F0502020204030204" pitchFamily="34" charset="0"/>
                        <a:cs typeface="Times New Roman" panose="02020603050405020304" pitchFamily="18" charset="0"/>
                      </a:endParaRP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181</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141</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29</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324</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275</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17.81</a:t>
                      </a:r>
                    </a:p>
                  </a:txBody>
                  <a:tcPr marL="66531" marR="66531" marT="0" marB="0" anchor="ctr"/>
                </a:tc>
                <a:extLst>
                  <a:ext uri="{0D108BD9-81ED-4DB2-BD59-A6C34878D82A}">
                    <a16:rowId xmlns:a16="http://schemas.microsoft.com/office/drawing/2014/main" val="2565878555"/>
                  </a:ext>
                </a:extLst>
              </a:tr>
              <a:tr h="330072">
                <a:tc>
                  <a:txBody>
                    <a:bodyPr/>
                    <a:lstStyle/>
                    <a:p>
                      <a:pPr algn="ctr">
                        <a:lnSpc>
                          <a:spcPct val="115000"/>
                        </a:lnSpc>
                        <a:spcAft>
                          <a:spcPts val="1000"/>
                        </a:spcAft>
                      </a:pPr>
                      <a:r>
                        <a:rPr lang="en-US" sz="1400" dirty="0">
                          <a:effectLst/>
                          <a:latin typeface="+mn-lt"/>
                        </a:rPr>
                        <a:t>Black gram</a:t>
                      </a:r>
                      <a:endParaRPr lang="en-IN" sz="1400" dirty="0">
                        <a:effectLst/>
                        <a:latin typeface="+mn-lt"/>
                        <a:ea typeface="Calibri" panose="020F0502020204030204" pitchFamily="34" charset="0"/>
                        <a:cs typeface="Times New Roman" panose="02020603050405020304" pitchFamily="18" charset="0"/>
                      </a:endParaRPr>
                    </a:p>
                  </a:txBody>
                  <a:tcPr marL="66531" marR="66531" marT="0" marB="0" anchor="ctr"/>
                </a:tc>
                <a:tc gridSpan="3">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WorldVeg missed the black gram season since the project started in Nov. 2018</a:t>
                      </a:r>
                    </a:p>
                  </a:txBody>
                  <a:tcPr marL="66531" marR="66531" marT="0" marB="0" anchor="ctr"/>
                </a:tc>
                <a:tc hMerge="1">
                  <a:txBody>
                    <a:bodyPr/>
                    <a:lstStyle/>
                    <a:p>
                      <a:pPr algn="ctr">
                        <a:lnSpc>
                          <a:spcPct val="115000"/>
                        </a:lnSpc>
                        <a:spcAft>
                          <a:spcPts val="1000"/>
                        </a:spcAft>
                      </a:pPr>
                      <a:endParaRPr lang="en-IN" sz="1400" dirty="0">
                        <a:effectLst/>
                        <a:latin typeface="+mn-lt"/>
                        <a:ea typeface="Calibri" panose="020F0502020204030204" pitchFamily="34" charset="0"/>
                        <a:cs typeface="Times New Roman" panose="02020603050405020304" pitchFamily="18" charset="0"/>
                      </a:endParaRPr>
                    </a:p>
                  </a:txBody>
                  <a:tcPr marL="66531" marR="66531" marT="0" marB="0" anchor="ctr"/>
                </a:tc>
                <a:tc hMerge="1">
                  <a:txBody>
                    <a:bodyPr/>
                    <a:lstStyle/>
                    <a:p>
                      <a:pPr algn="ctr">
                        <a:lnSpc>
                          <a:spcPct val="115000"/>
                        </a:lnSpc>
                        <a:spcAft>
                          <a:spcPts val="1000"/>
                        </a:spcAft>
                      </a:pPr>
                      <a:endParaRPr lang="en-IN" sz="1400" dirty="0">
                        <a:effectLst/>
                        <a:latin typeface="+mn-lt"/>
                        <a:ea typeface="Calibri" panose="020F0502020204030204" pitchFamily="34" charset="0"/>
                        <a:cs typeface="Times New Roman" panose="02020603050405020304" pitchFamily="18" charset="0"/>
                      </a:endParaRP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8.2</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5.3</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54.7</a:t>
                      </a:r>
                    </a:p>
                  </a:txBody>
                  <a:tcPr marL="66531" marR="66531" marT="0" marB="0" anchor="ctr"/>
                </a:tc>
                <a:extLst>
                  <a:ext uri="{0D108BD9-81ED-4DB2-BD59-A6C34878D82A}">
                    <a16:rowId xmlns:a16="http://schemas.microsoft.com/office/drawing/2014/main" val="2903402402"/>
                  </a:ext>
                </a:extLst>
              </a:tr>
              <a:tr h="330072">
                <a:tc>
                  <a:txBody>
                    <a:bodyPr/>
                    <a:lstStyle/>
                    <a:p>
                      <a:pPr algn="ctr">
                        <a:lnSpc>
                          <a:spcPct val="115000"/>
                        </a:lnSpc>
                        <a:spcAft>
                          <a:spcPts val="1000"/>
                        </a:spcAft>
                      </a:pPr>
                      <a:r>
                        <a:rPr lang="en-US" sz="1400" dirty="0">
                          <a:effectLst/>
                          <a:latin typeface="+mn-lt"/>
                        </a:rPr>
                        <a:t>Lentil</a:t>
                      </a:r>
                      <a:endParaRPr lang="en-IN" sz="1400" dirty="0">
                        <a:effectLst/>
                        <a:latin typeface="+mn-lt"/>
                        <a:ea typeface="Calibri" panose="020F0502020204030204" pitchFamily="34" charset="0"/>
                        <a:cs typeface="Times New Roman" panose="02020603050405020304" pitchFamily="18" charset="0"/>
                      </a:endParaRP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15</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12</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25</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18.5</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15.5</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19.35</a:t>
                      </a:r>
                    </a:p>
                  </a:txBody>
                  <a:tcPr marL="66531" marR="66531" marT="0" marB="0" anchor="ctr"/>
                </a:tc>
                <a:extLst>
                  <a:ext uri="{0D108BD9-81ED-4DB2-BD59-A6C34878D82A}">
                    <a16:rowId xmlns:a16="http://schemas.microsoft.com/office/drawing/2014/main" val="3771347448"/>
                  </a:ext>
                </a:extLst>
              </a:tr>
              <a:tr h="330072">
                <a:tc>
                  <a:txBody>
                    <a:bodyPr/>
                    <a:lstStyle/>
                    <a:p>
                      <a:pPr algn="ctr">
                        <a:lnSpc>
                          <a:spcPct val="115000"/>
                        </a:lnSpc>
                        <a:spcAft>
                          <a:spcPts val="1000"/>
                        </a:spcAft>
                      </a:pPr>
                      <a:r>
                        <a:rPr lang="en-US" sz="1400" dirty="0">
                          <a:effectLst/>
                          <a:latin typeface="+mn-lt"/>
                        </a:rPr>
                        <a:t>Pea </a:t>
                      </a:r>
                      <a:endParaRPr lang="en-IN" sz="1400" dirty="0">
                        <a:effectLst/>
                        <a:latin typeface="+mn-lt"/>
                        <a:ea typeface="Calibri" panose="020F0502020204030204" pitchFamily="34" charset="0"/>
                        <a:cs typeface="Times New Roman" panose="02020603050405020304" pitchFamily="18" charset="0"/>
                      </a:endParaRP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63</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51</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23</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66</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53</a:t>
                      </a:r>
                    </a:p>
                  </a:txBody>
                  <a:tcPr marL="66531" marR="66531" marT="0" marB="0" anchor="ctr"/>
                </a:tc>
                <a:tc>
                  <a:txBody>
                    <a:bodyPr/>
                    <a:lstStyle/>
                    <a:p>
                      <a:pPr algn="ctr">
                        <a:lnSpc>
                          <a:spcPct val="115000"/>
                        </a:lnSpc>
                        <a:spcAft>
                          <a:spcPts val="1000"/>
                        </a:spcAft>
                      </a:pPr>
                      <a:r>
                        <a:rPr lang="en-IN" sz="1400" dirty="0">
                          <a:effectLst/>
                          <a:latin typeface="+mn-lt"/>
                          <a:ea typeface="Calibri" panose="020F0502020204030204" pitchFamily="34" charset="0"/>
                          <a:cs typeface="Times New Roman" panose="02020603050405020304" pitchFamily="18" charset="0"/>
                        </a:rPr>
                        <a:t>24.5</a:t>
                      </a:r>
                    </a:p>
                  </a:txBody>
                  <a:tcPr marL="66531" marR="66531" marT="0" marB="0" anchor="ctr"/>
                </a:tc>
                <a:extLst>
                  <a:ext uri="{0D108BD9-81ED-4DB2-BD59-A6C34878D82A}">
                    <a16:rowId xmlns:a16="http://schemas.microsoft.com/office/drawing/2014/main" val="2839753153"/>
                  </a:ext>
                </a:extLst>
              </a:tr>
            </a:tbl>
          </a:graphicData>
        </a:graphic>
      </p:graphicFrame>
      <p:sp>
        <p:nvSpPr>
          <p:cNvPr id="6" name="TextBox 5">
            <a:extLst>
              <a:ext uri="{FF2B5EF4-FFF2-40B4-BE49-F238E27FC236}">
                <a16:creationId xmlns:a16="http://schemas.microsoft.com/office/drawing/2014/main" id="{0A307293-96E4-4DA4-8908-4F4108545329}"/>
              </a:ext>
            </a:extLst>
          </p:cNvPr>
          <p:cNvSpPr txBox="1"/>
          <p:nvPr/>
        </p:nvSpPr>
        <p:spPr>
          <a:xfrm>
            <a:off x="1017978" y="1180339"/>
            <a:ext cx="7225055" cy="369332"/>
          </a:xfrm>
          <a:prstGeom prst="rect">
            <a:avLst/>
          </a:prstGeom>
          <a:solidFill>
            <a:schemeClr val="accent4">
              <a:lumMod val="20000"/>
              <a:lumOff val="80000"/>
            </a:schemeClr>
          </a:solidFill>
        </p:spPr>
        <p:txBody>
          <a:bodyPr wrap="none" rtlCol="0">
            <a:spAutoFit/>
          </a:bodyPr>
          <a:lstStyle/>
          <a:p>
            <a:r>
              <a:rPr lang="en-IN" b="1" dirty="0"/>
              <a:t>Average comparative yield of demonstration vs control plot</a:t>
            </a:r>
          </a:p>
        </p:txBody>
      </p:sp>
    </p:spTree>
    <p:extLst>
      <p:ext uri="{BB962C8B-B14F-4D97-AF65-F5344CB8AC3E}">
        <p14:creationId xmlns:p14="http://schemas.microsoft.com/office/powerpoint/2010/main" val="1899961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Placeholder 8"/>
          <p:cNvSpPr>
            <a:spLocks noGrp="1"/>
          </p:cNvSpPr>
          <p:nvPr>
            <p:ph type="body" idx="2"/>
          </p:nvPr>
        </p:nvSpPr>
        <p:spPr>
          <a:xfrm>
            <a:off x="152400" y="1283855"/>
            <a:ext cx="2743200" cy="3740727"/>
          </a:xfrm>
        </p:spPr>
        <p:txBody>
          <a:bodyPr/>
          <a:lstStyle/>
          <a:p>
            <a:pPr marL="285750" indent="-285750">
              <a:buClr>
                <a:srgbClr val="00682F"/>
              </a:buClr>
              <a:buFont typeface="Wingdings" panose="05000000000000000000" pitchFamily="2" charset="2"/>
              <a:buChar char="q"/>
              <a:defRPr/>
            </a:pPr>
            <a:r>
              <a:rPr lang="en-US" dirty="0">
                <a:solidFill>
                  <a:srgbClr val="002060"/>
                </a:solidFill>
              </a:rPr>
              <a:t>Increase sustainability and climate resilience</a:t>
            </a:r>
          </a:p>
          <a:p>
            <a:pPr marL="285750" indent="-285750">
              <a:buClr>
                <a:srgbClr val="00682F"/>
              </a:buClr>
              <a:buFont typeface="Wingdings" panose="05000000000000000000" pitchFamily="2" charset="2"/>
              <a:buChar char="q"/>
              <a:defRPr/>
            </a:pPr>
            <a:r>
              <a:rPr lang="en-US" dirty="0">
                <a:solidFill>
                  <a:srgbClr val="002060"/>
                </a:solidFill>
              </a:rPr>
              <a:t>Training to extension agents and farmers </a:t>
            </a:r>
          </a:p>
          <a:p>
            <a:pPr marL="285750" indent="-285750">
              <a:buClr>
                <a:srgbClr val="00682F"/>
              </a:buClr>
              <a:buFont typeface="Wingdings" panose="05000000000000000000" pitchFamily="2" charset="2"/>
              <a:buChar char="q"/>
              <a:defRPr/>
            </a:pPr>
            <a:r>
              <a:rPr lang="en-US" dirty="0">
                <a:solidFill>
                  <a:srgbClr val="002060"/>
                </a:solidFill>
              </a:rPr>
              <a:t>Aim to: produce healthy, disease free seedlings with good root system; intensify cropping; reduce synthetic agro-chemical use and dependence; create safer conditions for farmers, consumers and environment. </a:t>
            </a:r>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6</a:t>
            </a:fld>
            <a:r>
              <a:rPr lang="en-US">
                <a:solidFill>
                  <a:srgbClr val="595959"/>
                </a:solidFill>
                <a:latin typeface="Arial" panose="020B0604020202020204" pitchFamily="34" charset="0"/>
              </a:rPr>
              <a:t> of x</a:t>
            </a:r>
          </a:p>
        </p:txBody>
      </p:sp>
      <p:sp>
        <p:nvSpPr>
          <p:cNvPr id="3" name="Content Placeholder 2"/>
          <p:cNvSpPr>
            <a:spLocks noGrp="1"/>
          </p:cNvSpPr>
          <p:nvPr>
            <p:ph sz="quarter" idx="1"/>
          </p:nvPr>
        </p:nvSpPr>
        <p:spPr>
          <a:xfrm>
            <a:off x="3013360" y="658089"/>
            <a:ext cx="5978239" cy="5853545"/>
          </a:xfrm>
        </p:spPr>
        <p:txBody>
          <a:bodyPr/>
          <a:lstStyle/>
          <a:p>
            <a:pPr>
              <a:buClr>
                <a:schemeClr val="accent2">
                  <a:lumMod val="75000"/>
                </a:schemeClr>
              </a:buClr>
              <a:buFont typeface="Wingdings" panose="05000000000000000000" pitchFamily="2" charset="2"/>
              <a:buChar char="v"/>
            </a:pPr>
            <a:r>
              <a:rPr lang="en-US" sz="1500" dirty="0"/>
              <a:t>Seedling trays</a:t>
            </a:r>
          </a:p>
          <a:p>
            <a:pPr>
              <a:buClr>
                <a:schemeClr val="accent2">
                  <a:lumMod val="75000"/>
                </a:schemeClr>
              </a:buClr>
              <a:buFont typeface="Wingdings" panose="05000000000000000000" pitchFamily="2" charset="2"/>
              <a:buChar char="v"/>
            </a:pPr>
            <a:r>
              <a:rPr lang="en-US" sz="1500" dirty="0"/>
              <a:t>Potting mixture</a:t>
            </a:r>
          </a:p>
          <a:p>
            <a:pPr>
              <a:buClr>
                <a:schemeClr val="accent2">
                  <a:lumMod val="75000"/>
                </a:schemeClr>
              </a:buClr>
              <a:buFont typeface="Wingdings" panose="05000000000000000000" pitchFamily="2" charset="2"/>
              <a:buChar char="v"/>
            </a:pPr>
            <a:r>
              <a:rPr lang="en-US" sz="1500" dirty="0"/>
              <a:t>Enriched vermicompost</a:t>
            </a:r>
          </a:p>
          <a:p>
            <a:pPr>
              <a:buClr>
                <a:schemeClr val="accent2">
                  <a:lumMod val="75000"/>
                </a:schemeClr>
              </a:buClr>
              <a:buFont typeface="Wingdings" panose="05000000000000000000" pitchFamily="2" charset="2"/>
              <a:buChar char="v"/>
            </a:pPr>
            <a:r>
              <a:rPr lang="en-US" sz="1500" dirty="0"/>
              <a:t>Transplanting media</a:t>
            </a:r>
          </a:p>
          <a:p>
            <a:pPr>
              <a:buClr>
                <a:schemeClr val="accent2">
                  <a:lumMod val="75000"/>
                </a:schemeClr>
              </a:buClr>
              <a:buFont typeface="Wingdings" panose="05000000000000000000" pitchFamily="2" charset="2"/>
              <a:buChar char="v"/>
            </a:pPr>
            <a:r>
              <a:rPr lang="en-US" sz="1500" dirty="0"/>
              <a:t>Microbial bio-fertilizers</a:t>
            </a:r>
          </a:p>
          <a:p>
            <a:pPr>
              <a:buClr>
                <a:schemeClr val="accent2">
                  <a:lumMod val="75000"/>
                </a:schemeClr>
              </a:buClr>
              <a:buFont typeface="Wingdings" panose="05000000000000000000" pitchFamily="2" charset="2"/>
              <a:buChar char="v"/>
            </a:pPr>
            <a:r>
              <a:rPr lang="en-US" sz="1500" dirty="0"/>
              <a:t>Microbial bio-control agents</a:t>
            </a:r>
          </a:p>
          <a:p>
            <a:pPr>
              <a:buClr>
                <a:schemeClr val="accent2">
                  <a:lumMod val="75000"/>
                </a:schemeClr>
              </a:buClr>
              <a:buFont typeface="Wingdings" panose="05000000000000000000" pitchFamily="2" charset="2"/>
              <a:buChar char="v"/>
            </a:pPr>
            <a:r>
              <a:rPr lang="en-US" sz="1500" dirty="0"/>
              <a:t>Localized fertilizer application</a:t>
            </a:r>
          </a:p>
          <a:p>
            <a:pPr>
              <a:buClr>
                <a:schemeClr val="accent2">
                  <a:lumMod val="75000"/>
                </a:schemeClr>
              </a:buClr>
              <a:buFont typeface="Wingdings" panose="05000000000000000000" pitchFamily="2" charset="2"/>
              <a:buChar char="v"/>
            </a:pPr>
            <a:r>
              <a:rPr lang="en-US" sz="1500" dirty="0"/>
              <a:t>Intercropping</a:t>
            </a:r>
          </a:p>
          <a:p>
            <a:pPr>
              <a:buClr>
                <a:schemeClr val="accent2">
                  <a:lumMod val="75000"/>
                </a:schemeClr>
              </a:buClr>
              <a:buFont typeface="Wingdings" panose="05000000000000000000" pitchFamily="2" charset="2"/>
              <a:buChar char="v"/>
            </a:pPr>
            <a:r>
              <a:rPr lang="en-US" sz="1500" dirty="0"/>
              <a:t>Mulching</a:t>
            </a:r>
          </a:p>
          <a:p>
            <a:pPr>
              <a:buClr>
                <a:schemeClr val="accent2">
                  <a:lumMod val="75000"/>
                </a:schemeClr>
              </a:buClr>
              <a:buFont typeface="Wingdings" panose="05000000000000000000" pitchFamily="2" charset="2"/>
              <a:buChar char="v"/>
            </a:pPr>
            <a:r>
              <a:rPr lang="en-US" sz="1500" dirty="0"/>
              <a:t>Line sowing in pulses</a:t>
            </a:r>
          </a:p>
          <a:p>
            <a:pPr>
              <a:buClr>
                <a:schemeClr val="accent2">
                  <a:lumMod val="75000"/>
                </a:schemeClr>
              </a:buClr>
              <a:buFont typeface="Wingdings" panose="05000000000000000000" pitchFamily="2" charset="2"/>
              <a:buChar char="v"/>
            </a:pPr>
            <a:r>
              <a:rPr lang="en-US" sz="1500" i="1" dirty="0"/>
              <a:t>Rhizobia</a:t>
            </a:r>
            <a:r>
              <a:rPr lang="en-US" sz="1500" dirty="0"/>
              <a:t> inoculation in pulses</a:t>
            </a:r>
          </a:p>
          <a:p>
            <a:pPr>
              <a:buClr>
                <a:schemeClr val="accent2">
                  <a:lumMod val="75000"/>
                </a:schemeClr>
              </a:buClr>
              <a:buFont typeface="Wingdings" panose="05000000000000000000" pitchFamily="2" charset="2"/>
              <a:buChar char="v"/>
            </a:pPr>
            <a:r>
              <a:rPr lang="en-US" sz="1500" dirty="0"/>
              <a:t>Sticky traps</a:t>
            </a:r>
          </a:p>
          <a:p>
            <a:pPr>
              <a:buClr>
                <a:schemeClr val="accent2">
                  <a:lumMod val="75000"/>
                </a:schemeClr>
              </a:buClr>
              <a:buFont typeface="Wingdings" panose="05000000000000000000" pitchFamily="2" charset="2"/>
              <a:buChar char="v"/>
            </a:pPr>
            <a:r>
              <a:rPr lang="en-US" sz="1500" dirty="0"/>
              <a:t>Pheromone traps</a:t>
            </a:r>
          </a:p>
          <a:p>
            <a:pPr>
              <a:buClr>
                <a:schemeClr val="accent2">
                  <a:lumMod val="75000"/>
                </a:schemeClr>
              </a:buClr>
              <a:buFont typeface="Wingdings" panose="05000000000000000000" pitchFamily="2" charset="2"/>
              <a:buChar char="v"/>
            </a:pPr>
            <a:r>
              <a:rPr lang="en-US" sz="1500" dirty="0"/>
              <a:t>Trap crops</a:t>
            </a:r>
          </a:p>
          <a:p>
            <a:pPr>
              <a:buClr>
                <a:schemeClr val="accent2">
                  <a:lumMod val="75000"/>
                </a:schemeClr>
              </a:buClr>
              <a:buFont typeface="Wingdings" panose="05000000000000000000" pitchFamily="2" charset="2"/>
              <a:buChar char="v"/>
            </a:pPr>
            <a:r>
              <a:rPr lang="en-US" sz="1500" dirty="0"/>
              <a:t>Border crops</a:t>
            </a:r>
          </a:p>
          <a:p>
            <a:pPr>
              <a:buClr>
                <a:schemeClr val="accent2">
                  <a:lumMod val="75000"/>
                </a:schemeClr>
              </a:buClr>
              <a:buFont typeface="Wingdings" panose="05000000000000000000" pitchFamily="2" charset="2"/>
              <a:buChar char="v"/>
            </a:pPr>
            <a:r>
              <a:rPr lang="en-US" sz="1500" dirty="0"/>
              <a:t>Safer alternatives to conventional synthetic pesticides</a:t>
            </a:r>
          </a:p>
          <a:p>
            <a:pPr>
              <a:buClr>
                <a:schemeClr val="accent2">
                  <a:lumMod val="75000"/>
                </a:schemeClr>
              </a:buClr>
              <a:buFont typeface="Wingdings" panose="05000000000000000000" pitchFamily="2" charset="2"/>
              <a:buChar char="v"/>
            </a:pPr>
            <a:r>
              <a:rPr lang="en-US" sz="1500" dirty="0"/>
              <a:t>Reduced rates of agro-chemicals in demonstrations</a:t>
            </a:r>
          </a:p>
          <a:p>
            <a:pPr>
              <a:buClr>
                <a:schemeClr val="accent2">
                  <a:lumMod val="75000"/>
                </a:schemeClr>
              </a:buClr>
              <a:buFont typeface="Wingdings" panose="05000000000000000000" pitchFamily="2" charset="2"/>
              <a:buChar char="v"/>
            </a:pPr>
            <a:r>
              <a:rPr lang="en-US" sz="1500" dirty="0"/>
              <a:t>Micronutrients</a:t>
            </a:r>
          </a:p>
          <a:p>
            <a:pPr>
              <a:buClr>
                <a:schemeClr val="accent2">
                  <a:lumMod val="75000"/>
                </a:schemeClr>
              </a:buClr>
              <a:buFont typeface="Wingdings" panose="05000000000000000000" pitchFamily="2" charset="2"/>
              <a:buChar char="v"/>
            </a:pPr>
            <a:r>
              <a:rPr lang="en-US" sz="1500" dirty="0"/>
              <a:t>Personal protection equipment (PPE) for farmers</a:t>
            </a:r>
          </a:p>
          <a:p>
            <a:pPr>
              <a:buClr>
                <a:schemeClr val="accent2">
                  <a:lumMod val="75000"/>
                </a:schemeClr>
              </a:buClr>
              <a:buFont typeface="Wingdings" panose="05000000000000000000" pitchFamily="2" charset="2"/>
              <a:buChar char="v"/>
            </a:pPr>
            <a:r>
              <a:rPr lang="en-US" sz="1500" dirty="0"/>
              <a:t>Awareness on pesticide handling and application </a:t>
            </a:r>
          </a:p>
        </p:txBody>
      </p:sp>
      <p:sp>
        <p:nvSpPr>
          <p:cNvPr id="7" name="Title 6">
            <a:extLst>
              <a:ext uri="{FF2B5EF4-FFF2-40B4-BE49-F238E27FC236}">
                <a16:creationId xmlns:a16="http://schemas.microsoft.com/office/drawing/2014/main" id="{05F7ADB4-D3CA-4C87-A9C8-B10426A9160F}"/>
              </a:ext>
            </a:extLst>
          </p:cNvPr>
          <p:cNvSpPr>
            <a:spLocks noGrp="1"/>
          </p:cNvSpPr>
          <p:nvPr>
            <p:ph type="title"/>
          </p:nvPr>
        </p:nvSpPr>
        <p:spPr>
          <a:xfrm>
            <a:off x="674256" y="152400"/>
            <a:ext cx="8285018" cy="429491"/>
          </a:xfrm>
          <a:solidFill>
            <a:srgbClr val="00682F"/>
          </a:solidFill>
        </p:spPr>
        <p:txBody>
          <a:bodyPr anchor="t"/>
          <a:lstStyle/>
          <a:p>
            <a:pPr algn="ctr">
              <a:defRPr/>
            </a:pPr>
            <a:r>
              <a:rPr lang="en-US" sz="2400" dirty="0">
                <a:solidFill>
                  <a:schemeClr val="bg1"/>
                </a:solidFill>
              </a:rPr>
              <a:t>Technologies introduced &amp; promoted by WorldVeg </a:t>
            </a:r>
          </a:p>
        </p:txBody>
      </p:sp>
    </p:spTree>
    <p:extLst>
      <p:ext uri="{BB962C8B-B14F-4D97-AF65-F5344CB8AC3E}">
        <p14:creationId xmlns:p14="http://schemas.microsoft.com/office/powerpoint/2010/main" val="28600851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601"/>
            <a:ext cx="2743200" cy="666750"/>
          </a:xfrm>
        </p:spPr>
        <p:txBody>
          <a:bodyPr anchor="ctr"/>
          <a:lstStyle/>
          <a:p>
            <a:pPr algn="ctr">
              <a:defRPr/>
            </a:pPr>
            <a:r>
              <a:rPr lang="en-US" sz="2100" dirty="0">
                <a:solidFill>
                  <a:srgbClr val="002060"/>
                </a:solidFill>
              </a:rPr>
              <a:t>Seedling tray</a:t>
            </a:r>
          </a:p>
        </p:txBody>
      </p:sp>
      <p:sp>
        <p:nvSpPr>
          <p:cNvPr id="17411" name="Text Placeholder 8"/>
          <p:cNvSpPr>
            <a:spLocks noGrp="1"/>
          </p:cNvSpPr>
          <p:nvPr>
            <p:ph type="body" idx="2"/>
          </p:nvPr>
        </p:nvSpPr>
        <p:spPr>
          <a:xfrm>
            <a:off x="152400" y="1524000"/>
            <a:ext cx="2743200" cy="4724400"/>
          </a:xfrm>
        </p:spPr>
        <p:txBody>
          <a:bodyPr/>
          <a:lstStyle/>
          <a:p>
            <a:pPr marL="285750" indent="-285750">
              <a:buClr>
                <a:srgbClr val="C00000"/>
              </a:buClr>
              <a:buFont typeface="Wingdings" panose="05000000000000000000" pitchFamily="2" charset="2"/>
              <a:buChar char="v"/>
              <a:defRPr/>
            </a:pPr>
            <a:r>
              <a:rPr lang="en-US" dirty="0">
                <a:solidFill>
                  <a:srgbClr val="002060"/>
                </a:solidFill>
              </a:rPr>
              <a:t>Healthier than seedlings from raised beds</a:t>
            </a:r>
          </a:p>
          <a:p>
            <a:pPr marL="285750" indent="-285750">
              <a:buClr>
                <a:srgbClr val="C00000"/>
              </a:buClr>
              <a:buFont typeface="Wingdings" panose="05000000000000000000" pitchFamily="2" charset="2"/>
              <a:buChar char="v"/>
              <a:defRPr/>
            </a:pPr>
            <a:r>
              <a:rPr lang="en-US" dirty="0">
                <a:solidFill>
                  <a:srgbClr val="002060"/>
                </a:solidFill>
              </a:rPr>
              <a:t>Eliminates root damage</a:t>
            </a:r>
          </a:p>
          <a:p>
            <a:pPr marL="285750" indent="-285750">
              <a:buClr>
                <a:srgbClr val="C00000"/>
              </a:buClr>
              <a:buFont typeface="Wingdings" panose="05000000000000000000" pitchFamily="2" charset="2"/>
              <a:buChar char="v"/>
              <a:defRPr/>
            </a:pPr>
            <a:r>
              <a:rPr lang="en-US" dirty="0">
                <a:solidFill>
                  <a:srgbClr val="002060"/>
                </a:solidFill>
              </a:rPr>
              <a:t>Minimize transplanting shock and risk of disease incidence </a:t>
            </a:r>
          </a:p>
          <a:p>
            <a:pPr marL="285750" indent="-285750">
              <a:buClr>
                <a:srgbClr val="C00000"/>
              </a:buClr>
              <a:buFont typeface="Wingdings" panose="05000000000000000000" pitchFamily="2" charset="2"/>
              <a:buChar char="v"/>
              <a:defRPr/>
            </a:pPr>
            <a:r>
              <a:rPr lang="en-US" dirty="0">
                <a:solidFill>
                  <a:srgbClr val="002060"/>
                </a:solidFill>
              </a:rPr>
              <a:t>Cuts down on seed requirement </a:t>
            </a:r>
          </a:p>
          <a:p>
            <a:pPr marL="285750" indent="-285750">
              <a:buClr>
                <a:srgbClr val="C00000"/>
              </a:buClr>
              <a:buFont typeface="Wingdings" panose="05000000000000000000" pitchFamily="2" charset="2"/>
              <a:buChar char="v"/>
              <a:defRPr/>
            </a:pPr>
            <a:r>
              <a:rPr lang="en-US" dirty="0">
                <a:solidFill>
                  <a:srgbClr val="002060"/>
                </a:solidFill>
              </a:rPr>
              <a:t>Easy to transport</a:t>
            </a:r>
          </a:p>
          <a:p>
            <a:pPr>
              <a:defRPr/>
            </a:pPr>
            <a:endParaRPr lang="en-US" dirty="0"/>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7</a:t>
            </a:fld>
            <a:r>
              <a:rPr lang="en-US">
                <a:solidFill>
                  <a:srgbClr val="595959"/>
                </a:solidFill>
                <a:latin typeface="Arial" panose="020B0604020202020204" pitchFamily="34" charset="0"/>
              </a:rPr>
              <a:t> of x</a:t>
            </a:r>
          </a:p>
        </p:txBody>
      </p:sp>
      <p:pic>
        <p:nvPicPr>
          <p:cNvPr id="2" name="Content Placeholder 1"/>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046075" y="618837"/>
            <a:ext cx="3484033" cy="2613025"/>
          </a:xfrm>
        </p:spPr>
      </p:pic>
      <p:sp>
        <p:nvSpPr>
          <p:cNvPr id="6" name="Title 6">
            <a:extLst>
              <a:ext uri="{FF2B5EF4-FFF2-40B4-BE49-F238E27FC236}">
                <a16:creationId xmlns:a16="http://schemas.microsoft.com/office/drawing/2014/main" id="{D85318B7-E9F2-473E-9889-20A5AAB78286}"/>
              </a:ext>
            </a:extLst>
          </p:cNvPr>
          <p:cNvSpPr txBox="1">
            <a:spLocks/>
          </p:cNvSpPr>
          <p:nvPr/>
        </p:nvSpPr>
        <p:spPr bwMode="auto">
          <a:xfrm>
            <a:off x="674256"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a:solidFill>
                  <a:schemeClr val="bg1"/>
                </a:solidFill>
              </a:rPr>
              <a:t>Technologies introduced &amp; promoted by WorldVeg </a:t>
            </a:r>
            <a:endParaRPr lang="en-US" sz="2400" dirty="0">
              <a:solidFill>
                <a:schemeClr val="bg1"/>
              </a:solidFill>
            </a:endParaRPr>
          </a:p>
        </p:txBody>
      </p:sp>
      <p:pic>
        <p:nvPicPr>
          <p:cNvPr id="7" name="Content Placeholder 4" descr="IMG_20191120_140918.jpg">
            <a:extLst>
              <a:ext uri="{FF2B5EF4-FFF2-40B4-BE49-F238E27FC236}">
                <a16:creationId xmlns:a16="http://schemas.microsoft.com/office/drawing/2014/main" id="{121B99C9-388C-44EF-9B6F-A9AC9B6DA929}"/>
              </a:ext>
            </a:extLst>
          </p:cNvPr>
          <p:cNvPicPr>
            <a:picLocks noChangeAspect="1"/>
          </p:cNvPicPr>
          <p:nvPr/>
        </p:nvPicPr>
        <p:blipFill>
          <a:blip r:embed="rId3" cstate="print"/>
          <a:stretch>
            <a:fillRect/>
          </a:stretch>
        </p:blipFill>
        <p:spPr bwMode="auto">
          <a:xfrm>
            <a:off x="4572000" y="3317893"/>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685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601"/>
            <a:ext cx="2743200" cy="666750"/>
          </a:xfrm>
        </p:spPr>
        <p:txBody>
          <a:bodyPr anchor="ctr"/>
          <a:lstStyle/>
          <a:p>
            <a:pPr algn="ctr">
              <a:defRPr/>
            </a:pPr>
            <a:r>
              <a:rPr lang="en-US" sz="2100" dirty="0">
                <a:solidFill>
                  <a:srgbClr val="002060"/>
                </a:solidFill>
              </a:rPr>
              <a:t>Soil-less Potting mixture</a:t>
            </a:r>
          </a:p>
        </p:txBody>
      </p:sp>
      <p:sp>
        <p:nvSpPr>
          <p:cNvPr id="17411" name="Text Placeholder 8"/>
          <p:cNvSpPr>
            <a:spLocks noGrp="1"/>
          </p:cNvSpPr>
          <p:nvPr>
            <p:ph type="body" idx="2"/>
          </p:nvPr>
        </p:nvSpPr>
        <p:spPr>
          <a:xfrm>
            <a:off x="152400" y="1443185"/>
            <a:ext cx="2743200" cy="4648200"/>
          </a:xfrm>
        </p:spPr>
        <p:txBody>
          <a:bodyPr/>
          <a:lstStyle/>
          <a:p>
            <a:pPr marL="285750" indent="-285750">
              <a:buClr>
                <a:srgbClr val="FF0000"/>
              </a:buClr>
              <a:buFont typeface="Wingdings" panose="05000000000000000000" pitchFamily="2" charset="2"/>
              <a:buChar char="Ø"/>
              <a:defRPr/>
            </a:pPr>
            <a:r>
              <a:rPr lang="en-US" sz="1800" dirty="0">
                <a:solidFill>
                  <a:srgbClr val="002060"/>
                </a:solidFill>
              </a:rPr>
              <a:t>3x coco-peat + 1x vermicompost + 1x charred rice husk</a:t>
            </a:r>
          </a:p>
          <a:p>
            <a:pPr marL="285750" indent="-285750">
              <a:buClr>
                <a:srgbClr val="FF0000"/>
              </a:buClr>
              <a:buFont typeface="Wingdings" panose="05000000000000000000" pitchFamily="2" charset="2"/>
              <a:buChar char="Ø"/>
              <a:defRPr/>
            </a:pPr>
            <a:r>
              <a:rPr lang="en-US" sz="1800" dirty="0">
                <a:solidFill>
                  <a:srgbClr val="002060"/>
                </a:solidFill>
              </a:rPr>
              <a:t>Plus microbial bio-fertilizers and bio-control agents</a:t>
            </a:r>
          </a:p>
          <a:p>
            <a:pPr marL="285750" indent="-285750">
              <a:buClr>
                <a:srgbClr val="FF0000"/>
              </a:buClr>
              <a:buFont typeface="Wingdings" panose="05000000000000000000" pitchFamily="2" charset="2"/>
              <a:buChar char="Ø"/>
              <a:defRPr/>
            </a:pPr>
            <a:r>
              <a:rPr lang="en-US" sz="1800" dirty="0">
                <a:solidFill>
                  <a:srgbClr val="002060"/>
                </a:solidFill>
              </a:rPr>
              <a:t>Well-matured vermicompost to be used</a:t>
            </a:r>
          </a:p>
          <a:p>
            <a:pPr marL="285750" indent="-285750">
              <a:buClr>
                <a:srgbClr val="FF0000"/>
              </a:buClr>
              <a:buFont typeface="Wingdings" panose="05000000000000000000" pitchFamily="2" charset="2"/>
              <a:buChar char="Ø"/>
              <a:defRPr/>
            </a:pPr>
            <a:r>
              <a:rPr lang="en-US" sz="1800" dirty="0">
                <a:solidFill>
                  <a:srgbClr val="002060"/>
                </a:solidFill>
              </a:rPr>
              <a:t>Soilless media</a:t>
            </a:r>
          </a:p>
          <a:p>
            <a:pPr marL="285750" indent="-285750">
              <a:buClr>
                <a:srgbClr val="FF0000"/>
              </a:buClr>
              <a:buFont typeface="Wingdings" panose="05000000000000000000" pitchFamily="2" charset="2"/>
              <a:buChar char="Ø"/>
              <a:defRPr/>
            </a:pPr>
            <a:r>
              <a:rPr lang="en-US" sz="1800" dirty="0">
                <a:solidFill>
                  <a:srgbClr val="002060"/>
                </a:solidFill>
              </a:rPr>
              <a:t>Lower risk of soil-borne diseases</a:t>
            </a:r>
          </a:p>
          <a:p>
            <a:pPr marL="119063" indent="-119063">
              <a:buFont typeface="Arial" panose="020B0604020202020204" pitchFamily="34" charset="0"/>
              <a:buChar char="•"/>
              <a:defRPr/>
            </a:pPr>
            <a:endParaRPr lang="en-US" sz="1800" dirty="0">
              <a:solidFill>
                <a:srgbClr val="002060"/>
              </a:solidFill>
            </a:endParaRPr>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8</a:t>
            </a:fld>
            <a:r>
              <a:rPr lang="en-US">
                <a:solidFill>
                  <a:srgbClr val="595959"/>
                </a:solidFill>
                <a:latin typeface="Arial" panose="020B0604020202020204" pitchFamily="34" charset="0"/>
              </a:rPr>
              <a:t> of x</a:t>
            </a:r>
          </a:p>
        </p:txBody>
      </p:sp>
      <p:pic>
        <p:nvPicPr>
          <p:cNvPr id="5" name="Content Placeholder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38320" y="611333"/>
            <a:ext cx="3310467" cy="2482850"/>
          </a:xfrm>
        </p:spPr>
      </p:pic>
      <p:sp>
        <p:nvSpPr>
          <p:cNvPr id="6" name="Title 6">
            <a:extLst>
              <a:ext uri="{FF2B5EF4-FFF2-40B4-BE49-F238E27FC236}">
                <a16:creationId xmlns:a16="http://schemas.microsoft.com/office/drawing/2014/main" id="{BE7DA056-799B-4B63-98CF-4A44E938D0D2}"/>
              </a:ext>
            </a:extLst>
          </p:cNvPr>
          <p:cNvSpPr txBox="1">
            <a:spLocks/>
          </p:cNvSpPr>
          <p:nvPr/>
        </p:nvSpPr>
        <p:spPr bwMode="auto">
          <a:xfrm>
            <a:off x="674256"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a:solidFill>
                  <a:schemeClr val="bg1"/>
                </a:solidFill>
              </a:rPr>
              <a:t>Technologies introduced &amp; promoted by WorldVeg </a:t>
            </a:r>
            <a:endParaRPr lang="en-US" sz="2400" dirty="0">
              <a:solidFill>
                <a:schemeClr val="bg1"/>
              </a:solidFill>
            </a:endParaRPr>
          </a:p>
        </p:txBody>
      </p:sp>
      <p:pic>
        <p:nvPicPr>
          <p:cNvPr id="7" name="Content Placeholder 4" descr="IMG_20191120_130504.jpg">
            <a:extLst>
              <a:ext uri="{FF2B5EF4-FFF2-40B4-BE49-F238E27FC236}">
                <a16:creationId xmlns:a16="http://schemas.microsoft.com/office/drawing/2014/main" id="{9699BA6E-6649-47EB-8B88-F0A3E4683ED4}"/>
              </a:ext>
            </a:extLst>
          </p:cNvPr>
          <p:cNvPicPr>
            <a:picLocks noChangeAspect="1"/>
          </p:cNvPicPr>
          <p:nvPr/>
        </p:nvPicPr>
        <p:blipFill>
          <a:blip r:embed="rId3" cstate="print"/>
          <a:stretch>
            <a:fillRect/>
          </a:stretch>
        </p:blipFill>
        <p:spPr bwMode="auto">
          <a:xfrm>
            <a:off x="4433453" y="3196797"/>
            <a:ext cx="4248727" cy="313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14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6"/>
          <p:cNvSpPr>
            <a:spLocks noGrp="1"/>
          </p:cNvSpPr>
          <p:nvPr>
            <p:ph type="title"/>
          </p:nvPr>
        </p:nvSpPr>
        <p:spPr>
          <a:xfrm>
            <a:off x="152400" y="609600"/>
            <a:ext cx="2743200" cy="761999"/>
          </a:xfrm>
        </p:spPr>
        <p:txBody>
          <a:bodyPr anchor="ctr"/>
          <a:lstStyle/>
          <a:p>
            <a:pPr algn="ctr">
              <a:defRPr/>
            </a:pPr>
            <a:r>
              <a:rPr lang="en-US" sz="2100" dirty="0">
                <a:solidFill>
                  <a:srgbClr val="002060"/>
                </a:solidFill>
              </a:rPr>
              <a:t>Enriched vermicompost </a:t>
            </a:r>
          </a:p>
        </p:txBody>
      </p:sp>
      <p:sp>
        <p:nvSpPr>
          <p:cNvPr id="17411" name="Text Placeholder 8"/>
          <p:cNvSpPr>
            <a:spLocks noGrp="1"/>
          </p:cNvSpPr>
          <p:nvPr>
            <p:ph type="body" idx="2"/>
          </p:nvPr>
        </p:nvSpPr>
        <p:spPr>
          <a:xfrm>
            <a:off x="152400" y="1600200"/>
            <a:ext cx="2743200" cy="4648200"/>
          </a:xfrm>
        </p:spPr>
        <p:txBody>
          <a:bodyPr/>
          <a:lstStyle/>
          <a:p>
            <a:pPr marL="285750" indent="-285750">
              <a:buClr>
                <a:schemeClr val="accent4">
                  <a:lumMod val="50000"/>
                </a:schemeClr>
              </a:buClr>
              <a:buFont typeface="Wingdings" panose="05000000000000000000" pitchFamily="2" charset="2"/>
              <a:buChar char="q"/>
              <a:defRPr/>
            </a:pPr>
            <a:r>
              <a:rPr lang="en-US" dirty="0">
                <a:solidFill>
                  <a:srgbClr val="002060"/>
                </a:solidFill>
              </a:rPr>
              <a:t>Enriched using various microbial bio-fertilizers and bio-control agents</a:t>
            </a:r>
          </a:p>
          <a:p>
            <a:pPr marL="285750" indent="-285750">
              <a:buClr>
                <a:schemeClr val="accent4">
                  <a:lumMod val="50000"/>
                </a:schemeClr>
              </a:buClr>
              <a:buFont typeface="Wingdings" panose="05000000000000000000" pitchFamily="2" charset="2"/>
              <a:buChar char="q"/>
              <a:defRPr/>
            </a:pPr>
            <a:r>
              <a:rPr lang="en-US" dirty="0">
                <a:solidFill>
                  <a:srgbClr val="002060"/>
                </a:solidFill>
              </a:rPr>
              <a:t>Incubated for 2 – 3 weeks following inoculation </a:t>
            </a:r>
          </a:p>
          <a:p>
            <a:pPr marL="285750" indent="-285750">
              <a:buClr>
                <a:schemeClr val="accent4">
                  <a:lumMod val="50000"/>
                </a:schemeClr>
              </a:buClr>
              <a:buFont typeface="Wingdings" panose="05000000000000000000" pitchFamily="2" charset="2"/>
              <a:buChar char="q"/>
              <a:defRPr/>
            </a:pPr>
            <a:r>
              <a:rPr lang="en-US" dirty="0">
                <a:solidFill>
                  <a:srgbClr val="002060"/>
                </a:solidFill>
              </a:rPr>
              <a:t>Improves soil health </a:t>
            </a:r>
          </a:p>
          <a:p>
            <a:pPr marL="119063" indent="-119063">
              <a:buFont typeface="Arial" panose="020B0604020202020204" pitchFamily="34" charset="0"/>
              <a:buChar char="•"/>
              <a:defRPr/>
            </a:pPr>
            <a:endParaRPr lang="en-US" dirty="0">
              <a:solidFill>
                <a:srgbClr val="002060"/>
              </a:solidFill>
            </a:endParaRPr>
          </a:p>
        </p:txBody>
      </p:sp>
      <p:sp>
        <p:nvSpPr>
          <p:cNvPr id="10" name="Slide Number Placeholder 9"/>
          <p:cNvSpPr>
            <a:spLocks noGrp="1"/>
          </p:cNvSpPr>
          <p:nvPr>
            <p:ph type="sldNum" sz="quarter" idx="10"/>
          </p:nvPr>
        </p:nvSpPr>
        <p:spPr/>
        <p:txBody>
          <a:bodyPr/>
          <a:lstStyle>
            <a:lvl1pPr eaLnBrk="0" hangingPunct="0">
              <a:defRPr>
                <a:solidFill>
                  <a:schemeClr val="tx1"/>
                </a:solidFill>
                <a:latin typeface="Georgia" panose="02040502050405020303" pitchFamily="18" charset="0"/>
                <a:cs typeface="Arial" panose="020B0604020202020204" pitchFamily="34" charset="0"/>
              </a:defRPr>
            </a:lvl1pPr>
            <a:lvl2pPr marL="742950" indent="-285750" eaLnBrk="0" hangingPunct="0">
              <a:defRPr>
                <a:solidFill>
                  <a:schemeClr val="tx1"/>
                </a:solidFill>
                <a:latin typeface="Georgia" panose="02040502050405020303" pitchFamily="18" charset="0"/>
                <a:cs typeface="Arial" panose="020B0604020202020204" pitchFamily="34" charset="0"/>
              </a:defRPr>
            </a:lvl2pPr>
            <a:lvl3pPr marL="1143000" indent="-228600" eaLnBrk="0" hangingPunct="0">
              <a:defRPr>
                <a:solidFill>
                  <a:schemeClr val="tx1"/>
                </a:solidFill>
                <a:latin typeface="Georgia" panose="02040502050405020303" pitchFamily="18" charset="0"/>
                <a:cs typeface="Arial" panose="020B0604020202020204" pitchFamily="34" charset="0"/>
              </a:defRPr>
            </a:lvl3pPr>
            <a:lvl4pPr marL="1600200" indent="-228600" eaLnBrk="0" hangingPunct="0">
              <a:defRPr>
                <a:solidFill>
                  <a:schemeClr val="tx1"/>
                </a:solidFill>
                <a:latin typeface="Georgia" panose="02040502050405020303" pitchFamily="18" charset="0"/>
                <a:cs typeface="Arial" panose="020B0604020202020204" pitchFamily="34" charset="0"/>
              </a:defRPr>
            </a:lvl4pPr>
            <a:lvl5pPr marL="2057400" indent="-228600" eaLnBrk="0" hangingPunct="0">
              <a:defRPr>
                <a:solidFill>
                  <a:schemeClr val="tx1"/>
                </a:solidFill>
                <a:latin typeface="Georgia" panose="020405020504050203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eorgia" panose="02040502050405020303" pitchFamily="18" charset="0"/>
                <a:cs typeface="Arial" panose="020B0604020202020204" pitchFamily="34" charset="0"/>
              </a:defRPr>
            </a:lvl9pPr>
          </a:lstStyle>
          <a:p>
            <a:pPr eaLnBrk="1" hangingPunct="1"/>
            <a:fld id="{2A4DB32A-3A4A-4C53-B2E3-D54E022F0D17}" type="slidenum">
              <a:rPr lang="en-US">
                <a:solidFill>
                  <a:srgbClr val="595959"/>
                </a:solidFill>
                <a:latin typeface="Arial" panose="020B0604020202020204" pitchFamily="34" charset="0"/>
              </a:rPr>
              <a:pPr eaLnBrk="1" hangingPunct="1"/>
              <a:t>9</a:t>
            </a:fld>
            <a:r>
              <a:rPr lang="en-US">
                <a:solidFill>
                  <a:srgbClr val="595959"/>
                </a:solidFill>
                <a:latin typeface="Arial" panose="020B0604020202020204" pitchFamily="34" charset="0"/>
              </a:rPr>
              <a:t> of x</a:t>
            </a:r>
          </a:p>
        </p:txBody>
      </p:sp>
      <p:pic>
        <p:nvPicPr>
          <p:cNvPr id="2" name="Content Placeholder 1"/>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39475" y="666751"/>
            <a:ext cx="3876964" cy="2907723"/>
          </a:xfrm>
        </p:spPr>
      </p:pic>
      <p:sp>
        <p:nvSpPr>
          <p:cNvPr id="6" name="Title 6">
            <a:extLst>
              <a:ext uri="{FF2B5EF4-FFF2-40B4-BE49-F238E27FC236}">
                <a16:creationId xmlns:a16="http://schemas.microsoft.com/office/drawing/2014/main" id="{9EE33068-5C31-4EA8-BB1F-CA34BC0F7B23}"/>
              </a:ext>
            </a:extLst>
          </p:cNvPr>
          <p:cNvSpPr txBox="1">
            <a:spLocks/>
          </p:cNvSpPr>
          <p:nvPr/>
        </p:nvSpPr>
        <p:spPr bwMode="auto">
          <a:xfrm>
            <a:off x="674256" y="152400"/>
            <a:ext cx="8285018" cy="429491"/>
          </a:xfrm>
          <a:prstGeom prst="rect">
            <a:avLst/>
          </a:prstGeom>
          <a:solidFill>
            <a:srgbClr val="0068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1" fontAlgn="base" hangingPunct="1">
              <a:spcBef>
                <a:spcPct val="0"/>
              </a:spcBef>
              <a:spcAft>
                <a:spcPct val="0"/>
              </a:spcAft>
              <a:buNone/>
              <a:defRPr sz="2200" b="1"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3300">
                <a:solidFill>
                  <a:srgbClr val="807A62"/>
                </a:solidFill>
                <a:latin typeface="Georgia" pitchFamily="18" charset="0"/>
              </a:defRPr>
            </a:lvl2pPr>
            <a:lvl3pPr algn="ctr" rtl="0" eaLnBrk="1" fontAlgn="base" hangingPunct="1">
              <a:spcBef>
                <a:spcPct val="0"/>
              </a:spcBef>
              <a:spcAft>
                <a:spcPct val="0"/>
              </a:spcAft>
              <a:defRPr sz="3300">
                <a:solidFill>
                  <a:srgbClr val="807A62"/>
                </a:solidFill>
                <a:latin typeface="Georgia" pitchFamily="18" charset="0"/>
              </a:defRPr>
            </a:lvl3pPr>
            <a:lvl4pPr algn="ctr" rtl="0" eaLnBrk="1" fontAlgn="base" hangingPunct="1">
              <a:spcBef>
                <a:spcPct val="0"/>
              </a:spcBef>
              <a:spcAft>
                <a:spcPct val="0"/>
              </a:spcAft>
              <a:defRPr sz="3300">
                <a:solidFill>
                  <a:srgbClr val="807A62"/>
                </a:solidFill>
                <a:latin typeface="Georgia" pitchFamily="18" charset="0"/>
              </a:defRPr>
            </a:lvl4pPr>
            <a:lvl5pPr algn="ctr" rtl="0" eaLnBrk="1" fontAlgn="base" hangingPunct="1">
              <a:spcBef>
                <a:spcPct val="0"/>
              </a:spcBef>
              <a:spcAft>
                <a:spcPct val="0"/>
              </a:spcAft>
              <a:defRPr sz="3300">
                <a:solidFill>
                  <a:srgbClr val="807A62"/>
                </a:solidFill>
                <a:latin typeface="Georgia" pitchFamily="18" charset="0"/>
              </a:defRPr>
            </a:lvl5pPr>
            <a:lvl6pPr marL="457200" algn="ctr" rtl="0" eaLnBrk="1" fontAlgn="base" hangingPunct="1">
              <a:spcBef>
                <a:spcPct val="0"/>
              </a:spcBef>
              <a:spcAft>
                <a:spcPct val="0"/>
              </a:spcAft>
              <a:defRPr sz="3300">
                <a:solidFill>
                  <a:srgbClr val="807A62"/>
                </a:solidFill>
                <a:latin typeface="Georgia" pitchFamily="18" charset="0"/>
              </a:defRPr>
            </a:lvl6pPr>
            <a:lvl7pPr marL="914400" algn="ctr" rtl="0" eaLnBrk="1" fontAlgn="base" hangingPunct="1">
              <a:spcBef>
                <a:spcPct val="0"/>
              </a:spcBef>
              <a:spcAft>
                <a:spcPct val="0"/>
              </a:spcAft>
              <a:defRPr sz="3300">
                <a:solidFill>
                  <a:srgbClr val="807A62"/>
                </a:solidFill>
                <a:latin typeface="Georgia" pitchFamily="18" charset="0"/>
              </a:defRPr>
            </a:lvl7pPr>
            <a:lvl8pPr marL="1371600" algn="ctr" rtl="0" eaLnBrk="1" fontAlgn="base" hangingPunct="1">
              <a:spcBef>
                <a:spcPct val="0"/>
              </a:spcBef>
              <a:spcAft>
                <a:spcPct val="0"/>
              </a:spcAft>
              <a:defRPr sz="3300">
                <a:solidFill>
                  <a:srgbClr val="807A62"/>
                </a:solidFill>
                <a:latin typeface="Georgia" pitchFamily="18" charset="0"/>
              </a:defRPr>
            </a:lvl8pPr>
            <a:lvl9pPr marL="1828800" algn="ctr" rtl="0" eaLnBrk="1" fontAlgn="base" hangingPunct="1">
              <a:spcBef>
                <a:spcPct val="0"/>
              </a:spcBef>
              <a:spcAft>
                <a:spcPct val="0"/>
              </a:spcAft>
              <a:defRPr sz="3300">
                <a:solidFill>
                  <a:srgbClr val="807A62"/>
                </a:solidFill>
                <a:latin typeface="Georgia" pitchFamily="18" charset="0"/>
              </a:defRPr>
            </a:lvl9pPr>
          </a:lstStyle>
          <a:p>
            <a:pPr algn="ctr">
              <a:defRPr/>
            </a:pPr>
            <a:r>
              <a:rPr lang="en-US" sz="2400">
                <a:solidFill>
                  <a:schemeClr val="bg1"/>
                </a:solidFill>
              </a:rPr>
              <a:t>Technologies introduced &amp; promoted by WorldVeg </a:t>
            </a:r>
            <a:endParaRPr lang="en-US" sz="2400" dirty="0">
              <a:solidFill>
                <a:schemeClr val="bg1"/>
              </a:solidFill>
            </a:endParaRPr>
          </a:p>
        </p:txBody>
      </p:sp>
      <p:pic>
        <p:nvPicPr>
          <p:cNvPr id="3" name="Picture 2" descr="Preparing vermicompost enrichment in technical training. Morigaon.jpg">
            <a:extLst>
              <a:ext uri="{FF2B5EF4-FFF2-40B4-BE49-F238E27FC236}">
                <a16:creationId xmlns:a16="http://schemas.microsoft.com/office/drawing/2014/main" id="{D97A1AD3-F88C-4BBC-A729-1DB00051A58A}"/>
              </a:ext>
            </a:extLst>
          </p:cNvPr>
          <p:cNvPicPr>
            <a:picLocks noChangeAspect="1"/>
          </p:cNvPicPr>
          <p:nvPr/>
        </p:nvPicPr>
        <p:blipFill>
          <a:blip r:embed="rId3" cstate="print"/>
          <a:stretch>
            <a:fillRect/>
          </a:stretch>
        </p:blipFill>
        <p:spPr>
          <a:xfrm>
            <a:off x="5010726" y="3603918"/>
            <a:ext cx="3680691" cy="2760518"/>
          </a:xfrm>
          <a:prstGeom prst="rect">
            <a:avLst/>
          </a:prstGeom>
        </p:spPr>
      </p:pic>
    </p:spTree>
    <p:extLst>
      <p:ext uri="{BB962C8B-B14F-4D97-AF65-F5344CB8AC3E}">
        <p14:creationId xmlns:p14="http://schemas.microsoft.com/office/powerpoint/2010/main" val="389703724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WorldVeg PPT form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WorldVeg PPT format" id="{D15F7969-774D-4054-8BE7-B02FC2F478F4}" vid="{46ED59CF-98C8-4598-BBF6-16A5CD2300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WorldVeg PPT format</Template>
  <TotalTime>5051</TotalTime>
  <Words>2748</Words>
  <Application>Microsoft Office PowerPoint</Application>
  <PresentationFormat>On-screen Show (4:3)</PresentationFormat>
  <Paragraphs>656</Paragraphs>
  <Slides>41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Cambria</vt:lpstr>
      <vt:lpstr>Courier New</vt:lpstr>
      <vt:lpstr>Georgia</vt:lpstr>
      <vt:lpstr>Wingdings</vt:lpstr>
      <vt:lpstr>Wingdings 2</vt:lpstr>
      <vt:lpstr>WorldVeg PPT format</vt:lpstr>
      <vt:lpstr>PowerPoint Presentation</vt:lpstr>
      <vt:lpstr>Part B: Promoting the adoption of climate resilient good agricultural practices </vt:lpstr>
      <vt:lpstr>Part B: Promoting the adoption of climate resilient good agricultural practices  B1: Climate resilient production demonstrations </vt:lpstr>
      <vt:lpstr>PowerPoint Presentation</vt:lpstr>
      <vt:lpstr>PowerPoint Presentation</vt:lpstr>
      <vt:lpstr>Technologies introduced &amp; promoted by WorldVeg </vt:lpstr>
      <vt:lpstr>Seedling tray</vt:lpstr>
      <vt:lpstr>Soil-less Potting mixture</vt:lpstr>
      <vt:lpstr>Enriched vermicompost </vt:lpstr>
      <vt:lpstr>Transplanting media</vt:lpstr>
      <vt:lpstr>Microbial bio-fertilizers and bio-control agents</vt:lpstr>
      <vt:lpstr>Source of procurement of bio fertilizers and bio agents</vt:lpstr>
      <vt:lpstr>Localized fertilizer application</vt:lpstr>
      <vt:lpstr>Line sowing in pulses</vt:lpstr>
      <vt:lpstr>Intercropping </vt:lpstr>
      <vt:lpstr>Mulching </vt:lpstr>
      <vt:lpstr>Staking in tomato </vt:lpstr>
      <vt:lpstr>Sticky traps</vt:lpstr>
      <vt:lpstr>Pheromone traps</vt:lpstr>
      <vt:lpstr>Trap crops</vt:lpstr>
      <vt:lpstr>Border crops</vt:lpstr>
      <vt:lpstr>PowerPoint Presentation</vt:lpstr>
      <vt:lpstr>Personal protection equipment for farmers</vt:lpstr>
      <vt:lpstr>Economic analysis of the demonstration  (Cost: Benefit)</vt:lpstr>
      <vt:lpstr>PowerPoint Presentation</vt:lpstr>
      <vt:lpstr>PowerPoint Presentation</vt:lpstr>
      <vt:lpstr>PowerPoint Presentation</vt:lpstr>
      <vt:lpstr>Workshop conducted in 2019-2020 as a part of AWP</vt:lpstr>
      <vt:lpstr>Identification and prioritization of best performing varieties of vegetables and pulses crops for 2019-2020 WorldVeg demonstration </vt:lpstr>
      <vt:lpstr>PowerPoint Presentation</vt:lpstr>
      <vt:lpstr>Rapid Assessment of Training Needs- 2019-2020</vt:lpstr>
      <vt:lpstr>PowerPoint Presentation</vt:lpstr>
      <vt:lpstr>Training of trainers (2019-2020)</vt:lpstr>
      <vt:lpstr>Crop manuals &amp; Improved Production Guides (IPGs)</vt:lpstr>
      <vt:lpstr>PowerPoint Presentation</vt:lpstr>
      <vt:lpstr>Leaflets </vt:lpstr>
      <vt:lpstr>Field activity videos</vt:lpstr>
      <vt:lpstr>PowerPoint Presentation</vt:lpstr>
      <vt:lpstr>PowerPoint Presentation</vt:lpstr>
      <vt:lpstr>Production of WorldVeg OP seeds of tomato and pumpkin under AWP 2020-21- a new activity with DoH&amp;FP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WorldVeg activities under APART</dc:title>
  <dc:creator>Horticulturist-Train</dc:creator>
  <cp:lastModifiedBy>Horticulturist-Train</cp:lastModifiedBy>
  <cp:revision>212</cp:revision>
  <dcterms:created xsi:type="dcterms:W3CDTF">2020-08-28T17:30:34Z</dcterms:created>
  <dcterms:modified xsi:type="dcterms:W3CDTF">2020-11-27T19:03:52Z</dcterms:modified>
</cp:coreProperties>
</file>