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sldIdLst>
    <p:sldId id="262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8750" y="6391275"/>
            <a:ext cx="8832850" cy="309563"/>
          </a:xfrm>
          <a:prstGeom prst="rect">
            <a:avLst/>
          </a:prstGeom>
          <a:solidFill>
            <a:srgbClr val="00944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009444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00944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13650" y="6384925"/>
            <a:ext cx="136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worldveg.org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rgbClr val="40404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24000"/>
          </a:xfrm>
        </p:spPr>
        <p:txBody>
          <a:bodyPr/>
          <a:lstStyle>
            <a:lvl1pPr>
              <a:defRPr sz="42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E8AC4-BEAE-452C-9751-CC771A9831D3}" type="slidenum">
              <a:rPr lang="en-US"/>
              <a:pPr/>
              <a:t>‹#›</a:t>
            </a:fld>
            <a:r>
              <a:rPr lang="en-US"/>
              <a:t> of 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75325"/>
            <a:ext cx="3108040" cy="48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6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203200" y="6400800"/>
            <a:ext cx="2438400" cy="306388"/>
          </a:xfrm>
        </p:spPr>
        <p:txBody>
          <a:bodyPr/>
          <a:lstStyle>
            <a:lvl1pPr>
              <a:defRPr/>
            </a:lvl1pPr>
          </a:lstStyle>
          <a:p>
            <a:fld id="{45DEFBFA-216E-4E8C-9D40-A6B6105DC723}" type="slidenum">
              <a:rPr lang="en-US"/>
              <a:pPr/>
              <a:t>‹#›</a:t>
            </a:fld>
            <a:r>
              <a:rPr lang="en-US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3842542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20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750" y="6391275"/>
            <a:ext cx="8832850" cy="311150"/>
          </a:xfrm>
          <a:prstGeom prst="rect">
            <a:avLst/>
          </a:prstGeom>
          <a:solidFill>
            <a:srgbClr val="00944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009444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00944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Slide Number Placeholder 28"/>
          <p:cNvSpPr txBox="1">
            <a:spLocks/>
          </p:cNvSpPr>
          <p:nvPr/>
        </p:nvSpPr>
        <p:spPr>
          <a:xfrm>
            <a:off x="228600" y="6399213"/>
            <a:ext cx="2438400" cy="306387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085001-2BFF-4AF4-80E4-35146730E9E8}" type="slidenum">
              <a:rPr lang="en-US" sz="14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r>
              <a:rPr lang="en-US" sz="1400">
                <a:solidFill>
                  <a:srgbClr val="595959"/>
                </a:solidFill>
                <a:latin typeface="Arial" panose="020B0604020202020204" pitchFamily="34" charset="0"/>
              </a:rPr>
              <a:t> of x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13650" y="6384925"/>
            <a:ext cx="136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worldveg.org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4338" y="990600"/>
            <a:ext cx="685800" cy="685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5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7975" y="307975"/>
            <a:ext cx="8534400" cy="7588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50" y="1109135"/>
            <a:ext cx="463550" cy="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42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304800" y="6399213"/>
            <a:ext cx="2438400" cy="306387"/>
          </a:xfrm>
        </p:spPr>
        <p:txBody>
          <a:bodyPr/>
          <a:lstStyle>
            <a:lvl1pPr>
              <a:defRPr/>
            </a:lvl1pPr>
          </a:lstStyle>
          <a:p>
            <a:fld id="{C965D515-D636-4908-9943-A626C7303DFD}" type="slidenum">
              <a:rPr lang="en-US"/>
              <a:pPr/>
              <a:t>‹#›</a:t>
            </a:fld>
            <a:r>
              <a:rPr lang="en-US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241827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750" y="6403975"/>
            <a:ext cx="8832850" cy="309563"/>
          </a:xfrm>
          <a:prstGeom prst="rect">
            <a:avLst/>
          </a:prstGeom>
          <a:solidFill>
            <a:srgbClr val="00944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00944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lide Number Placeholder 28"/>
          <p:cNvSpPr txBox="1">
            <a:spLocks/>
          </p:cNvSpPr>
          <p:nvPr/>
        </p:nvSpPr>
        <p:spPr>
          <a:xfrm>
            <a:off x="304800" y="6399213"/>
            <a:ext cx="2438400" cy="306387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08FC7-2363-42F2-BFA7-E517FA659EDC}" type="slidenum">
              <a:rPr lang="en-US" sz="14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r>
              <a:rPr lang="en-US" sz="1400">
                <a:solidFill>
                  <a:srgbClr val="595959"/>
                </a:solidFill>
                <a:latin typeface="Arial" panose="020B0604020202020204" pitchFamily="34" charset="0"/>
              </a:rPr>
              <a:t> of x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7632700" y="6384925"/>
            <a:ext cx="136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worldveg.org</a:t>
            </a:r>
          </a:p>
        </p:txBody>
      </p:sp>
    </p:spTree>
    <p:extLst>
      <p:ext uri="{BB962C8B-B14F-4D97-AF65-F5344CB8AC3E}">
        <p14:creationId xmlns:p14="http://schemas.microsoft.com/office/powerpoint/2010/main" val="3921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52400"/>
            <a:ext cx="8206890" cy="304800"/>
          </a:xfrm>
          <a:prstGeom prst="rect">
            <a:avLst/>
          </a:prstGeom>
          <a:solidFill>
            <a:srgbClr val="00944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640388"/>
          </a:xfrm>
          <a:prstGeom prst="rect">
            <a:avLst/>
          </a:prstGeom>
          <a:solidFill>
            <a:srgbClr val="F7941E">
              <a:alpha val="34118"/>
            </a:srgb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1925" y="6396038"/>
            <a:ext cx="8832850" cy="309562"/>
          </a:xfrm>
          <a:prstGeom prst="rect">
            <a:avLst/>
          </a:prstGeom>
          <a:solidFill>
            <a:srgbClr val="00944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55613" y="130175"/>
            <a:ext cx="714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7772400" y="6396038"/>
            <a:ext cx="1209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worldveg.org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304800" y="6399213"/>
            <a:ext cx="2438400" cy="306387"/>
          </a:xfrm>
        </p:spPr>
        <p:txBody>
          <a:bodyPr/>
          <a:lstStyle>
            <a:lvl1pPr>
              <a:defRPr/>
            </a:lvl1pPr>
          </a:lstStyle>
          <a:p>
            <a:fld id="{0D9327C4-16B4-43F9-B81D-4AEA7BA52FA8}" type="slidenum">
              <a:rPr lang="en-US"/>
              <a:pPr/>
              <a:t>‹#›</a:t>
            </a:fld>
            <a:r>
              <a:rPr lang="en-US"/>
              <a:t> of x</a:t>
            </a:r>
          </a:p>
        </p:txBody>
      </p:sp>
      <p:sp>
        <p:nvSpPr>
          <p:cNvPr id="4" name="Oval 3"/>
          <p:cNvSpPr/>
          <p:nvPr/>
        </p:nvSpPr>
        <p:spPr>
          <a:xfrm>
            <a:off x="76200" y="-254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" y="115887"/>
            <a:ext cx="402167" cy="4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4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304800" y="6399213"/>
            <a:ext cx="2438400" cy="306387"/>
          </a:xfrm>
        </p:spPr>
        <p:txBody>
          <a:bodyPr/>
          <a:lstStyle>
            <a:lvl1pPr>
              <a:defRPr/>
            </a:lvl1pPr>
          </a:lstStyle>
          <a:p>
            <a:fld id="{99FAAD9A-B8CB-453D-8171-C6E113E6CD8C}" type="slidenum">
              <a:rPr lang="en-US"/>
              <a:pPr/>
              <a:t>‹#›</a:t>
            </a:fld>
            <a:r>
              <a:rPr lang="en-US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2629751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1925" y="6400800"/>
            <a:ext cx="8832850" cy="309563"/>
          </a:xfrm>
          <a:prstGeom prst="rect">
            <a:avLst/>
          </a:prstGeom>
          <a:solidFill>
            <a:srgbClr val="00944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00944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rgbClr val="009444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492125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73213"/>
            <a:ext cx="8534400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228600" y="6399213"/>
            <a:ext cx="2438400" cy="306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1pPr>
          </a:lstStyle>
          <a:p>
            <a:fld id="{EC245B3E-57DF-46D6-AE0B-2A86D7430FE6}" type="slidenum">
              <a:rPr lang="en-US"/>
              <a:pPr/>
              <a:t>‹#›</a:t>
            </a:fld>
            <a:r>
              <a:rPr lang="en-US"/>
              <a:t> of x</a:t>
            </a:r>
          </a:p>
        </p:txBody>
      </p:sp>
      <p:sp>
        <p:nvSpPr>
          <p:cNvPr id="1039" name="TextBox 1"/>
          <p:cNvSpPr txBox="1">
            <a:spLocks noChangeArrowheads="1"/>
          </p:cNvSpPr>
          <p:nvPr/>
        </p:nvSpPr>
        <p:spPr bwMode="auto">
          <a:xfrm>
            <a:off x="7613650" y="6384925"/>
            <a:ext cx="1362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worldveg.org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24338" y="914400"/>
            <a:ext cx="685800" cy="685800"/>
            <a:chOff x="4224338" y="838200"/>
            <a:chExt cx="685800" cy="685800"/>
          </a:xfrm>
        </p:grpSpPr>
        <p:sp>
          <p:nvSpPr>
            <p:cNvPr id="21" name="Oval 20"/>
            <p:cNvSpPr/>
            <p:nvPr/>
          </p:nvSpPr>
          <p:spPr bwMode="auto">
            <a:xfrm>
              <a:off x="4224338" y="838200"/>
              <a:ext cx="685800" cy="685800"/>
            </a:xfrm>
            <a:prstGeom prst="ellipse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050" y="982136"/>
              <a:ext cx="463550" cy="4635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-1981200" y="685800"/>
            <a:ext cx="914400" cy="762000"/>
          </a:xfrm>
          <a:prstGeom prst="rect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981200" y="1676400"/>
            <a:ext cx="914400" cy="762000"/>
          </a:xfrm>
          <a:prstGeom prst="rect">
            <a:avLst/>
          </a:prstGeom>
          <a:solidFill>
            <a:srgbClr val="EF41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981200" y="2667000"/>
            <a:ext cx="914400" cy="762000"/>
          </a:xfrm>
          <a:prstGeom prst="rect">
            <a:avLst/>
          </a:prstGeom>
          <a:solidFill>
            <a:srgbClr val="0094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981200" y="3657600"/>
            <a:ext cx="914400" cy="762000"/>
          </a:xfrm>
          <a:prstGeom prst="rect">
            <a:avLst/>
          </a:prstGeom>
          <a:solidFill>
            <a:srgbClr val="3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9" r:id="rId3"/>
    <p:sldLayoutId id="2147483901" r:id="rId4"/>
    <p:sldLayoutId id="2147483902" r:id="rId5"/>
    <p:sldLayoutId id="2147483903" r:id="rId6"/>
    <p:sldLayoutId id="2147483904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07A62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07A62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07A62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07A62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07A62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07A62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07A62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07A62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7941E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rgbClr val="EF4136"/>
        </a:buClr>
        <a:buSzPct val="70000"/>
        <a:buFont typeface="Wingdings" panose="05000000000000000000" pitchFamily="2" charset="2"/>
        <a:buChar char="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009444"/>
        </a:buClr>
        <a:buSzPct val="75000"/>
        <a:buFont typeface="Wingdings 2" panose="05020102010507070707" pitchFamily="18" charset="2"/>
        <a:buChar char="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7706B"/>
        </a:buClr>
        <a:buSzPct val="70000"/>
        <a:buFont typeface="Wingdings" panose="05000000000000000000" pitchFamily="2" charset="2"/>
        <a:buChar char=""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94734E"/>
        </a:buClr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3505B4-76A6-4415-B6C7-7748CFB4B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220200" cy="609600"/>
          </a:xfrm>
        </p:spPr>
        <p:txBody>
          <a:bodyPr/>
          <a:lstStyle/>
          <a:p>
            <a:r>
              <a:rPr lang="en-IN" dirty="0"/>
              <a:t>A brief update of the activities carried out in 2019-20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86E7A-FF53-4C89-B67A-B6416B268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rdia New"/>
              </a:rPr>
              <a:t>Enterprise Development through Vegetable Seedling Nurseries under APART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82600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3040-F9CA-49CD-8F97-A8FB1B7A59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8656" y="1524000"/>
            <a:ext cx="8611339" cy="4721352"/>
          </a:xfrm>
        </p:spPr>
        <p:txBody>
          <a:bodyPr/>
          <a:lstStyle/>
          <a:p>
            <a:r>
              <a:rPr lang="en-US" sz="1400" dirty="0">
                <a:ea typeface="Times New Roman" panose="02020603050405020304" pitchFamily="18" charset="0"/>
              </a:rPr>
              <a:t>The nursery entrepreneurs was selected by Directorate of Horticulture &amp;Food Processing (</a:t>
            </a:r>
            <a:r>
              <a:rPr lang="en-US" sz="1400" dirty="0" err="1">
                <a:ea typeface="Times New Roman" panose="02020603050405020304" pitchFamily="18" charset="0"/>
              </a:rPr>
              <a:t>DoH&amp;FP</a:t>
            </a:r>
            <a:r>
              <a:rPr lang="en-US" sz="1400" dirty="0">
                <a:ea typeface="Times New Roman" panose="02020603050405020304" pitchFamily="18" charset="0"/>
              </a:rPr>
              <a:t>) for the year 2019-2020 and a three days in house training was organized by Assam Agricultural University (AAU) at Jorhat </a:t>
            </a:r>
          </a:p>
          <a:p>
            <a:r>
              <a:rPr lang="en-US" sz="1400" dirty="0">
                <a:ea typeface="Times New Roman" panose="02020603050405020304" pitchFamily="18" charset="0"/>
              </a:rPr>
              <a:t>Dr Ravishankar Manickam, Scientist- Vegetable Grafting, WorldVeg, Taiwan, participated as Resource person in the training </a:t>
            </a:r>
          </a:p>
          <a:p>
            <a:r>
              <a:rPr lang="en-US" sz="1400" dirty="0"/>
              <a:t>A group of 18 vegetable growers were selected and graded during the training program by AAU and </a:t>
            </a:r>
            <a:r>
              <a:rPr lang="en-US" sz="1400" dirty="0" err="1"/>
              <a:t>DoH&amp;FP</a:t>
            </a:r>
            <a:r>
              <a:rPr lang="en-US" sz="1400" dirty="0"/>
              <a:t> and finally 8 nursery entrepreneurs were selected for establishment of vegetable nursery under APART</a:t>
            </a:r>
            <a:endParaRPr lang="en-IN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295F2-9BB1-4C91-A3D5-0A9CBAD06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DEFBFA-216E-4E8C-9D40-A6B6105DC7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D1BF4-13FD-41C5-B931-C42827DA4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1624" y="3429000"/>
            <a:ext cx="2789381" cy="18003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8E29E8-A845-4012-A00F-81D25A11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Part A: Improving the quality and availability of planting inputs</a:t>
            </a:r>
            <a:b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A2: 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rdia New"/>
              </a:rPr>
              <a:t>Enterprise Development through Vegetable Seedling Nurseries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F54A29-9AB5-4ACE-AE54-D392356F6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18" y="3306618"/>
            <a:ext cx="2863604" cy="2086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334AFC-E7E3-42E2-B557-25F84A23E138}"/>
              </a:ext>
            </a:extLst>
          </p:cNvPr>
          <p:cNvSpPr txBox="1"/>
          <p:nvPr/>
        </p:nvSpPr>
        <p:spPr>
          <a:xfrm>
            <a:off x="3091005" y="5400919"/>
            <a:ext cx="302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Field visit of Nursery entrepreneurs to </a:t>
            </a:r>
            <a:r>
              <a:rPr lang="en-IN" sz="1400" dirty="0" err="1"/>
              <a:t>Sunderban</a:t>
            </a:r>
            <a:r>
              <a:rPr lang="en-IN" sz="1400" dirty="0"/>
              <a:t> nursery at Jorhat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575214-716D-4560-BB50-00C150CD0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91" y="3429000"/>
            <a:ext cx="2793798" cy="19643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33D61B-F91A-499B-AFF8-CA90854A0E94}"/>
              </a:ext>
            </a:extLst>
          </p:cNvPr>
          <p:cNvSpPr txBox="1"/>
          <p:nvPr/>
        </p:nvSpPr>
        <p:spPr>
          <a:xfrm>
            <a:off x="6216070" y="5406060"/>
            <a:ext cx="279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Hands on training on grafting of vegetables by Dr. Ravi at Jorhat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EBE38D-EE43-47EF-B4B1-7D1253EDA1BA}"/>
              </a:ext>
            </a:extLst>
          </p:cNvPr>
          <p:cNvSpPr txBox="1"/>
          <p:nvPr/>
        </p:nvSpPr>
        <p:spPr>
          <a:xfrm>
            <a:off x="301623" y="5229356"/>
            <a:ext cx="269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Dr. Ravi participated as Resource person in technical training organized by AAU</a:t>
            </a:r>
          </a:p>
        </p:txBody>
      </p:sp>
    </p:spTree>
    <p:extLst>
      <p:ext uri="{BB962C8B-B14F-4D97-AF65-F5344CB8AC3E}">
        <p14:creationId xmlns:p14="http://schemas.microsoft.com/office/powerpoint/2010/main" val="133193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DFEB430-B47F-46EE-9C54-DD1CE01FF76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6361541"/>
              </p:ext>
            </p:extLst>
          </p:nvPr>
        </p:nvGraphicFramePr>
        <p:xfrm>
          <a:off x="203201" y="1676400"/>
          <a:ext cx="8558935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9399">
                  <a:extLst>
                    <a:ext uri="{9D8B030D-6E8A-4147-A177-3AD203B41FA5}">
                      <a16:colId xmlns:a16="http://schemas.microsoft.com/office/drawing/2014/main" val="55970612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77013309"/>
                    </a:ext>
                  </a:extLst>
                </a:gridCol>
                <a:gridCol w="1195900">
                  <a:extLst>
                    <a:ext uri="{9D8B030D-6E8A-4147-A177-3AD203B41FA5}">
                      <a16:colId xmlns:a16="http://schemas.microsoft.com/office/drawing/2014/main" val="457948276"/>
                    </a:ext>
                  </a:extLst>
                </a:gridCol>
                <a:gridCol w="1233384">
                  <a:extLst>
                    <a:ext uri="{9D8B030D-6E8A-4147-A177-3AD203B41FA5}">
                      <a16:colId xmlns:a16="http://schemas.microsoft.com/office/drawing/2014/main" val="1739597732"/>
                    </a:ext>
                  </a:extLst>
                </a:gridCol>
                <a:gridCol w="1214696">
                  <a:extLst>
                    <a:ext uri="{9D8B030D-6E8A-4147-A177-3AD203B41FA5}">
                      <a16:colId xmlns:a16="http://schemas.microsoft.com/office/drawing/2014/main" val="2719589172"/>
                    </a:ext>
                  </a:extLst>
                </a:gridCol>
                <a:gridCol w="1460556">
                  <a:extLst>
                    <a:ext uri="{9D8B030D-6E8A-4147-A177-3AD203B41FA5}">
                      <a16:colId xmlns:a16="http://schemas.microsoft.com/office/drawing/2014/main" val="2536065611"/>
                    </a:ext>
                  </a:extLst>
                </a:gridCol>
              </a:tblGrid>
              <a:tr h="359378"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Training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Districts involved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Male participants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Female participants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Total participants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Total selected participants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87375"/>
                  </a:ext>
                </a:extLst>
              </a:tr>
              <a:tr h="860428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Training on vegetable nursery establishment </a:t>
                      </a:r>
                      <a:r>
                        <a:rPr lang="en-IN" sz="1200" b="1" dirty="0"/>
                        <a:t>at Jorhat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Jorhat, </a:t>
                      </a:r>
                      <a:r>
                        <a:rPr lang="en-IN" sz="1200" dirty="0" err="1"/>
                        <a:t>Morigaon</a:t>
                      </a:r>
                      <a:r>
                        <a:rPr lang="en-IN" sz="1200" dirty="0"/>
                        <a:t>, Golaghat, Nagaon, </a:t>
                      </a:r>
                      <a:r>
                        <a:rPr lang="en-IN" sz="1200" dirty="0" err="1"/>
                        <a:t>Darrang</a:t>
                      </a:r>
                      <a:r>
                        <a:rPr lang="en-IN" sz="1200" dirty="0"/>
                        <a:t>, </a:t>
                      </a:r>
                      <a:r>
                        <a:rPr lang="en-IN" sz="1200" dirty="0" err="1"/>
                        <a:t>Sonitpur</a:t>
                      </a:r>
                      <a:r>
                        <a:rPr lang="en-IN" sz="1200" dirty="0"/>
                        <a:t>, Lakhimpur, Barpeta, </a:t>
                      </a:r>
                      <a:r>
                        <a:rPr lang="en-IN" sz="1200" dirty="0" err="1"/>
                        <a:t>Goalpara</a:t>
                      </a:r>
                      <a:r>
                        <a:rPr lang="en-IN" sz="1200" dirty="0"/>
                        <a:t>, </a:t>
                      </a:r>
                      <a:r>
                        <a:rPr lang="en-IN" sz="1200" dirty="0" err="1"/>
                        <a:t>Nalbari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0398"/>
                  </a:ext>
                </a:extLst>
              </a:tr>
              <a:tr h="538005"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Refresher training to the selected nursery entrepreneurs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Golaghat, Nagaon, </a:t>
                      </a:r>
                      <a:r>
                        <a:rPr lang="en-IN" sz="1200" dirty="0" err="1"/>
                        <a:t>Darrang</a:t>
                      </a:r>
                      <a:r>
                        <a:rPr lang="en-IN" sz="1200" dirty="0"/>
                        <a:t>, </a:t>
                      </a:r>
                      <a:r>
                        <a:rPr lang="en-IN" sz="1200" dirty="0" err="1"/>
                        <a:t>Sonitpur</a:t>
                      </a:r>
                      <a:r>
                        <a:rPr lang="en-IN" sz="1200" dirty="0"/>
                        <a:t>, Lakhimpur, Barpeta, </a:t>
                      </a:r>
                      <a:r>
                        <a:rPr lang="en-IN" sz="1200" dirty="0" err="1"/>
                        <a:t>Goalpara</a:t>
                      </a:r>
                      <a:r>
                        <a:rPr lang="en-IN" sz="1200" dirty="0"/>
                        <a:t>, </a:t>
                      </a:r>
                      <a:r>
                        <a:rPr lang="en-IN" sz="1200" dirty="0" err="1"/>
                        <a:t>Nalbari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299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290A5-99FA-4C9D-A144-06CBD10689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FBFA-216E-4E8C-9D40-A6B6105DC723}" type="slidenum">
              <a:rPr lang="en-US" smtClean="0"/>
              <a:pPr/>
              <a:t>3</a:t>
            </a:fld>
            <a:r>
              <a:rPr lang="en-US"/>
              <a:t> of x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3D030C-7A7B-4B63-8FD7-693DC887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Part A: Improving the quality and availability of planting inputs</a:t>
            </a:r>
            <a:b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A2: 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rdia New"/>
              </a:rPr>
              <a:t>Enterprise Development through Vegetable Seedling Nurseries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186A1-2F8F-4556-8975-85F45E95C782}"/>
              </a:ext>
            </a:extLst>
          </p:cNvPr>
          <p:cNvSpPr txBox="1"/>
          <p:nvPr/>
        </p:nvSpPr>
        <p:spPr>
          <a:xfrm>
            <a:off x="203200" y="4038600"/>
            <a:ext cx="87334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/>
              <a:t>The WorldVeg team along with district team assisted the selected nursery entrepreneurs to establish vegetable nursery and raise healthy vegetable seedlings. The nursery establishment work has started from Sept. 2020. </a:t>
            </a:r>
          </a:p>
          <a:p>
            <a:endParaRPr lang="en-IN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/>
              <a:t>The technical inputs provided apart from imparting technical training to nursery entrepreneurs: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N" sz="1400" dirty="0"/>
              <a:t>Specification of vegetable nursery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N" sz="1400" dirty="0"/>
              <a:t>Assessment of the selected nursery entrepreneurs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N" sz="1400" dirty="0"/>
              <a:t>Strategic approach on “ Handholding  for establishment of nursery”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N" sz="1400" dirty="0"/>
              <a:t>Training manual on establishment of vegetable nursery and its management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N" sz="1400" dirty="0"/>
              <a:t>Business plan for the vegetable nursery entrepreneurs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26F1D-9832-4424-B453-301170C8CFA8}"/>
              </a:ext>
            </a:extLst>
          </p:cNvPr>
          <p:cNvSpPr txBox="1"/>
          <p:nvPr/>
        </p:nvSpPr>
        <p:spPr>
          <a:xfrm>
            <a:off x="1184725" y="1066800"/>
            <a:ext cx="6768199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Status of selected nursery entrepreneurs for 2019-2020</a:t>
            </a:r>
          </a:p>
        </p:txBody>
      </p:sp>
    </p:spTree>
    <p:extLst>
      <p:ext uri="{BB962C8B-B14F-4D97-AF65-F5344CB8AC3E}">
        <p14:creationId xmlns:p14="http://schemas.microsoft.com/office/powerpoint/2010/main" val="262238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15B34-F8BE-403C-9C00-0DBD7EC80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7" y="315070"/>
            <a:ext cx="3434550" cy="2575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343DF-654B-488E-9EF4-E5CEDC3D1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7" y="3334328"/>
            <a:ext cx="3973687" cy="2235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F1D4B-9488-4133-B5A6-9C7FD05CE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44" y="588243"/>
            <a:ext cx="4252830" cy="2392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4911C-9651-4DDD-8E6B-6D23F21B51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51" y="3179329"/>
            <a:ext cx="3393594" cy="2545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6B2D47-AC39-4496-BE7B-A7F309353721}"/>
              </a:ext>
            </a:extLst>
          </p:cNvPr>
          <p:cNvSpPr txBox="1"/>
          <p:nvPr/>
        </p:nvSpPr>
        <p:spPr>
          <a:xfrm>
            <a:off x="1006761" y="5829316"/>
            <a:ext cx="6444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/>
              <a:t>WorldVeg team at the nurseries of vegetable entrepreneurs</a:t>
            </a:r>
          </a:p>
        </p:txBody>
      </p:sp>
    </p:spTree>
    <p:extLst>
      <p:ext uri="{BB962C8B-B14F-4D97-AF65-F5344CB8AC3E}">
        <p14:creationId xmlns:p14="http://schemas.microsoft.com/office/powerpoint/2010/main" val="170672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1390B-90B0-409A-938B-40C6C7EC9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" y="214159"/>
            <a:ext cx="327660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55718-7F37-4011-988E-D610628D0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" y="3629640"/>
            <a:ext cx="4358855" cy="2009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A860C-F3C8-4CE6-9A14-B7BECD9EA0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98" y="2828926"/>
            <a:ext cx="4038600" cy="3028950"/>
          </a:xfrm>
          <a:prstGeom prst="rect">
            <a:avLst/>
          </a:prstGeom>
        </p:spPr>
      </p:pic>
      <p:pic>
        <p:nvPicPr>
          <p:cNvPr id="9" name="WhatsApp Image 2020-10-29 at 1.12.22 PM.jpeg" descr="WhatsApp Image 2020-10-29 at 1.12.22 PM.jpeg">
            <a:extLst>
              <a:ext uri="{FF2B5EF4-FFF2-40B4-BE49-F238E27FC236}">
                <a16:creationId xmlns:a16="http://schemas.microsoft.com/office/drawing/2014/main" id="{5DEDD8E2-8B0B-4E5F-A164-92A5B880B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86060"/>
            <a:ext cx="4834798" cy="22285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3D3711-0193-4156-93E0-DB2F35610EFD}"/>
              </a:ext>
            </a:extLst>
          </p:cNvPr>
          <p:cNvSpPr txBox="1"/>
          <p:nvPr/>
        </p:nvSpPr>
        <p:spPr>
          <a:xfrm>
            <a:off x="457200" y="6002925"/>
            <a:ext cx="833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Some ongoing activities and training at the nursery of vegetable entrepreneur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rldVeg PPT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ldVeg PPT format" id="{D15F7969-774D-4054-8BE7-B02FC2F478F4}" vid="{46ED59CF-98C8-4598-BBF6-16A5CD2300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WorldVeg PPT format</Template>
  <TotalTime>211</TotalTime>
  <Words>370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Georgia</vt:lpstr>
      <vt:lpstr>Wingdings</vt:lpstr>
      <vt:lpstr>Wingdings 2</vt:lpstr>
      <vt:lpstr>WorldVeg PPT format</vt:lpstr>
      <vt:lpstr>Enterprise Development through Vegetable Seedling Nurseries under APART</vt:lpstr>
      <vt:lpstr>Part A: Improving the quality and availability of planting inputs A2: Enterprise Development through Vegetable Seedling Nurseries</vt:lpstr>
      <vt:lpstr>Part A: Improving the quality and availability of planting inputs A2: Enterprise Development through Vegetable Seedling Nurseries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A: Improving the quality and availability of planting inputs A2: Enterprise Development through Vegetable Seedling Nurseries</dc:title>
  <dc:creator>Manoshi</dc:creator>
  <cp:lastModifiedBy>Horticulturist-Train</cp:lastModifiedBy>
  <cp:revision>7</cp:revision>
  <dcterms:created xsi:type="dcterms:W3CDTF">2020-10-29T07:33:48Z</dcterms:created>
  <dcterms:modified xsi:type="dcterms:W3CDTF">2020-10-30T11:36:31Z</dcterms:modified>
</cp:coreProperties>
</file>