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17" r:id="rId2"/>
  </p:sldMasterIdLst>
  <p:notesMasterIdLst>
    <p:notesMasterId r:id="rId50"/>
  </p:notesMasterIdLst>
  <p:handoutMasterIdLst>
    <p:handoutMasterId r:id="rId51"/>
  </p:handoutMasterIdLst>
  <p:sldIdLst>
    <p:sldId id="1600" r:id="rId3"/>
    <p:sldId id="1649" r:id="rId4"/>
    <p:sldId id="1759" r:id="rId5"/>
    <p:sldId id="1780" r:id="rId6"/>
    <p:sldId id="1774" r:id="rId7"/>
    <p:sldId id="1568" r:id="rId8"/>
    <p:sldId id="1779" r:id="rId9"/>
    <p:sldId id="1777" r:id="rId10"/>
    <p:sldId id="1659" r:id="rId11"/>
    <p:sldId id="1731" r:id="rId12"/>
    <p:sldId id="1754" r:id="rId13"/>
    <p:sldId id="1725" r:id="rId14"/>
    <p:sldId id="1775" r:id="rId15"/>
    <p:sldId id="1678" r:id="rId16"/>
    <p:sldId id="1732" r:id="rId17"/>
    <p:sldId id="1669" r:id="rId18"/>
    <p:sldId id="1684" r:id="rId19"/>
    <p:sldId id="1761" r:id="rId20"/>
    <p:sldId id="1688" r:id="rId21"/>
    <p:sldId id="1689" r:id="rId22"/>
    <p:sldId id="1755" r:id="rId23"/>
    <p:sldId id="1627" r:id="rId24"/>
    <p:sldId id="1573" r:id="rId25"/>
    <p:sldId id="1727" r:id="rId26"/>
    <p:sldId id="1739" r:id="rId27"/>
    <p:sldId id="1612" r:id="rId28"/>
    <p:sldId id="1700" r:id="rId29"/>
    <p:sldId id="1740" r:id="rId30"/>
    <p:sldId id="1701" r:id="rId31"/>
    <p:sldId id="1735" r:id="rId32"/>
    <p:sldId id="1733" r:id="rId33"/>
    <p:sldId id="1718" r:id="rId34"/>
    <p:sldId id="1776" r:id="rId35"/>
    <p:sldId id="1772" r:id="rId36"/>
    <p:sldId id="1771" r:id="rId37"/>
    <p:sldId id="1703" r:id="rId38"/>
    <p:sldId id="1753" r:id="rId39"/>
    <p:sldId id="1679" r:id="rId40"/>
    <p:sldId id="1744" r:id="rId41"/>
    <p:sldId id="1726" r:id="rId42"/>
    <p:sldId id="1695" r:id="rId43"/>
    <p:sldId id="1767" r:id="rId44"/>
    <p:sldId id="1768" r:id="rId45"/>
    <p:sldId id="1769" r:id="rId46"/>
    <p:sldId id="1770" r:id="rId47"/>
    <p:sldId id="1773" r:id="rId48"/>
    <p:sldId id="1778" r:id="rId49"/>
  </p:sldIdLst>
  <p:sldSz cx="9144000" cy="6858000" type="screen4x3"/>
  <p:notesSz cx="6794500" cy="9921875"/>
  <p:defaultTextStyle>
    <a:defPPr>
      <a:defRPr lang="en-US"/>
    </a:defPPr>
    <a:lvl1pPr algn="l" rtl="0" fontAlgn="base">
      <a:spcBef>
        <a:spcPct val="0"/>
      </a:spcBef>
      <a:spcAft>
        <a:spcPct val="0"/>
      </a:spcAft>
      <a:defRPr sz="3600" b="1" kern="1200">
        <a:solidFill>
          <a:schemeClr val="tx1"/>
        </a:solidFill>
        <a:latin typeface="Arial" charset="0"/>
        <a:ea typeface="+mn-ea"/>
        <a:cs typeface="Arial" charset="0"/>
      </a:defRPr>
    </a:lvl1pPr>
    <a:lvl2pPr marL="457200" algn="l" rtl="0" fontAlgn="base">
      <a:spcBef>
        <a:spcPct val="0"/>
      </a:spcBef>
      <a:spcAft>
        <a:spcPct val="0"/>
      </a:spcAft>
      <a:defRPr sz="3600" b="1" kern="1200">
        <a:solidFill>
          <a:schemeClr val="tx1"/>
        </a:solidFill>
        <a:latin typeface="Arial" charset="0"/>
        <a:ea typeface="+mn-ea"/>
        <a:cs typeface="Arial" charset="0"/>
      </a:defRPr>
    </a:lvl2pPr>
    <a:lvl3pPr marL="914400" algn="l" rtl="0" fontAlgn="base">
      <a:spcBef>
        <a:spcPct val="0"/>
      </a:spcBef>
      <a:spcAft>
        <a:spcPct val="0"/>
      </a:spcAft>
      <a:defRPr sz="3600" b="1" kern="1200">
        <a:solidFill>
          <a:schemeClr val="tx1"/>
        </a:solidFill>
        <a:latin typeface="Arial" charset="0"/>
        <a:ea typeface="+mn-ea"/>
        <a:cs typeface="Arial" charset="0"/>
      </a:defRPr>
    </a:lvl3pPr>
    <a:lvl4pPr marL="1371600" algn="l" rtl="0" fontAlgn="base">
      <a:spcBef>
        <a:spcPct val="0"/>
      </a:spcBef>
      <a:spcAft>
        <a:spcPct val="0"/>
      </a:spcAft>
      <a:defRPr sz="3600" b="1" kern="1200">
        <a:solidFill>
          <a:schemeClr val="tx1"/>
        </a:solidFill>
        <a:latin typeface="Arial" charset="0"/>
        <a:ea typeface="+mn-ea"/>
        <a:cs typeface="Arial" charset="0"/>
      </a:defRPr>
    </a:lvl4pPr>
    <a:lvl5pPr marL="1828800" algn="l" rtl="0" fontAlgn="base">
      <a:spcBef>
        <a:spcPct val="0"/>
      </a:spcBef>
      <a:spcAft>
        <a:spcPct val="0"/>
      </a:spcAft>
      <a:defRPr sz="3600" b="1" kern="1200">
        <a:solidFill>
          <a:schemeClr val="tx1"/>
        </a:solidFill>
        <a:latin typeface="Arial" charset="0"/>
        <a:ea typeface="+mn-ea"/>
        <a:cs typeface="Arial" charset="0"/>
      </a:defRPr>
    </a:lvl5pPr>
    <a:lvl6pPr marL="2286000" algn="l" defTabSz="914400" rtl="0" eaLnBrk="1" latinLnBrk="0" hangingPunct="1">
      <a:defRPr sz="3600" b="1" kern="1200">
        <a:solidFill>
          <a:schemeClr val="tx1"/>
        </a:solidFill>
        <a:latin typeface="Arial" charset="0"/>
        <a:ea typeface="+mn-ea"/>
        <a:cs typeface="Arial" charset="0"/>
      </a:defRPr>
    </a:lvl6pPr>
    <a:lvl7pPr marL="2743200" algn="l" defTabSz="914400" rtl="0" eaLnBrk="1" latinLnBrk="0" hangingPunct="1">
      <a:defRPr sz="3600" b="1" kern="1200">
        <a:solidFill>
          <a:schemeClr val="tx1"/>
        </a:solidFill>
        <a:latin typeface="Arial" charset="0"/>
        <a:ea typeface="+mn-ea"/>
        <a:cs typeface="Arial" charset="0"/>
      </a:defRPr>
    </a:lvl7pPr>
    <a:lvl8pPr marL="3200400" algn="l" defTabSz="914400" rtl="0" eaLnBrk="1" latinLnBrk="0" hangingPunct="1">
      <a:defRPr sz="3600" b="1" kern="1200">
        <a:solidFill>
          <a:schemeClr val="tx1"/>
        </a:solidFill>
        <a:latin typeface="Arial" charset="0"/>
        <a:ea typeface="+mn-ea"/>
        <a:cs typeface="Arial" charset="0"/>
      </a:defRPr>
    </a:lvl8pPr>
    <a:lvl9pPr marL="3657600" algn="l" defTabSz="914400" rtl="0" eaLnBrk="1" latinLnBrk="0" hangingPunct="1">
      <a:defRPr sz="36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912" userDrawn="1">
          <p15:clr>
            <a:srgbClr val="A4A3A4"/>
          </p15:clr>
        </p15:guide>
        <p15:guide id="2" pos="246">
          <p15:clr>
            <a:srgbClr val="A4A3A4"/>
          </p15:clr>
        </p15:guide>
      </p15:sldGuideLst>
    </p:ext>
    <p:ext uri="{2D200454-40CA-4A62-9FC3-DE9A4176ACB9}">
      <p15:notesGuideLst xmlns:p15="http://schemas.microsoft.com/office/powerpoint/2012/main">
        <p15:guide id="1" orient="horz" pos="3125">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F7791"/>
    <a:srgbClr val="B04104"/>
    <a:srgbClr val="B02D04"/>
    <a:srgbClr val="26437E"/>
    <a:srgbClr val="DADDD1"/>
    <a:srgbClr val="92D050"/>
    <a:srgbClr val="6F1F5E"/>
    <a:srgbClr val="23B50B"/>
    <a:srgbClr val="3333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72842" autoAdjust="0"/>
  </p:normalViewPr>
  <p:slideViewPr>
    <p:cSldViewPr snapToGrid="0" showGuides="1">
      <p:cViewPr>
        <p:scale>
          <a:sx n="84" d="100"/>
          <a:sy n="84" d="100"/>
        </p:scale>
        <p:origin x="1944" y="60"/>
      </p:cViewPr>
      <p:guideLst>
        <p:guide orient="horz" pos="912"/>
        <p:guide pos="2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26"/>
    </p:cViewPr>
  </p:sorterViewPr>
  <p:notesViewPr>
    <p:cSldViewPr snapToGrid="0" showGuides="1">
      <p:cViewPr>
        <p:scale>
          <a:sx n="100" d="100"/>
          <a:sy n="100" d="100"/>
        </p:scale>
        <p:origin x="-1608" y="-72"/>
      </p:cViewPr>
      <p:guideLst>
        <p:guide orient="horz" pos="3125"/>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1"/>
            <a:ext cx="2944499" cy="494904"/>
          </a:xfrm>
          <a:prstGeom prst="rect">
            <a:avLst/>
          </a:prstGeom>
          <a:noFill/>
          <a:ln>
            <a:noFill/>
          </a:ln>
          <a:extLst/>
        </p:spPr>
        <p:txBody>
          <a:bodyPr vert="horz" wrap="square" lIns="94790" tIns="47396" rIns="94790" bIns="47396" numCol="1" anchor="t" anchorCtr="0" compatLnSpc="1">
            <a:prstTxWarp prst="textNoShape">
              <a:avLst/>
            </a:prstTxWarp>
          </a:bodyPr>
          <a:lstStyle>
            <a:lvl1pPr algn="l" defTabSz="947548">
              <a:defRPr sz="1300" b="0">
                <a:latin typeface="Arial" pitchFamily="34" charset="0"/>
                <a:cs typeface="+mn-cs"/>
              </a:defRPr>
            </a:lvl1pPr>
          </a:lstStyle>
          <a:p>
            <a:pPr>
              <a:defRPr/>
            </a:pPr>
            <a:endParaRPr lang="zh-TW" altLang="en-US"/>
          </a:p>
        </p:txBody>
      </p:sp>
      <p:sp>
        <p:nvSpPr>
          <p:cNvPr id="254979" name="Rectangle 3"/>
          <p:cNvSpPr>
            <a:spLocks noGrp="1" noChangeArrowheads="1"/>
          </p:cNvSpPr>
          <p:nvPr>
            <p:ph type="dt" sz="quarter" idx="1"/>
          </p:nvPr>
        </p:nvSpPr>
        <p:spPr bwMode="auto">
          <a:xfrm>
            <a:off x="3850003" y="1"/>
            <a:ext cx="2942882" cy="494904"/>
          </a:xfrm>
          <a:prstGeom prst="rect">
            <a:avLst/>
          </a:prstGeom>
          <a:noFill/>
          <a:ln>
            <a:noFill/>
          </a:ln>
          <a:extLst/>
        </p:spPr>
        <p:txBody>
          <a:bodyPr vert="horz" wrap="square" lIns="94790" tIns="47396" rIns="94790" bIns="47396" numCol="1" anchor="t" anchorCtr="0" compatLnSpc="1">
            <a:prstTxWarp prst="textNoShape">
              <a:avLst/>
            </a:prstTxWarp>
          </a:bodyPr>
          <a:lstStyle>
            <a:lvl1pPr algn="r" defTabSz="947548">
              <a:defRPr sz="1300" b="0">
                <a:latin typeface="Arial" pitchFamily="34" charset="0"/>
                <a:cs typeface="+mn-cs"/>
              </a:defRPr>
            </a:lvl1pPr>
          </a:lstStyle>
          <a:p>
            <a:pPr>
              <a:defRPr/>
            </a:pPr>
            <a:endParaRPr lang="zh-TW" altLang="en-US"/>
          </a:p>
        </p:txBody>
      </p:sp>
      <p:sp>
        <p:nvSpPr>
          <p:cNvPr id="254980" name="Rectangle 4"/>
          <p:cNvSpPr>
            <a:spLocks noGrp="1" noChangeArrowheads="1"/>
          </p:cNvSpPr>
          <p:nvPr>
            <p:ph type="ftr" sz="quarter" idx="2"/>
          </p:nvPr>
        </p:nvSpPr>
        <p:spPr bwMode="auto">
          <a:xfrm>
            <a:off x="0" y="9425384"/>
            <a:ext cx="2944499" cy="494904"/>
          </a:xfrm>
          <a:prstGeom prst="rect">
            <a:avLst/>
          </a:prstGeom>
          <a:noFill/>
          <a:ln>
            <a:noFill/>
          </a:ln>
          <a:extLst/>
        </p:spPr>
        <p:txBody>
          <a:bodyPr vert="horz" wrap="square" lIns="94790" tIns="47396" rIns="94790" bIns="47396" numCol="1" anchor="b" anchorCtr="0" compatLnSpc="1">
            <a:prstTxWarp prst="textNoShape">
              <a:avLst/>
            </a:prstTxWarp>
          </a:bodyPr>
          <a:lstStyle>
            <a:lvl1pPr algn="l" defTabSz="947548">
              <a:defRPr sz="1300" b="0">
                <a:latin typeface="Arial" pitchFamily="34" charset="0"/>
                <a:cs typeface="+mn-cs"/>
              </a:defRPr>
            </a:lvl1pPr>
          </a:lstStyle>
          <a:p>
            <a:pPr>
              <a:defRPr/>
            </a:pPr>
            <a:endParaRPr lang="zh-TW" altLang="en-US"/>
          </a:p>
        </p:txBody>
      </p:sp>
      <p:sp>
        <p:nvSpPr>
          <p:cNvPr id="254981" name="Rectangle 5"/>
          <p:cNvSpPr>
            <a:spLocks noGrp="1" noChangeArrowheads="1"/>
          </p:cNvSpPr>
          <p:nvPr>
            <p:ph type="sldNum" sz="quarter" idx="3"/>
          </p:nvPr>
        </p:nvSpPr>
        <p:spPr bwMode="auto">
          <a:xfrm>
            <a:off x="3850003" y="9425384"/>
            <a:ext cx="2942882" cy="494904"/>
          </a:xfrm>
          <a:prstGeom prst="rect">
            <a:avLst/>
          </a:prstGeom>
          <a:noFill/>
          <a:ln>
            <a:noFill/>
          </a:ln>
          <a:extLst/>
        </p:spPr>
        <p:txBody>
          <a:bodyPr vert="horz" wrap="square" lIns="94790" tIns="47396" rIns="94790" bIns="47396" numCol="1" anchor="b" anchorCtr="0" compatLnSpc="1">
            <a:prstTxWarp prst="textNoShape">
              <a:avLst/>
            </a:prstTxWarp>
          </a:bodyPr>
          <a:lstStyle>
            <a:lvl1pPr algn="r" defTabSz="947548">
              <a:defRPr sz="1300" b="0">
                <a:latin typeface="Arial" pitchFamily="34" charset="0"/>
                <a:cs typeface="+mn-cs"/>
              </a:defRPr>
            </a:lvl1pPr>
          </a:lstStyle>
          <a:p>
            <a:pPr>
              <a:defRPr/>
            </a:pPr>
            <a:fld id="{AABB070A-DB9D-4DB9-B5E9-C7B4FFDF9578}" type="slidenum">
              <a:rPr lang="zh-TW" altLang="en-US"/>
              <a:pPr>
                <a:defRPr/>
              </a:pPr>
              <a:t>‹#›</a:t>
            </a:fld>
            <a:endParaRPr lang="en-US" altLang="zh-TW"/>
          </a:p>
        </p:txBody>
      </p:sp>
    </p:spTree>
    <p:extLst>
      <p:ext uri="{BB962C8B-B14F-4D97-AF65-F5344CB8AC3E}">
        <p14:creationId xmlns:p14="http://schemas.microsoft.com/office/powerpoint/2010/main" val="492201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1"/>
            <a:ext cx="2944499" cy="494904"/>
          </a:xfrm>
          <a:prstGeom prst="rect">
            <a:avLst/>
          </a:prstGeom>
          <a:noFill/>
          <a:ln>
            <a:noFill/>
          </a:ln>
          <a:extLst/>
        </p:spPr>
        <p:txBody>
          <a:bodyPr vert="horz" wrap="square" lIns="94790" tIns="47396" rIns="94790" bIns="47396" numCol="1" anchor="t" anchorCtr="0" compatLnSpc="1">
            <a:prstTxWarp prst="textNoShape">
              <a:avLst/>
            </a:prstTxWarp>
          </a:bodyPr>
          <a:lstStyle>
            <a:lvl1pPr algn="l" defTabSz="947548">
              <a:defRPr sz="1300" b="0">
                <a:latin typeface="Arial" pitchFamily="34" charset="0"/>
                <a:cs typeface="+mn-cs"/>
              </a:defRPr>
            </a:lvl1pPr>
          </a:lstStyle>
          <a:p>
            <a:pPr>
              <a:defRPr/>
            </a:pPr>
            <a:endParaRPr lang="zh-TW" altLang="en-US"/>
          </a:p>
        </p:txBody>
      </p:sp>
      <p:sp>
        <p:nvSpPr>
          <p:cNvPr id="190467" name="Rectangle 3"/>
          <p:cNvSpPr>
            <a:spLocks noGrp="1" noChangeArrowheads="1"/>
          </p:cNvSpPr>
          <p:nvPr>
            <p:ph type="dt" idx="1"/>
          </p:nvPr>
        </p:nvSpPr>
        <p:spPr bwMode="auto">
          <a:xfrm>
            <a:off x="3850003" y="1"/>
            <a:ext cx="2942882" cy="494904"/>
          </a:xfrm>
          <a:prstGeom prst="rect">
            <a:avLst/>
          </a:prstGeom>
          <a:noFill/>
          <a:ln>
            <a:noFill/>
          </a:ln>
          <a:extLst/>
        </p:spPr>
        <p:txBody>
          <a:bodyPr vert="horz" wrap="square" lIns="94790" tIns="47396" rIns="94790" bIns="47396" numCol="1" anchor="t" anchorCtr="0" compatLnSpc="1">
            <a:prstTxWarp prst="textNoShape">
              <a:avLst/>
            </a:prstTxWarp>
          </a:bodyPr>
          <a:lstStyle>
            <a:lvl1pPr algn="r" defTabSz="947548">
              <a:defRPr sz="1300" b="0">
                <a:latin typeface="Arial" pitchFamily="34" charset="0"/>
                <a:cs typeface="+mn-cs"/>
              </a:defRPr>
            </a:lvl1pPr>
          </a:lstStyle>
          <a:p>
            <a:pPr>
              <a:defRPr/>
            </a:pPr>
            <a:endParaRPr lang="zh-TW" altLang="en-US"/>
          </a:p>
        </p:txBody>
      </p:sp>
      <p:sp>
        <p:nvSpPr>
          <p:cNvPr id="45060" name="Rectangle 4"/>
          <p:cNvSpPr>
            <a:spLocks noGrp="1" noRot="1" noChangeAspect="1" noChangeArrowheads="1" noTextEdit="1"/>
          </p:cNvSpPr>
          <p:nvPr>
            <p:ph type="sldImg" idx="2"/>
          </p:nvPr>
        </p:nvSpPr>
        <p:spPr bwMode="auto">
          <a:xfrm>
            <a:off x="917575" y="746125"/>
            <a:ext cx="4959350" cy="3719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9" name="Rectangle 5"/>
          <p:cNvSpPr>
            <a:spLocks noGrp="1" noChangeArrowheads="1"/>
          </p:cNvSpPr>
          <p:nvPr>
            <p:ph type="body" sz="quarter" idx="3"/>
          </p:nvPr>
        </p:nvSpPr>
        <p:spPr bwMode="auto">
          <a:xfrm>
            <a:off x="679128" y="4711107"/>
            <a:ext cx="5436247" cy="4465240"/>
          </a:xfrm>
          <a:prstGeom prst="rect">
            <a:avLst/>
          </a:prstGeom>
          <a:noFill/>
          <a:ln>
            <a:noFill/>
          </a:ln>
          <a:extLst/>
        </p:spPr>
        <p:txBody>
          <a:bodyPr vert="horz" wrap="square" lIns="94790" tIns="47396" rIns="94790" bIns="473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0470" name="Rectangle 6"/>
          <p:cNvSpPr>
            <a:spLocks noGrp="1" noChangeArrowheads="1"/>
          </p:cNvSpPr>
          <p:nvPr>
            <p:ph type="ftr" sz="quarter" idx="4"/>
          </p:nvPr>
        </p:nvSpPr>
        <p:spPr bwMode="auto">
          <a:xfrm>
            <a:off x="0" y="9425384"/>
            <a:ext cx="2944499" cy="494904"/>
          </a:xfrm>
          <a:prstGeom prst="rect">
            <a:avLst/>
          </a:prstGeom>
          <a:noFill/>
          <a:ln>
            <a:noFill/>
          </a:ln>
          <a:extLst/>
        </p:spPr>
        <p:txBody>
          <a:bodyPr vert="horz" wrap="square" lIns="94790" tIns="47396" rIns="94790" bIns="47396" numCol="1" anchor="b" anchorCtr="0" compatLnSpc="1">
            <a:prstTxWarp prst="textNoShape">
              <a:avLst/>
            </a:prstTxWarp>
          </a:bodyPr>
          <a:lstStyle>
            <a:lvl1pPr algn="l" defTabSz="947548">
              <a:defRPr sz="1300" b="0">
                <a:latin typeface="Arial" pitchFamily="34" charset="0"/>
                <a:cs typeface="+mn-cs"/>
              </a:defRPr>
            </a:lvl1pPr>
          </a:lstStyle>
          <a:p>
            <a:pPr>
              <a:defRPr/>
            </a:pPr>
            <a:endParaRPr lang="zh-TW" altLang="en-US"/>
          </a:p>
        </p:txBody>
      </p:sp>
      <p:sp>
        <p:nvSpPr>
          <p:cNvPr id="190471" name="Rectangle 7"/>
          <p:cNvSpPr>
            <a:spLocks noGrp="1" noChangeArrowheads="1"/>
          </p:cNvSpPr>
          <p:nvPr>
            <p:ph type="sldNum" sz="quarter" idx="5"/>
          </p:nvPr>
        </p:nvSpPr>
        <p:spPr bwMode="auto">
          <a:xfrm>
            <a:off x="3850003" y="9425384"/>
            <a:ext cx="2942882" cy="494904"/>
          </a:xfrm>
          <a:prstGeom prst="rect">
            <a:avLst/>
          </a:prstGeom>
          <a:noFill/>
          <a:ln>
            <a:noFill/>
          </a:ln>
          <a:extLst/>
        </p:spPr>
        <p:txBody>
          <a:bodyPr vert="horz" wrap="square" lIns="94790" tIns="47396" rIns="94790" bIns="47396" numCol="1" anchor="b" anchorCtr="0" compatLnSpc="1">
            <a:prstTxWarp prst="textNoShape">
              <a:avLst/>
            </a:prstTxWarp>
          </a:bodyPr>
          <a:lstStyle>
            <a:lvl1pPr algn="r" defTabSz="947548">
              <a:defRPr sz="1300" b="0">
                <a:latin typeface="Arial" pitchFamily="34" charset="0"/>
                <a:cs typeface="+mn-cs"/>
              </a:defRPr>
            </a:lvl1pPr>
          </a:lstStyle>
          <a:p>
            <a:pPr>
              <a:defRPr/>
            </a:pPr>
            <a:fld id="{2B965EE0-BBF0-4C60-BB04-894F7AE168C1}" type="slidenum">
              <a:rPr lang="zh-TW" altLang="en-US"/>
              <a:pPr>
                <a:defRPr/>
              </a:pPr>
              <a:t>‹#›</a:t>
            </a:fld>
            <a:endParaRPr lang="en-US" altLang="zh-TW"/>
          </a:p>
        </p:txBody>
      </p:sp>
    </p:spTree>
    <p:extLst>
      <p:ext uri="{BB962C8B-B14F-4D97-AF65-F5344CB8AC3E}">
        <p14:creationId xmlns:p14="http://schemas.microsoft.com/office/powerpoint/2010/main" val="3560423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helancet.com/journals/lancet/issue/vol360no9340/PIIS0140-6736(00)X0321-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548" eaLnBrk="0" hangingPunct="0">
              <a:defRPr sz="3600" b="1">
                <a:solidFill>
                  <a:schemeClr val="tx1"/>
                </a:solidFill>
                <a:latin typeface="Arial" charset="0"/>
                <a:cs typeface="Arial" charset="0"/>
              </a:defRPr>
            </a:lvl1pPr>
            <a:lvl2pPr marL="742801" indent="-285693" defTabSz="947548" eaLnBrk="0" hangingPunct="0">
              <a:defRPr sz="3600" b="1">
                <a:solidFill>
                  <a:schemeClr val="tx1"/>
                </a:solidFill>
                <a:latin typeface="Arial" charset="0"/>
                <a:cs typeface="Arial" charset="0"/>
              </a:defRPr>
            </a:lvl2pPr>
            <a:lvl3pPr marL="1142771" indent="-228554" defTabSz="947548" eaLnBrk="0" hangingPunct="0">
              <a:defRPr sz="3600" b="1">
                <a:solidFill>
                  <a:schemeClr val="tx1"/>
                </a:solidFill>
                <a:latin typeface="Arial" charset="0"/>
                <a:cs typeface="Arial" charset="0"/>
              </a:defRPr>
            </a:lvl3pPr>
            <a:lvl4pPr marL="1599880" indent="-228554" defTabSz="947548" eaLnBrk="0" hangingPunct="0">
              <a:defRPr sz="3600" b="1">
                <a:solidFill>
                  <a:schemeClr val="tx1"/>
                </a:solidFill>
                <a:latin typeface="Arial" charset="0"/>
                <a:cs typeface="Arial" charset="0"/>
              </a:defRPr>
            </a:lvl4pPr>
            <a:lvl5pPr marL="2056989" indent="-228554" defTabSz="947548" eaLnBrk="0" hangingPunct="0">
              <a:defRPr sz="3600" b="1">
                <a:solidFill>
                  <a:schemeClr val="tx1"/>
                </a:solidFill>
                <a:latin typeface="Arial" charset="0"/>
                <a:cs typeface="Arial" charset="0"/>
              </a:defRPr>
            </a:lvl5pPr>
            <a:lvl6pPr marL="2514097" indent="-228554" defTabSz="947548" eaLnBrk="0" fontAlgn="base" hangingPunct="0">
              <a:spcBef>
                <a:spcPct val="0"/>
              </a:spcBef>
              <a:spcAft>
                <a:spcPct val="0"/>
              </a:spcAft>
              <a:defRPr sz="3600" b="1">
                <a:solidFill>
                  <a:schemeClr val="tx1"/>
                </a:solidFill>
                <a:latin typeface="Arial" charset="0"/>
                <a:cs typeface="Arial" charset="0"/>
              </a:defRPr>
            </a:lvl6pPr>
            <a:lvl7pPr marL="2971206" indent="-228554" defTabSz="947548" eaLnBrk="0" fontAlgn="base" hangingPunct="0">
              <a:spcBef>
                <a:spcPct val="0"/>
              </a:spcBef>
              <a:spcAft>
                <a:spcPct val="0"/>
              </a:spcAft>
              <a:defRPr sz="3600" b="1">
                <a:solidFill>
                  <a:schemeClr val="tx1"/>
                </a:solidFill>
                <a:latin typeface="Arial" charset="0"/>
                <a:cs typeface="Arial" charset="0"/>
              </a:defRPr>
            </a:lvl7pPr>
            <a:lvl8pPr marL="3428314" indent="-228554" defTabSz="947548" eaLnBrk="0" fontAlgn="base" hangingPunct="0">
              <a:spcBef>
                <a:spcPct val="0"/>
              </a:spcBef>
              <a:spcAft>
                <a:spcPct val="0"/>
              </a:spcAft>
              <a:defRPr sz="3600" b="1">
                <a:solidFill>
                  <a:schemeClr val="tx1"/>
                </a:solidFill>
                <a:latin typeface="Arial" charset="0"/>
                <a:cs typeface="Arial" charset="0"/>
              </a:defRPr>
            </a:lvl8pPr>
            <a:lvl9pPr marL="3885423" indent="-228554" defTabSz="947548" eaLnBrk="0" fontAlgn="base" hangingPunct="0">
              <a:spcBef>
                <a:spcPct val="0"/>
              </a:spcBef>
              <a:spcAft>
                <a:spcPct val="0"/>
              </a:spcAft>
              <a:defRPr sz="3600" b="1">
                <a:solidFill>
                  <a:schemeClr val="tx1"/>
                </a:solidFill>
                <a:latin typeface="Arial" charset="0"/>
                <a:cs typeface="Arial" charset="0"/>
              </a:defRPr>
            </a:lvl9pPr>
          </a:lstStyle>
          <a:p>
            <a:pPr eaLnBrk="1" hangingPunct="1"/>
            <a:fld id="{3AD2E1A4-3786-4128-AD8B-F8699578D6BF}" type="slidenum">
              <a:rPr lang="en-US" sz="1200" b="0" smtClean="0">
                <a:solidFill>
                  <a:srgbClr val="000000"/>
                </a:solidFill>
              </a:rPr>
              <a:pPr eaLnBrk="1" hangingPunct="1"/>
              <a:t>1</a:t>
            </a:fld>
            <a:endParaRPr lang="en-US" sz="1200" b="0" dirty="0" smtClean="0">
              <a:solidFill>
                <a:srgbClr val="000000"/>
              </a:solidFill>
            </a:endParaRPr>
          </a:p>
        </p:txBody>
      </p:sp>
      <p:sp>
        <p:nvSpPr>
          <p:cNvPr id="46083" name="Rectangle 2"/>
          <p:cNvSpPr>
            <a:spLocks noGrp="1" noRot="1" noChangeAspect="1" noChangeArrowheads="1" noTextEdit="1"/>
          </p:cNvSpPr>
          <p:nvPr>
            <p:ph type="sldImg"/>
          </p:nvPr>
        </p:nvSpPr>
        <p:spPr>
          <a:xfrm>
            <a:off x="917575" y="744538"/>
            <a:ext cx="4962525" cy="3721100"/>
          </a:xfrm>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Welcome</a:t>
            </a:r>
            <a:r>
              <a:rPr lang="en-US" baseline="0" dirty="0" smtClean="0">
                <a:latin typeface="Arial" charset="0"/>
              </a:rPr>
              <a:t> to the World Vegetable Center. I’m here to tell you a little bit about what the Center does. </a:t>
            </a:r>
          </a:p>
          <a:p>
            <a:pPr eaLnBrk="1" hangingPunct="1"/>
            <a:endParaRPr lang="en-US" baseline="0" dirty="0" smtClean="0">
              <a:latin typeface="Arial" charset="0"/>
            </a:endParaRPr>
          </a:p>
          <a:p>
            <a:pPr eaLnBrk="1" hangingPunct="1"/>
            <a:r>
              <a:rPr lang="en-US" baseline="0" dirty="0" smtClean="0">
                <a:latin typeface="Arial" charset="0"/>
              </a:rPr>
              <a:t>And by the end of this presentation, when you think of vegetables, I hope you will also think of these three words: HEALTH, EQUITABLE, and PROSPERITY.</a:t>
            </a:r>
          </a:p>
          <a:p>
            <a:pPr eaLnBrk="1" hangingPunct="1"/>
            <a:endParaRPr lang="en-US" baseline="0" dirty="0" smtClean="0">
              <a:latin typeface="Arial" charset="0"/>
            </a:endParaRPr>
          </a:p>
          <a:p>
            <a:pPr eaLnBrk="1" hangingPunct="1"/>
            <a:r>
              <a:rPr lang="en-US" baseline="0" dirty="0" smtClean="0">
                <a:latin typeface="Arial" charset="0"/>
              </a:rPr>
              <a:t> </a:t>
            </a:r>
            <a:endParaRPr lang="en-US" dirty="0" smtClean="0">
              <a:latin typeface="Arial" charset="0"/>
            </a:endParaRPr>
          </a:p>
        </p:txBody>
      </p:sp>
    </p:spTree>
    <p:extLst>
      <p:ext uri="{BB962C8B-B14F-4D97-AF65-F5344CB8AC3E}">
        <p14:creationId xmlns:p14="http://schemas.microsoft.com/office/powerpoint/2010/main" val="412882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hape 4"/>
          <p:cNvSpPr txBox="1">
            <a:spLocks noGrp="1" noChangeArrowheads="1"/>
          </p:cNvSpPr>
          <p:nvPr/>
        </p:nvSpPr>
        <p:spPr bwMode="auto">
          <a:xfrm>
            <a:off x="3848384" y="9420626"/>
            <a:ext cx="2944499" cy="49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63" tIns="49581" rIns="99163" bIns="49581" anchor="b"/>
          <a:lstStyle>
            <a:lvl1pPr defTabSz="993775" eaLnBrk="0" hangingPunct="0">
              <a:defRPr sz="3600" b="1">
                <a:solidFill>
                  <a:schemeClr val="tx1"/>
                </a:solidFill>
                <a:latin typeface="Arial" charset="0"/>
                <a:cs typeface="Arial" charset="0"/>
              </a:defRPr>
            </a:lvl1pPr>
            <a:lvl2pPr marL="742950" indent="-285750" defTabSz="993775" eaLnBrk="0" hangingPunct="0">
              <a:defRPr sz="3600" b="1">
                <a:solidFill>
                  <a:schemeClr val="tx1"/>
                </a:solidFill>
                <a:latin typeface="Arial" charset="0"/>
                <a:cs typeface="Arial" charset="0"/>
              </a:defRPr>
            </a:lvl2pPr>
            <a:lvl3pPr marL="1143000" indent="-228600" defTabSz="993775" eaLnBrk="0" hangingPunct="0">
              <a:defRPr sz="3600" b="1">
                <a:solidFill>
                  <a:schemeClr val="tx1"/>
                </a:solidFill>
                <a:latin typeface="Arial" charset="0"/>
                <a:cs typeface="Arial" charset="0"/>
              </a:defRPr>
            </a:lvl3pPr>
            <a:lvl4pPr marL="1600200" indent="-228600" defTabSz="993775" eaLnBrk="0" hangingPunct="0">
              <a:defRPr sz="3600" b="1">
                <a:solidFill>
                  <a:schemeClr val="tx1"/>
                </a:solidFill>
                <a:latin typeface="Arial" charset="0"/>
                <a:cs typeface="Arial" charset="0"/>
              </a:defRPr>
            </a:lvl4pPr>
            <a:lvl5pPr marL="2057400" indent="-228600" defTabSz="993775" eaLnBrk="0" hangingPunct="0">
              <a:defRPr sz="3600" b="1">
                <a:solidFill>
                  <a:schemeClr val="tx1"/>
                </a:solidFill>
                <a:latin typeface="Arial" charset="0"/>
                <a:cs typeface="Arial" charset="0"/>
              </a:defRPr>
            </a:lvl5pPr>
            <a:lvl6pPr marL="2514600" indent="-228600" defTabSz="993775" eaLnBrk="0" fontAlgn="base" hangingPunct="0">
              <a:spcBef>
                <a:spcPct val="0"/>
              </a:spcBef>
              <a:spcAft>
                <a:spcPct val="0"/>
              </a:spcAft>
              <a:defRPr sz="3600" b="1">
                <a:solidFill>
                  <a:schemeClr val="tx1"/>
                </a:solidFill>
                <a:latin typeface="Arial" charset="0"/>
                <a:cs typeface="Arial" charset="0"/>
              </a:defRPr>
            </a:lvl6pPr>
            <a:lvl7pPr marL="2971800" indent="-228600" defTabSz="993775" eaLnBrk="0" fontAlgn="base" hangingPunct="0">
              <a:spcBef>
                <a:spcPct val="0"/>
              </a:spcBef>
              <a:spcAft>
                <a:spcPct val="0"/>
              </a:spcAft>
              <a:defRPr sz="3600" b="1">
                <a:solidFill>
                  <a:schemeClr val="tx1"/>
                </a:solidFill>
                <a:latin typeface="Arial" charset="0"/>
                <a:cs typeface="Arial" charset="0"/>
              </a:defRPr>
            </a:lvl7pPr>
            <a:lvl8pPr marL="3429000" indent="-228600" defTabSz="993775" eaLnBrk="0" fontAlgn="base" hangingPunct="0">
              <a:spcBef>
                <a:spcPct val="0"/>
              </a:spcBef>
              <a:spcAft>
                <a:spcPct val="0"/>
              </a:spcAft>
              <a:defRPr sz="3600" b="1">
                <a:solidFill>
                  <a:schemeClr val="tx1"/>
                </a:solidFill>
                <a:latin typeface="Arial" charset="0"/>
                <a:cs typeface="Arial" charset="0"/>
              </a:defRPr>
            </a:lvl8pPr>
            <a:lvl9pPr marL="3886200" indent="-228600" defTabSz="993775" eaLnBrk="0" fontAlgn="base" hangingPunct="0">
              <a:spcBef>
                <a:spcPct val="0"/>
              </a:spcBef>
              <a:spcAft>
                <a:spcPct val="0"/>
              </a:spcAft>
              <a:defRPr sz="3600" b="1">
                <a:solidFill>
                  <a:schemeClr val="tx1"/>
                </a:solidFill>
                <a:latin typeface="Arial" charset="0"/>
                <a:cs typeface="Arial" charset="0"/>
              </a:defRPr>
            </a:lvl9pPr>
          </a:lstStyle>
          <a:p>
            <a:pPr algn="r" eaLnBrk="1" hangingPunct="1"/>
            <a:fld id="{DD103307-A745-4317-8F6F-7C4358E26163}" type="slidenum">
              <a:rPr lang="zh-TW" altLang="en-US" sz="1300" b="0"/>
              <a:pPr algn="r" eaLnBrk="1" hangingPunct="1"/>
              <a:t>10</a:t>
            </a:fld>
            <a:endParaRPr lang="en-US" altLang="zh-TW" sz="1300" b="0" dirty="0"/>
          </a:p>
        </p:txBody>
      </p:sp>
      <p:sp>
        <p:nvSpPr>
          <p:cNvPr id="53251" name="Rectangle 188417"/>
          <p:cNvSpPr>
            <a:spLocks noGrp="1" noRot="1" noChangeAspect="1" noChangeArrowheads="1" noTextEdit="1"/>
          </p:cNvSpPr>
          <p:nvPr>
            <p:ph type="sldImg"/>
          </p:nvPr>
        </p:nvSpPr>
        <p:spPr>
          <a:xfrm>
            <a:off x="917575" y="746125"/>
            <a:ext cx="4962525" cy="3721100"/>
          </a:xfrm>
          <a:ln cap="flat" algn="ctr">
            <a:headEnd type="none" w="med" len="med"/>
            <a:tailEnd type="none" w="med" len="med"/>
          </a:ln>
        </p:spPr>
      </p:sp>
      <p:sp>
        <p:nvSpPr>
          <p:cNvPr id="53252" name="Rectangle 188418"/>
          <p:cNvSpPr>
            <a:spLocks noGrp="1" noChangeArrowheads="1"/>
          </p:cNvSpPr>
          <p:nvPr>
            <p:ph type="body" idx="1"/>
          </p:nvPr>
        </p:nvSpPr>
        <p:spPr>
          <a:xfrm>
            <a:off x="679127" y="4712694"/>
            <a:ext cx="5227658" cy="44636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63" tIns="49581" rIns="99163" bIns="49581"/>
          <a:lstStyle/>
          <a:p>
            <a:pPr eaLnBrk="1" hangingPunct="1"/>
            <a:r>
              <a:rPr lang="en-US" sz="1400" dirty="0" smtClean="0">
                <a:latin typeface="Times New Roman" pitchFamily="18" charset="0"/>
              </a:rPr>
              <a:t>But an interesting thing is happening worldwide</a:t>
            </a:r>
            <a:r>
              <a:rPr lang="en-US" sz="1400" baseline="0" dirty="0" smtClean="0">
                <a:latin typeface="Times New Roman" pitchFamily="18" charset="0"/>
              </a:rPr>
              <a:t> – there are more people that are OVERWEIGHT than there are people who are HUNGRY. And there are many more people who are malnourished because their diets are imbalanced.</a:t>
            </a:r>
            <a:endParaRPr lang="en-US" sz="1400" dirty="0" smtClean="0">
              <a:latin typeface="Times New Roman" pitchFamily="18" charset="0"/>
            </a:endParaRPr>
          </a:p>
          <a:p>
            <a:pPr eaLnBrk="1" hangingPunct="1"/>
            <a:endParaRPr lang="en-US"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smtClean="0">
                <a:latin typeface="Times New Roman" pitchFamily="18" charset="0"/>
              </a:rPr>
              <a:t>This imbalance in diets is leading to increased rates of obesity, diabetes, heart disease,  other chronic diseases.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smtClean="0">
                <a:latin typeface="Times New Roman" pitchFamily="18" charset="0"/>
              </a:rPr>
              <a:t>In</a:t>
            </a:r>
            <a:r>
              <a:rPr lang="en-US" sz="1400" baseline="0" dirty="0" smtClean="0">
                <a:latin typeface="Times New Roman" pitchFamily="18" charset="0"/>
              </a:rPr>
              <a:t> a developing country, people might lack the money to purchase a diversity of food; but in developed countries, as people become more affluent, they tend to eat more processed foods, high in fat and calories.</a:t>
            </a:r>
            <a:endParaRPr lang="en-US" sz="1400" dirty="0" smtClean="0">
              <a:latin typeface="Times New Roman" pitchFamily="18" charset="0"/>
            </a:endParaRP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No matter where it occurs, </a:t>
            </a:r>
            <a:r>
              <a:rPr lang="en-US" sz="1400" b="1" dirty="0" smtClean="0">
                <a:latin typeface="Times New Roman" pitchFamily="18" charset="0"/>
              </a:rPr>
              <a:t>the lack of diversity in diets</a:t>
            </a:r>
            <a:r>
              <a:rPr lang="en-US" sz="1400" dirty="0" smtClean="0">
                <a:latin typeface="Times New Roman" pitchFamily="18" charset="0"/>
              </a:rPr>
              <a:t> leads to the same result: poor health.</a:t>
            </a:r>
          </a:p>
          <a:p>
            <a:pPr eaLnBrk="1" hangingPunct="1"/>
            <a:endParaRPr lang="en-US"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smtClean="0">
                <a:latin typeface="Times New Roman" pitchFamily="18" charset="0"/>
              </a:rPr>
              <a:t>Rates of diabetes are rising fastest in developing countries</a:t>
            </a:r>
          </a:p>
          <a:p>
            <a:pPr eaLnBrk="1" hangingPunct="1"/>
            <a:endParaRPr lang="en-US"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1" dirty="0" err="1" smtClean="0"/>
              <a:t>IFAD</a:t>
            </a:r>
            <a:r>
              <a:rPr lang="en-US" sz="1400" b="1" dirty="0" smtClean="0"/>
              <a:t>/</a:t>
            </a:r>
            <a:r>
              <a:rPr lang="en-US" sz="1400" b="1" dirty="0" err="1" smtClean="0"/>
              <a:t>FAO</a:t>
            </a:r>
            <a:r>
              <a:rPr lang="en-US" sz="1400" b="1" dirty="0" smtClean="0"/>
              <a:t>/</a:t>
            </a:r>
            <a:r>
              <a:rPr lang="en-US" sz="1400" b="1" dirty="0" err="1" smtClean="0"/>
              <a:t>WFP</a:t>
            </a:r>
            <a:r>
              <a:rPr lang="en-US" sz="1400" b="1" dirty="0" smtClean="0"/>
              <a:t> (2014) ‘The State of Food Insecurity in the World 2014, In. Rome, Italy: FAO. </a:t>
            </a:r>
            <a:r>
              <a:rPr lang="en-US" sz="1400" dirty="0" smtClean="0">
                <a:latin typeface="Times New Roman" pitchFamily="18" charset="0"/>
              </a:rPr>
              <a:t>Worldwide obesity has more than doubled since 1980.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1" dirty="0" smtClean="0"/>
          </a:p>
          <a:p>
            <a:pPr eaLnBrk="1" hangingPunct="1"/>
            <a:endParaRPr lang="en-US" sz="1400" dirty="0" smtClean="0">
              <a:latin typeface="Times New Roman" pitchFamily="18" charset="0"/>
            </a:endParaRPr>
          </a:p>
          <a:p>
            <a:pPr eaLnBrk="1" hangingPunct="1"/>
            <a:endParaRPr kumimoji="1" lang="en-US" dirty="0" smtClean="0">
              <a:solidFill>
                <a:schemeClr val="bg1"/>
              </a:solidFill>
              <a:latin typeface="Arial" charset="0"/>
            </a:endParaRPr>
          </a:p>
        </p:txBody>
      </p:sp>
    </p:spTree>
    <p:extLst>
      <p:ext uri="{BB962C8B-B14F-4D97-AF65-F5344CB8AC3E}">
        <p14:creationId xmlns:p14="http://schemas.microsoft.com/office/powerpoint/2010/main" val="220860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17575" y="746125"/>
            <a:ext cx="4959350" cy="3719513"/>
          </a:xfrm>
          <a:ln/>
        </p:spPr>
      </p:sp>
      <p:sp>
        <p:nvSpPr>
          <p:cNvPr id="54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There are several ways to address the lack of nutrients in the diet. For instance, taking vitamin supplements, or by breeding crops with higher nutrient content. </a:t>
            </a:r>
          </a:p>
          <a:p>
            <a:pPr eaLnBrk="1" hangingPunct="1"/>
            <a:endParaRPr lang="en-US" b="1" dirty="0" smtClean="0">
              <a:solidFill>
                <a:srgbClr val="FF0000"/>
              </a:solidFill>
              <a:latin typeface="Arial" charset="0"/>
            </a:endParaRPr>
          </a:p>
          <a:p>
            <a:pPr eaLnBrk="1" hangingPunct="1"/>
            <a:r>
              <a:rPr lang="en-US" b="1" dirty="0" smtClean="0">
                <a:solidFill>
                  <a:srgbClr val="FF0000"/>
                </a:solidFill>
                <a:latin typeface="Arial" charset="0"/>
              </a:rPr>
              <a:t>But the cheapest and easiest way to take in nutrients is by consuming a more diverse diet rich in vegetables.  Our goal is not</a:t>
            </a:r>
            <a:r>
              <a:rPr lang="en-US" b="1" baseline="0" dirty="0" smtClean="0">
                <a:solidFill>
                  <a:srgbClr val="FF0000"/>
                </a:solidFill>
                <a:latin typeface="Arial" charset="0"/>
              </a:rPr>
              <a:t> just food security – making sure people have enough to eat – but </a:t>
            </a:r>
            <a:r>
              <a:rPr lang="en-US" b="1" dirty="0" smtClean="0">
                <a:solidFill>
                  <a:srgbClr val="FF0000"/>
                </a:solidFill>
                <a:latin typeface="Arial" charset="0"/>
              </a:rPr>
              <a:t>NUTRITION SECURITY – ensuring</a:t>
            </a:r>
            <a:r>
              <a:rPr lang="en-US" b="1" baseline="0" dirty="0" smtClean="0">
                <a:solidFill>
                  <a:srgbClr val="FF0000"/>
                </a:solidFill>
                <a:latin typeface="Arial" charset="0"/>
              </a:rPr>
              <a:t> what they eat contributes the necessary vitamins and minerals for people to grow and </a:t>
            </a:r>
            <a:r>
              <a:rPr lang="en-US" b="1" baseline="0" dirty="0" err="1" smtClean="0">
                <a:solidFill>
                  <a:srgbClr val="FF0000"/>
                </a:solidFill>
                <a:latin typeface="Arial" charset="0"/>
              </a:rPr>
              <a:t>thirve</a:t>
            </a:r>
            <a:r>
              <a:rPr lang="en-US" b="1" baseline="0" dirty="0" smtClean="0">
                <a:solidFill>
                  <a:srgbClr val="FF0000"/>
                </a:solidFill>
                <a:latin typeface="Arial" charset="0"/>
              </a:rPr>
              <a:t>. </a:t>
            </a:r>
            <a:endParaRPr lang="en-US" b="1" dirty="0" smtClean="0">
              <a:solidFill>
                <a:srgbClr val="FF0000"/>
              </a:solidFill>
              <a:latin typeface="Arial" charset="0"/>
            </a:endParaRPr>
          </a:p>
          <a:p>
            <a:pPr eaLnBrk="1" hangingPunct="1"/>
            <a:endParaRPr lang="en-US" dirty="0" smtClean="0">
              <a:latin typeface="Arial" charset="0"/>
            </a:endParaRPr>
          </a:p>
          <a:p>
            <a:pPr eaLnBrk="1" hangingPunct="1"/>
            <a:r>
              <a:rPr lang="en-US" dirty="0" smtClean="0">
                <a:latin typeface="Arial" charset="0"/>
              </a:rPr>
              <a:t>Slippery cabbage – has one of the highest levels of folate, a nutrient required by pregnant women. Very popular in the Solomon Islands... </a:t>
            </a:r>
          </a:p>
        </p:txBody>
      </p:sp>
    </p:spTree>
    <p:extLst>
      <p:ext uri="{BB962C8B-B14F-4D97-AF65-F5344CB8AC3E}">
        <p14:creationId xmlns:p14="http://schemas.microsoft.com/office/powerpoint/2010/main" val="65421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917575" y="746125"/>
            <a:ext cx="4959350" cy="3719513"/>
          </a:xfrm>
          <a:ln/>
        </p:spPr>
      </p:sp>
      <p:sp>
        <p:nvSpPr>
          <p:cNvPr id="55299" name="Rectangle 3"/>
          <p:cNvSpPr>
            <a:spLocks noGrp="1" noChangeArrowheads="1"/>
          </p:cNvSpPr>
          <p:nvPr>
            <p:ph type="body" idx="1"/>
          </p:nvPr>
        </p:nvSpPr>
        <p:spPr>
          <a:xfrm>
            <a:off x="679127" y="4711107"/>
            <a:ext cx="5007750"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folHlink"/>
              </a:buClr>
              <a:buFont typeface="Wingdings" pitchFamily="2" charset="2"/>
              <a:buNone/>
            </a:pPr>
            <a:r>
              <a:rPr lang="en-US" altLang="zh-TW" sz="1400" b="1" dirty="0" smtClean="0">
                <a:latin typeface="Times New Roman" pitchFamily="18" charset="0"/>
              </a:rPr>
              <a:t>How can the World Vegetable Center help improve diets with vegetables?</a:t>
            </a:r>
            <a:r>
              <a:rPr lang="en-US" altLang="zh-TW" sz="1400" dirty="0" smtClean="0">
                <a:latin typeface="Times New Roman" pitchFamily="18" charset="0"/>
              </a:rPr>
              <a:t> By making vegetables even more nutritious. The Center’s vegetable breeders aim to enhance the micronutrient content of vegetables.</a:t>
            </a:r>
          </a:p>
          <a:p>
            <a:pPr eaLnBrk="1" hangingPunct="1">
              <a:lnSpc>
                <a:spcPct val="80000"/>
              </a:lnSpc>
              <a:buClr>
                <a:schemeClr val="folHlink"/>
              </a:buClr>
              <a:buFont typeface="Wingdings" pitchFamily="2" charset="2"/>
              <a:buNone/>
            </a:pPr>
            <a:endParaRPr lang="en-US" altLang="zh-TW" sz="1400" dirty="0" smtClean="0">
              <a:latin typeface="Times New Roman" pitchFamily="18" charset="0"/>
            </a:endParaRPr>
          </a:p>
          <a:p>
            <a:pPr eaLnBrk="1" hangingPunct="1">
              <a:lnSpc>
                <a:spcPct val="80000"/>
              </a:lnSpc>
              <a:buClr>
                <a:schemeClr val="folHlink"/>
              </a:buClr>
              <a:buFont typeface="Wingdings" pitchFamily="2" charset="2"/>
              <a:buNone/>
            </a:pPr>
            <a:r>
              <a:rPr lang="en-US" altLang="zh-TW" sz="1400" dirty="0" smtClean="0">
                <a:latin typeface="Times New Roman" pitchFamily="18" charset="0"/>
              </a:rPr>
              <a:t>Our “Golden tomatoes” are a good example</a:t>
            </a:r>
          </a:p>
          <a:p>
            <a:pPr eaLnBrk="1" hangingPunct="1">
              <a:lnSpc>
                <a:spcPct val="80000"/>
              </a:lnSpc>
              <a:buClr>
                <a:schemeClr val="folHlink"/>
              </a:buClr>
              <a:buFont typeface="Wingdings" pitchFamily="2" charset="2"/>
              <a:buNone/>
            </a:pPr>
            <a:r>
              <a:rPr lang="en-US" altLang="zh-TW" sz="1400" dirty="0" smtClean="0">
                <a:latin typeface="Times New Roman" pitchFamily="18" charset="0"/>
              </a:rPr>
              <a:t/>
            </a:r>
            <a:br>
              <a:rPr lang="en-US" altLang="zh-TW" sz="1400" dirty="0" smtClean="0">
                <a:latin typeface="Times New Roman" pitchFamily="18" charset="0"/>
              </a:rPr>
            </a:br>
            <a:r>
              <a:rPr lang="en-US" altLang="zh-TW" sz="1400" dirty="0" smtClean="0">
                <a:latin typeface="Times New Roman" pitchFamily="18" charset="0"/>
              </a:rPr>
              <a:t>-- One single golden tomato can provide a person’s full daily vitamin A requirements</a:t>
            </a:r>
          </a:p>
          <a:p>
            <a:pPr eaLnBrk="1" hangingPunct="1">
              <a:lnSpc>
                <a:spcPct val="80000"/>
              </a:lnSpc>
              <a:buClr>
                <a:schemeClr val="folHlink"/>
              </a:buClr>
              <a:buFont typeface="Wingdings" pitchFamily="2" charset="2"/>
              <a:buNone/>
            </a:pPr>
            <a:endParaRPr lang="en-US" sz="1400" dirty="0" smtClean="0">
              <a:latin typeface="Times New Roman" pitchFamily="18" charset="0"/>
            </a:endParaRPr>
          </a:p>
          <a:p>
            <a:pPr lvl="1" eaLnBrk="1" hangingPunct="1">
              <a:lnSpc>
                <a:spcPct val="80000"/>
              </a:lnSpc>
              <a:buClr>
                <a:schemeClr val="folHlink"/>
              </a:buClr>
              <a:buFont typeface="Wingdings" pitchFamily="2" charset="2"/>
              <a:buNone/>
            </a:pPr>
            <a:r>
              <a:rPr lang="en-US" sz="1400" dirty="0" smtClean="0">
                <a:latin typeface="Times New Roman" pitchFamily="18" charset="0"/>
              </a:rPr>
              <a:t>Vegetables are </a:t>
            </a:r>
            <a:r>
              <a:rPr lang="en-US" sz="1400" b="1" dirty="0" smtClean="0">
                <a:latin typeface="Times New Roman" pitchFamily="18" charset="0"/>
              </a:rPr>
              <a:t>our best source</a:t>
            </a:r>
            <a:r>
              <a:rPr lang="en-US" sz="1400" dirty="0" smtClean="0">
                <a:latin typeface="Times New Roman" pitchFamily="18" charset="0"/>
              </a:rPr>
              <a:t> of these important micronutrients. In most countries, developing or developed, </a:t>
            </a:r>
            <a:r>
              <a:rPr lang="en-US" sz="1400" b="1" dirty="0" smtClean="0">
                <a:latin typeface="Times New Roman" pitchFamily="18" charset="0"/>
              </a:rPr>
              <a:t>vegetable consumption is much lower than it should be for good health</a:t>
            </a:r>
            <a:r>
              <a:rPr lang="en-US" sz="1400" dirty="0" smtClean="0">
                <a:latin typeface="Times New Roman" pitchFamily="18" charset="0"/>
              </a:rPr>
              <a:t>. Recommendations are now about 400 g of fruit and vegetables per day, but few countries are at that level.</a:t>
            </a:r>
          </a:p>
          <a:p>
            <a:pPr eaLnBrk="1" hangingPunct="1">
              <a:lnSpc>
                <a:spcPct val="80000"/>
              </a:lnSpc>
              <a:buClr>
                <a:schemeClr val="folHlink"/>
              </a:buClr>
              <a:buFont typeface="Wingdings" pitchFamily="2" charset="2"/>
              <a:buNone/>
            </a:pPr>
            <a:endParaRPr lang="en-US" altLang="zh-TW" sz="1400" dirty="0" smtClean="0">
              <a:latin typeface="Times New Roman" pitchFamily="18" charset="0"/>
            </a:endParaRPr>
          </a:p>
          <a:p>
            <a:pPr eaLnBrk="1" hangingPunct="1">
              <a:lnSpc>
                <a:spcPct val="80000"/>
              </a:lnSpc>
              <a:buClr>
                <a:schemeClr val="folHlink"/>
              </a:buClr>
              <a:buFont typeface="Wingdings" pitchFamily="2" charset="2"/>
              <a:buNone/>
            </a:pPr>
            <a:r>
              <a:rPr lang="en-US" altLang="zh-TW" sz="1400" b="1" dirty="0" smtClean="0">
                <a:latin typeface="Times New Roman" pitchFamily="18" charset="0"/>
              </a:rPr>
              <a:t>But the way in which vegetables are produced can be just as important for health…. </a:t>
            </a:r>
          </a:p>
          <a:p>
            <a:pPr eaLnBrk="1" hangingPunct="1">
              <a:lnSpc>
                <a:spcPct val="80000"/>
              </a:lnSpc>
            </a:pPr>
            <a:endParaRPr lang="zh-TW" altLang="en-US" sz="1400" b="1" dirty="0" smtClean="0">
              <a:latin typeface="Times New Roman" pitchFamily="18" charset="0"/>
            </a:endParaRPr>
          </a:p>
          <a:p>
            <a:pPr eaLnBrk="1" hangingPunct="1">
              <a:lnSpc>
                <a:spcPct val="80000"/>
              </a:lnSpc>
            </a:pPr>
            <a:endParaRPr lang="en-US" dirty="0" smtClean="0">
              <a:latin typeface="Arial" charset="0"/>
            </a:endParaRPr>
          </a:p>
        </p:txBody>
      </p:sp>
    </p:spTree>
    <p:extLst>
      <p:ext uri="{BB962C8B-B14F-4D97-AF65-F5344CB8AC3E}">
        <p14:creationId xmlns:p14="http://schemas.microsoft.com/office/powerpoint/2010/main" val="32804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44588" y="687388"/>
            <a:ext cx="4568825" cy="3427412"/>
          </a:xfrm>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Over time the</a:t>
            </a:r>
            <a:r>
              <a:rPr lang="en-US" baseline="0" dirty="0" smtClean="0">
                <a:latin typeface="Arial" charset="0"/>
              </a:rPr>
              <a:t> Center’s breeding work has had a big impact worldwide…hundreds of cultivars improved for production, nutrition and other characteristics have been released globally. </a:t>
            </a:r>
          </a:p>
          <a:p>
            <a:pPr eaLnBrk="1" hangingPunct="1"/>
            <a:endParaRPr lang="en-US" baseline="0" dirty="0" smtClean="0">
              <a:latin typeface="Arial" charset="0"/>
            </a:endParaRPr>
          </a:p>
          <a:p>
            <a:pPr eaLnBrk="1" hangingPunct="1"/>
            <a:r>
              <a:rPr lang="en-US" b="1" baseline="0" dirty="0" smtClean="0">
                <a:latin typeface="Arial" charset="0"/>
              </a:rPr>
              <a:t>IMPORTANT: These are open-pollinated cultivars – so farmers can save their own seed.</a:t>
            </a:r>
            <a:endParaRPr lang="en-US" b="1" dirty="0" smtClean="0">
              <a:latin typeface="Arial" charset="0"/>
            </a:endParaRPr>
          </a:p>
        </p:txBody>
      </p:sp>
    </p:spTree>
    <p:extLst>
      <p:ext uri="{BB962C8B-B14F-4D97-AF65-F5344CB8AC3E}">
        <p14:creationId xmlns:p14="http://schemas.microsoft.com/office/powerpoint/2010/main" val="111494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17575" y="746125"/>
            <a:ext cx="4962525" cy="3721100"/>
          </a:xfrm>
          <a:ln/>
        </p:spPr>
      </p:sp>
      <p:sp>
        <p:nvSpPr>
          <p:cNvPr id="56323" name="Rectangle 3"/>
          <p:cNvSpPr>
            <a:spLocks noGrp="1" noChangeArrowheads="1"/>
          </p:cNvSpPr>
          <p:nvPr>
            <p:ph type="body" idx="1"/>
          </p:nvPr>
        </p:nvSpPr>
        <p:spPr>
          <a:xfrm>
            <a:off x="679126" y="4711106"/>
            <a:ext cx="4993198" cy="39053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zh-TW" sz="1400" b="1" dirty="0" err="1" smtClean="0">
                <a:latin typeface="Times New Roman" pitchFamily="18" charset="0"/>
              </a:rPr>
              <a:t>WorldVeg</a:t>
            </a:r>
            <a:r>
              <a:rPr lang="en-US" altLang="zh-TW" sz="1400" b="1" dirty="0" smtClean="0">
                <a:latin typeface="Times New Roman" pitchFamily="18" charset="0"/>
              </a:rPr>
              <a:t> develops technology packages to help farmers grow vegetables SAFELY</a:t>
            </a:r>
          </a:p>
          <a:p>
            <a:pPr eaLnBrk="1" hangingPunct="1">
              <a:buFontTx/>
              <a:buChar char="•"/>
            </a:pPr>
            <a:endParaRPr lang="en-US" altLang="zh-TW" sz="1400" b="1" dirty="0" smtClean="0">
              <a:latin typeface="Times New Roman" pitchFamily="18" charset="0"/>
            </a:endParaRPr>
          </a:p>
          <a:p>
            <a:pPr eaLnBrk="1" hangingPunct="1">
              <a:buFontTx/>
              <a:buChar char="•"/>
            </a:pPr>
            <a:r>
              <a:rPr lang="en-US" altLang="zh-TW" sz="1400" dirty="0" smtClean="0">
                <a:latin typeface="Times New Roman" pitchFamily="18" charset="0"/>
              </a:rPr>
              <a:t>Pesticide misuse is a serious problem in South Asia and Africa…in some places, eggplant farmers spray pesticides several times a week.</a:t>
            </a:r>
          </a:p>
          <a:p>
            <a:pPr eaLnBrk="1" hangingPunct="1">
              <a:buFontTx/>
              <a:buChar char="•"/>
            </a:pPr>
            <a:endParaRPr lang="en-US" altLang="zh-TW"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Char char="•"/>
              <a:tabLst/>
              <a:defRPr/>
            </a:pPr>
            <a:r>
              <a:rPr lang="en-US" altLang="zh-TW" sz="1400" b="1" dirty="0" smtClean="0">
                <a:latin typeface="Times New Roman" pitchFamily="18" charset="0"/>
              </a:rPr>
              <a:t>Integrated pest management methods</a:t>
            </a:r>
            <a:r>
              <a:rPr lang="en-US" altLang="zh-TW" sz="1400" dirty="0" smtClean="0">
                <a:latin typeface="Times New Roman" pitchFamily="18" charset="0"/>
              </a:rPr>
              <a:t>, such as using a combination of pheromone traps, net shelters, and better cultivation practices, </a:t>
            </a:r>
            <a:r>
              <a:rPr lang="en-US" altLang="zh-TW" sz="1400" dirty="0" err="1" smtClean="0">
                <a:latin typeface="Times New Roman" pitchFamily="18" charset="0"/>
              </a:rPr>
              <a:t>biocontrols</a:t>
            </a:r>
            <a:r>
              <a:rPr lang="en-US" altLang="zh-TW" sz="1400" dirty="0" smtClean="0">
                <a:latin typeface="Times New Roman" pitchFamily="18" charset="0"/>
              </a:rPr>
              <a:t> like this parasitoid wasp, can significantly reduce the amount of pesticides farmers use. </a:t>
            </a:r>
          </a:p>
          <a:p>
            <a:pPr marL="0" marR="0" indent="0" algn="l" defTabSz="914400" rtl="0" eaLnBrk="1" fontAlgn="base" latinLnBrk="0" hangingPunct="1">
              <a:lnSpc>
                <a:spcPct val="100000"/>
              </a:lnSpc>
              <a:spcBef>
                <a:spcPct val="30000"/>
              </a:spcBef>
              <a:spcAft>
                <a:spcPct val="0"/>
              </a:spcAft>
              <a:buClrTx/>
              <a:buSzTx/>
              <a:buFontTx/>
              <a:buChar char="•"/>
              <a:tabLst/>
              <a:defRPr/>
            </a:pPr>
            <a:endParaRPr lang="en-US" altLang="zh-TW" sz="140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Char char="•"/>
              <a:tabLst/>
              <a:defRPr/>
            </a:pPr>
            <a:r>
              <a:rPr lang="en-US" altLang="zh-TW" sz="1400" dirty="0" smtClean="0">
                <a:latin typeface="Times New Roman" pitchFamily="18" charset="0"/>
              </a:rPr>
              <a:t>In all our work,</a:t>
            </a:r>
            <a:r>
              <a:rPr lang="en-US" altLang="zh-TW" sz="1400" baseline="0" dirty="0" smtClean="0">
                <a:latin typeface="Times New Roman" pitchFamily="18" charset="0"/>
              </a:rPr>
              <a:t> the Center</a:t>
            </a:r>
            <a:r>
              <a:rPr lang="en-US" altLang="zh-TW" sz="1400" dirty="0" smtClean="0">
                <a:latin typeface="Times New Roman" pitchFamily="18" charset="0"/>
              </a:rPr>
              <a:t> promotes </a:t>
            </a:r>
            <a:r>
              <a:rPr lang="en-US" altLang="zh-TW" sz="1400" b="1" dirty="0" smtClean="0">
                <a:latin typeface="Times New Roman" pitchFamily="18" charset="0"/>
              </a:rPr>
              <a:t>good agricultural practices.</a:t>
            </a:r>
            <a:endParaRPr lang="en-US" altLang="zh-TW" sz="1400" dirty="0" smtClean="0">
              <a:latin typeface="Times New Roman" pitchFamily="18" charset="0"/>
            </a:endParaRPr>
          </a:p>
          <a:p>
            <a:pPr eaLnBrk="1" hangingPunct="1">
              <a:buFontTx/>
              <a:buChar char="•"/>
            </a:pPr>
            <a:endParaRPr lang="en-US" altLang="zh-TW" sz="1400" dirty="0" smtClean="0">
              <a:latin typeface="Times New Roman" pitchFamily="18" charset="0"/>
            </a:endParaRPr>
          </a:p>
          <a:p>
            <a:pPr eaLnBrk="1" hangingPunct="1">
              <a:buFontTx/>
              <a:buChar char="•"/>
            </a:pPr>
            <a:r>
              <a:rPr lang="en-US" altLang="zh-TW" sz="1400" dirty="0" smtClean="0">
                <a:latin typeface="Times New Roman" pitchFamily="18" charset="0"/>
              </a:rPr>
              <a:t>Excessive use of cheap pesticides by farmers who lack protective equipment and knowledge about appropriate application methods is a growing global problem…it affects the health of farmers and consumers. Pesticide use is poorly regulated, and in parts of the developing world, pesticide poisoning causes more deaths than infectious disease. </a:t>
            </a:r>
            <a:r>
              <a:rPr lang="en-US" altLang="zh-TW" sz="1000" dirty="0" smtClean="0">
                <a:latin typeface="Times New Roman" pitchFamily="18" charset="0"/>
              </a:rPr>
              <a:t>(The Lancet, </a:t>
            </a:r>
            <a:r>
              <a:rPr lang="en-US" altLang="zh-TW" sz="1000" b="1" u="sng" dirty="0" smtClean="0">
                <a:latin typeface="Times New Roman" pitchFamily="18" charset="0"/>
                <a:hlinkClick r:id="rId3"/>
              </a:rPr>
              <a:t>Volume 360, Issue 9340</a:t>
            </a:r>
            <a:r>
              <a:rPr lang="en-US" altLang="zh-TW" sz="1000" dirty="0" smtClean="0">
                <a:latin typeface="Times New Roman" pitchFamily="18" charset="0"/>
              </a:rPr>
              <a:t>, Pages 1163 - 1167, 12 October 2002) </a:t>
            </a:r>
          </a:p>
          <a:p>
            <a:pPr eaLnBrk="1" hangingPunct="1">
              <a:buFontTx/>
              <a:buChar char="•"/>
            </a:pPr>
            <a:endParaRPr lang="en-US" altLang="zh-TW" sz="1000" dirty="0" smtClean="0">
              <a:latin typeface="Times New Roman" pitchFamily="18" charset="0"/>
            </a:endParaRPr>
          </a:p>
        </p:txBody>
      </p:sp>
    </p:spTree>
    <p:extLst>
      <p:ext uri="{BB962C8B-B14F-4D97-AF65-F5344CB8AC3E}">
        <p14:creationId xmlns:p14="http://schemas.microsoft.com/office/powerpoint/2010/main" val="2313037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917575" y="746125"/>
            <a:ext cx="4959350" cy="3719513"/>
          </a:xfrm>
          <a:ln/>
        </p:spPr>
      </p:sp>
      <p:sp>
        <p:nvSpPr>
          <p:cNvPr id="57347" name="Notes Placeholder 2"/>
          <p:cNvSpPr>
            <a:spLocks noGrp="1"/>
          </p:cNvSpPr>
          <p:nvPr>
            <p:ph type="body" idx="1"/>
          </p:nvPr>
        </p:nvSpPr>
        <p:spPr>
          <a:xfrm>
            <a:off x="679127" y="4711107"/>
            <a:ext cx="4601891"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400" dirty="0" err="1" smtClean="0">
                <a:latin typeface="Times New Roman" pitchFamily="18" charset="0"/>
              </a:rPr>
              <a:t>Center</a:t>
            </a:r>
            <a:r>
              <a:rPr lang="en-GB" sz="1400" dirty="0" smtClean="0">
                <a:latin typeface="Times New Roman" pitchFamily="18" charset="0"/>
              </a:rPr>
              <a:t> staff work with farmers </a:t>
            </a:r>
            <a:r>
              <a:rPr lang="en-GB" sz="1400" b="1" dirty="0" smtClean="0">
                <a:latin typeface="Times New Roman" pitchFamily="18" charset="0"/>
              </a:rPr>
              <a:t>to test and evaluate production innovations</a:t>
            </a:r>
            <a:r>
              <a:rPr lang="en-GB" sz="1400" dirty="0" smtClean="0">
                <a:latin typeface="Times New Roman" pitchFamily="18" charset="0"/>
              </a:rPr>
              <a:t>, such grafting and rain shelters.  </a:t>
            </a:r>
          </a:p>
          <a:p>
            <a:pPr eaLnBrk="1" hangingPunct="1"/>
            <a:endParaRPr lang="en-GB" altLang="ja-JP" sz="1400" dirty="0" smtClean="0">
              <a:latin typeface="Times New Roman" pitchFamily="18" charset="0"/>
            </a:endParaRPr>
          </a:p>
          <a:p>
            <a:pPr eaLnBrk="1" hangingPunct="1"/>
            <a:r>
              <a:rPr lang="en-US" sz="1300" b="1" dirty="0" smtClean="0">
                <a:latin typeface="Arial" charset="0"/>
              </a:rPr>
              <a:t>More than 90% of Taiwan farmers have adopted the Center’s tomato and pepper grafting technology.</a:t>
            </a:r>
            <a:endParaRPr lang="en-GB" altLang="ja-JP" dirty="0" smtClean="0">
              <a:latin typeface="Arial" charset="0"/>
            </a:endParaRPr>
          </a:p>
          <a:p>
            <a:pPr eaLnBrk="1" hangingPunct="1"/>
            <a:endParaRPr lang="en-US" dirty="0" smtClean="0">
              <a:latin typeface="Arial" charset="0"/>
            </a:endParaRPr>
          </a:p>
        </p:txBody>
      </p:sp>
      <p:sp>
        <p:nvSpPr>
          <p:cNvPr id="55300" name="Slide Number Placeholder 3"/>
          <p:cNvSpPr>
            <a:spLocks noGrp="1"/>
          </p:cNvSpPr>
          <p:nvPr>
            <p:ph type="sldNum" sz="quarter" idx="5"/>
          </p:nvPr>
        </p:nvSpPr>
        <p:spPr/>
        <p:txBody>
          <a:bodyPr/>
          <a:lstStyle>
            <a:lvl1pPr algn="r" defTabSz="947548" eaLnBrk="0" hangingPunct="0">
              <a:defRPr sz="3600" b="1">
                <a:solidFill>
                  <a:schemeClr val="tx1"/>
                </a:solidFill>
                <a:latin typeface="Arial" charset="0"/>
              </a:defRPr>
            </a:lvl1pPr>
            <a:lvl2pPr marL="742801" indent="-285693" algn="r" defTabSz="947548" eaLnBrk="0" hangingPunct="0">
              <a:defRPr sz="3600" b="1">
                <a:solidFill>
                  <a:schemeClr val="tx1"/>
                </a:solidFill>
                <a:latin typeface="Arial" charset="0"/>
              </a:defRPr>
            </a:lvl2pPr>
            <a:lvl3pPr marL="1142771" indent="-228554" algn="r" defTabSz="947548" eaLnBrk="0" hangingPunct="0">
              <a:defRPr sz="3600" b="1">
                <a:solidFill>
                  <a:schemeClr val="tx1"/>
                </a:solidFill>
                <a:latin typeface="Arial" charset="0"/>
              </a:defRPr>
            </a:lvl3pPr>
            <a:lvl4pPr marL="1599880" indent="-228554" algn="r" defTabSz="947548" eaLnBrk="0" hangingPunct="0">
              <a:defRPr sz="3600" b="1">
                <a:solidFill>
                  <a:schemeClr val="tx1"/>
                </a:solidFill>
                <a:latin typeface="Arial" charset="0"/>
              </a:defRPr>
            </a:lvl4pPr>
            <a:lvl5pPr marL="2056989" indent="-228554" algn="r" defTabSz="947548" eaLnBrk="0" hangingPunct="0">
              <a:defRPr sz="3600" b="1">
                <a:solidFill>
                  <a:schemeClr val="tx1"/>
                </a:solidFill>
                <a:latin typeface="Arial" charset="0"/>
              </a:defRPr>
            </a:lvl5pPr>
            <a:lvl6pPr marL="2514097" indent="-228554" algn="r" defTabSz="947548" eaLnBrk="0" fontAlgn="base" hangingPunct="0">
              <a:spcBef>
                <a:spcPct val="0"/>
              </a:spcBef>
              <a:spcAft>
                <a:spcPct val="0"/>
              </a:spcAft>
              <a:defRPr sz="3600" b="1">
                <a:solidFill>
                  <a:schemeClr val="tx1"/>
                </a:solidFill>
                <a:latin typeface="Arial" charset="0"/>
              </a:defRPr>
            </a:lvl6pPr>
            <a:lvl7pPr marL="2971206" indent="-228554" algn="r" defTabSz="947548" eaLnBrk="0" fontAlgn="base" hangingPunct="0">
              <a:spcBef>
                <a:spcPct val="0"/>
              </a:spcBef>
              <a:spcAft>
                <a:spcPct val="0"/>
              </a:spcAft>
              <a:defRPr sz="3600" b="1">
                <a:solidFill>
                  <a:schemeClr val="tx1"/>
                </a:solidFill>
                <a:latin typeface="Arial" charset="0"/>
              </a:defRPr>
            </a:lvl7pPr>
            <a:lvl8pPr marL="3428314" indent="-228554" algn="r" defTabSz="947548" eaLnBrk="0" fontAlgn="base" hangingPunct="0">
              <a:spcBef>
                <a:spcPct val="0"/>
              </a:spcBef>
              <a:spcAft>
                <a:spcPct val="0"/>
              </a:spcAft>
              <a:defRPr sz="3600" b="1">
                <a:solidFill>
                  <a:schemeClr val="tx1"/>
                </a:solidFill>
                <a:latin typeface="Arial" charset="0"/>
              </a:defRPr>
            </a:lvl8pPr>
            <a:lvl9pPr marL="3885423" indent="-228554" algn="r" defTabSz="947548" eaLnBrk="0" fontAlgn="base" hangingPunct="0">
              <a:spcBef>
                <a:spcPct val="0"/>
              </a:spcBef>
              <a:spcAft>
                <a:spcPct val="0"/>
              </a:spcAft>
              <a:defRPr sz="3600" b="1">
                <a:solidFill>
                  <a:schemeClr val="tx1"/>
                </a:solidFill>
                <a:latin typeface="Arial" charset="0"/>
              </a:defRPr>
            </a:lvl9pPr>
          </a:lstStyle>
          <a:p>
            <a:pPr eaLnBrk="1" hangingPunct="1">
              <a:defRPr/>
            </a:pPr>
            <a:fld id="{589BD0D7-4EFC-4D71-80C0-2C97B1A94BDF}" type="slidenum">
              <a:rPr lang="zh-TW" altLang="en-US" sz="1300" b="0" smtClean="0"/>
              <a:pPr eaLnBrk="1" hangingPunct="1">
                <a:defRPr/>
              </a:pPr>
              <a:t>15</a:t>
            </a:fld>
            <a:endParaRPr lang="en-US" altLang="zh-TW" sz="1300" b="0" dirty="0" smtClean="0"/>
          </a:p>
        </p:txBody>
      </p:sp>
    </p:spTree>
    <p:extLst>
      <p:ext uri="{BB962C8B-B14F-4D97-AF65-F5344CB8AC3E}">
        <p14:creationId xmlns:p14="http://schemas.microsoft.com/office/powerpoint/2010/main" val="307449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17575" y="746125"/>
            <a:ext cx="4959350" cy="3719513"/>
          </a:xfrm>
          <a:ln/>
        </p:spPr>
      </p:sp>
      <p:sp>
        <p:nvSpPr>
          <p:cNvPr id="58371" name="Rectangle 3"/>
          <p:cNvSpPr>
            <a:spLocks noGrp="1" noChangeArrowheads="1"/>
          </p:cNvSpPr>
          <p:nvPr>
            <p:ph type="body" idx="1"/>
          </p:nvPr>
        </p:nvSpPr>
        <p:spPr>
          <a:xfrm>
            <a:off x="666190" y="4658762"/>
            <a:ext cx="5044941" cy="44652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b="1" dirty="0" smtClean="0">
                <a:latin typeface="Times New Roman" pitchFamily="18" charset="0"/>
              </a:rPr>
              <a:t>Vegetables are good for health – and vegetable production is vital for a healthy agricultural economy. </a:t>
            </a:r>
          </a:p>
          <a:p>
            <a:pPr eaLnBrk="1" hangingPunct="1"/>
            <a:endParaRPr lang="en-US" sz="1400" b="1" dirty="0" smtClean="0">
              <a:latin typeface="Times New Roman" pitchFamily="18" charset="0"/>
            </a:endParaRPr>
          </a:p>
          <a:p>
            <a:pPr eaLnBrk="1" hangingPunct="1">
              <a:buFontTx/>
              <a:buChar char="•"/>
            </a:pPr>
            <a:r>
              <a:rPr lang="en-US" sz="1400" dirty="0" smtClean="0">
                <a:latin typeface="Times New Roman" pitchFamily="18" charset="0"/>
              </a:rPr>
              <a:t> Vegetables are high-value crops; they can generate good income for small-scale</a:t>
            </a:r>
            <a:r>
              <a:rPr lang="en-US" sz="1400" baseline="0" dirty="0" smtClean="0">
                <a:latin typeface="Times New Roman" pitchFamily="18" charset="0"/>
              </a:rPr>
              <a:t> farmers. On small landholdings, producing vegetables can be more profitable than growing a staple crop like rice or maize. </a:t>
            </a:r>
          </a:p>
          <a:p>
            <a:pPr eaLnBrk="1" hangingPunct="1">
              <a:buFontTx/>
              <a:buChar char="•"/>
            </a:pPr>
            <a:endParaRPr lang="en-US" sz="1400" baseline="0" dirty="0" smtClean="0">
              <a:latin typeface="Times New Roman" pitchFamily="18" charset="0"/>
            </a:endParaRPr>
          </a:p>
          <a:p>
            <a:pPr eaLnBrk="1" hangingPunct="1">
              <a:buFontTx/>
              <a:buChar char="•"/>
            </a:pPr>
            <a:r>
              <a:rPr lang="en-US" sz="1400" dirty="0" smtClean="0">
                <a:latin typeface="Times New Roman" pitchFamily="18" charset="0"/>
              </a:rPr>
              <a:t> Growing vegetables is </a:t>
            </a:r>
            <a:r>
              <a:rPr lang="en-US" sz="1400" b="1" dirty="0" smtClean="0">
                <a:latin typeface="Times New Roman" pitchFamily="18" charset="0"/>
              </a:rPr>
              <a:t>labor-intensive, and it can be done year-round</a:t>
            </a:r>
            <a:r>
              <a:rPr lang="en-US" sz="1400" dirty="0" smtClean="0">
                <a:latin typeface="Times New Roman" pitchFamily="18" charset="0"/>
              </a:rPr>
              <a:t>; this creates up to </a:t>
            </a:r>
            <a:r>
              <a:rPr lang="en-US" sz="1400" b="1" dirty="0" smtClean="0">
                <a:latin typeface="Times New Roman" pitchFamily="18" charset="0"/>
              </a:rPr>
              <a:t>5 times more jobs</a:t>
            </a:r>
            <a:r>
              <a:rPr lang="en-US" sz="1400" dirty="0" smtClean="0">
                <a:latin typeface="Times New Roman" pitchFamily="18" charset="0"/>
              </a:rPr>
              <a:t> than other agricultural activities,</a:t>
            </a:r>
            <a:r>
              <a:rPr lang="en-US" sz="1400" baseline="0" dirty="0" smtClean="0">
                <a:latin typeface="Times New Roman" pitchFamily="18" charset="0"/>
              </a:rPr>
              <a:t> especially for poor landless people.</a:t>
            </a:r>
            <a:r>
              <a:rPr lang="en-US" sz="1400" dirty="0" smtClean="0">
                <a:latin typeface="Times New Roman" pitchFamily="18" charset="0"/>
              </a:rPr>
              <a:t>  </a:t>
            </a:r>
          </a:p>
          <a:p>
            <a:pPr eaLnBrk="1" hangingPunct="1">
              <a:buFontTx/>
              <a:buChar char="•"/>
            </a:pPr>
            <a:endParaRPr lang="en-US" sz="1400" dirty="0" smtClean="0">
              <a:latin typeface="Times New Roman" pitchFamily="18" charset="0"/>
            </a:endParaRPr>
          </a:p>
          <a:p>
            <a:pPr eaLnBrk="1" hangingPunct="1">
              <a:buFontTx/>
              <a:buChar char="•"/>
            </a:pPr>
            <a:r>
              <a:rPr lang="en-US" sz="1400" dirty="0" smtClean="0">
                <a:latin typeface="Times New Roman" pitchFamily="18" charset="0"/>
              </a:rPr>
              <a:t>Unlike grains, vegetables cannot be stored unless they are processed in some way – dried, pickled, made into sauce, etc. </a:t>
            </a:r>
            <a:r>
              <a:rPr lang="en-US" sz="1400" b="1" dirty="0" smtClean="0">
                <a:latin typeface="Times New Roman" pitchFamily="18" charset="0"/>
              </a:rPr>
              <a:t>Vegetable processing businesses</a:t>
            </a:r>
            <a:r>
              <a:rPr lang="en-US" sz="1400" dirty="0" smtClean="0">
                <a:latin typeface="Times New Roman" pitchFamily="18" charset="0"/>
              </a:rPr>
              <a:t> help develop and strengthen rural economies and infrastructure; offer economic opportunities for small-scale entrepreneurs.</a:t>
            </a:r>
          </a:p>
          <a:p>
            <a:pPr eaLnBrk="1" hangingPunct="1">
              <a:buFontTx/>
              <a:buChar char="•"/>
            </a:pPr>
            <a:endParaRPr lang="en-US" sz="1400" dirty="0" smtClean="0">
              <a:latin typeface="Times New Roman" pitchFamily="18" charset="0"/>
            </a:endParaRPr>
          </a:p>
          <a:p>
            <a:pPr eaLnBrk="1" hangingPunct="1">
              <a:buFontTx/>
              <a:buChar char="•"/>
            </a:pPr>
            <a:r>
              <a:rPr lang="en-US" sz="1400" b="1" dirty="0" smtClean="0">
                <a:latin typeface="Times New Roman" pitchFamily="18" charset="0"/>
              </a:rPr>
              <a:t>URBAN AGRICULTURE – more than half of the</a:t>
            </a:r>
            <a:r>
              <a:rPr lang="en-US" sz="1400" b="1" baseline="0" dirty="0" smtClean="0">
                <a:latin typeface="Times New Roman" pitchFamily="18" charset="0"/>
              </a:rPr>
              <a:t> world’s population lives in cities. W</a:t>
            </a:r>
            <a:r>
              <a:rPr lang="en-US" sz="1400" b="1" dirty="0" smtClean="0">
                <a:latin typeface="Times New Roman" pitchFamily="18" charset="0"/>
              </a:rPr>
              <a:t>ith methods such</a:t>
            </a:r>
            <a:r>
              <a:rPr lang="en-US" sz="1400" b="1" baseline="0" dirty="0" smtClean="0">
                <a:latin typeface="Times New Roman" pitchFamily="18" charset="0"/>
              </a:rPr>
              <a:t> as rooftop and vertical gardens, </a:t>
            </a:r>
            <a:r>
              <a:rPr lang="en-US" sz="1400" b="1" dirty="0" smtClean="0">
                <a:latin typeface="Times New Roman" pitchFamily="18" charset="0"/>
              </a:rPr>
              <a:t>an opportunity to produce nutritious </a:t>
            </a:r>
            <a:r>
              <a:rPr lang="en-US" sz="1400" b="1" baseline="0" dirty="0" smtClean="0">
                <a:latin typeface="Times New Roman" pitchFamily="18" charset="0"/>
              </a:rPr>
              <a:t>food close to where people live. Reduce need for </a:t>
            </a:r>
            <a:r>
              <a:rPr lang="en-US" sz="1400" b="1" baseline="0" smtClean="0">
                <a:latin typeface="Times New Roman" pitchFamily="18" charset="0"/>
              </a:rPr>
              <a:t>long-distance transport. </a:t>
            </a:r>
            <a:endParaRPr lang="en-US" sz="1400" b="1" dirty="0" smtClean="0">
              <a:latin typeface="Times New Roman" pitchFamily="18" charset="0"/>
            </a:endParaRPr>
          </a:p>
          <a:p>
            <a:pPr eaLnBrk="1" hangingPunct="1"/>
            <a:endParaRPr lang="en-US" sz="1400" dirty="0" smtClean="0">
              <a:latin typeface="Times New Roman" pitchFamily="18" charset="0"/>
            </a:endParaRPr>
          </a:p>
          <a:p>
            <a:pPr eaLnBrk="1" hangingPunct="1"/>
            <a:r>
              <a:rPr lang="en-US" sz="1600" b="1" dirty="0" smtClean="0">
                <a:latin typeface="Times New Roman" pitchFamily="18" charset="0"/>
              </a:rPr>
              <a:t>It’s one thing to grow vegetables -- but getting them to market is another issue altogether...</a:t>
            </a:r>
          </a:p>
          <a:p>
            <a:pPr eaLnBrk="1" hangingPunct="1"/>
            <a:endParaRPr lang="en-US" sz="1600" b="1" dirty="0" smtClean="0">
              <a:latin typeface="Times New Roman" pitchFamily="18" charset="0"/>
            </a:endParaRPr>
          </a:p>
          <a:p>
            <a:pPr eaLnBrk="1" hangingPunct="1"/>
            <a:endParaRPr lang="en-US" sz="1600" b="1"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600" dirty="0" smtClean="0">
                <a:latin typeface="Times New Roman" pitchFamily="18" charset="0"/>
              </a:rPr>
              <a:t>Year-round vegetable production provides </a:t>
            </a:r>
            <a:r>
              <a:rPr lang="en-US" sz="1600" b="1" dirty="0" smtClean="0">
                <a:latin typeface="Times New Roman" pitchFamily="18" charset="0"/>
              </a:rPr>
              <a:t>more secure employment options</a:t>
            </a:r>
            <a:r>
              <a:rPr lang="en-US" sz="1600" dirty="0" smtClean="0">
                <a:latin typeface="Times New Roman" pitchFamily="18" charset="0"/>
              </a:rPr>
              <a:t> for poor landless people than cereal crops, where they may only be required at transplanting and harvest times.</a:t>
            </a:r>
          </a:p>
          <a:p>
            <a:pPr eaLnBrk="1" hangingPunct="1"/>
            <a:endParaRPr lang="en-US" sz="1600" b="1" dirty="0" smtClean="0">
              <a:latin typeface="Times New Roman" pitchFamily="18" charset="0"/>
            </a:endParaRPr>
          </a:p>
        </p:txBody>
      </p:sp>
    </p:spTree>
    <p:extLst>
      <p:ext uri="{BB962C8B-B14F-4D97-AF65-F5344CB8AC3E}">
        <p14:creationId xmlns:p14="http://schemas.microsoft.com/office/powerpoint/2010/main" val="3213570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17575" y="746125"/>
            <a:ext cx="4959350" cy="3719513"/>
          </a:xfrm>
          <a:ln/>
        </p:spPr>
      </p:sp>
      <p:sp>
        <p:nvSpPr>
          <p:cNvPr id="59395" name="Rectangle 3"/>
          <p:cNvSpPr>
            <a:spLocks noGrp="1" noChangeArrowheads="1"/>
          </p:cNvSpPr>
          <p:nvPr>
            <p:ph type="body" idx="1"/>
          </p:nvPr>
        </p:nvSpPr>
        <p:spPr>
          <a:xfrm>
            <a:off x="679127" y="4711107"/>
            <a:ext cx="4850904"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Losses can be serious…due to </a:t>
            </a:r>
            <a:r>
              <a:rPr lang="en-US" sz="1400" b="1" dirty="0" smtClean="0">
                <a:latin typeface="Times New Roman" pitchFamily="18" charset="0"/>
              </a:rPr>
              <a:t>poor infrastructure</a:t>
            </a:r>
            <a:r>
              <a:rPr lang="en-US" sz="1400" dirty="0" smtClean="0">
                <a:latin typeface="Times New Roman" pitchFamily="18" charset="0"/>
              </a:rPr>
              <a:t> and </a:t>
            </a:r>
            <a:r>
              <a:rPr lang="en-US" sz="1400" b="1" dirty="0" smtClean="0">
                <a:latin typeface="Times New Roman" pitchFamily="18" charset="0"/>
              </a:rPr>
              <a:t>handling methods.</a:t>
            </a:r>
            <a:r>
              <a:rPr lang="en-US" sz="1400" dirty="0" smtClean="0">
                <a:latin typeface="Times New Roman" pitchFamily="18" charset="0"/>
              </a:rPr>
              <a:t> </a:t>
            </a:r>
          </a:p>
        </p:txBody>
      </p:sp>
    </p:spTree>
    <p:extLst>
      <p:ext uri="{BB962C8B-B14F-4D97-AF65-F5344CB8AC3E}">
        <p14:creationId xmlns:p14="http://schemas.microsoft.com/office/powerpoint/2010/main" val="42828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917575" y="746125"/>
            <a:ext cx="4959350" cy="3719513"/>
          </a:xfrm>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The Postharvest Training and Services Center at </a:t>
            </a:r>
            <a:r>
              <a:rPr lang="en-US" dirty="0" err="1" smtClean="0">
                <a:latin typeface="Arial" charset="0"/>
              </a:rPr>
              <a:t>WorldVeg</a:t>
            </a:r>
            <a:r>
              <a:rPr lang="en-US" dirty="0" smtClean="0">
                <a:latin typeface="Arial" charset="0"/>
              </a:rPr>
              <a:t> Eastern</a:t>
            </a:r>
            <a:r>
              <a:rPr lang="en-US" baseline="0" dirty="0" smtClean="0">
                <a:latin typeface="Arial" charset="0"/>
              </a:rPr>
              <a:t> and Southern Africa in </a:t>
            </a:r>
            <a:r>
              <a:rPr lang="en-US" dirty="0" smtClean="0">
                <a:latin typeface="Arial" charset="0"/>
              </a:rPr>
              <a:t>Arusha, Tanzania, provides harvesting equipment and materials at cost to farmers, and also offers packing and cold storage services, and training, too. </a:t>
            </a:r>
          </a:p>
          <a:p>
            <a:endParaRPr lang="en-US" dirty="0" smtClean="0">
              <a:latin typeface="Arial" charset="0"/>
            </a:endParaRPr>
          </a:p>
          <a:p>
            <a:r>
              <a:rPr lang="en-US" dirty="0" smtClean="0">
                <a:latin typeface="Arial" charset="0"/>
              </a:rPr>
              <a:t>With the right tools and knowledge, farmers can bring more of the harvest to market in good condition – and realize more profit for their hard work.</a:t>
            </a:r>
          </a:p>
        </p:txBody>
      </p:sp>
      <p:sp>
        <p:nvSpPr>
          <p:cNvPr id="4" name="Slide Number Placeholder 3"/>
          <p:cNvSpPr>
            <a:spLocks noGrp="1"/>
          </p:cNvSpPr>
          <p:nvPr>
            <p:ph type="sldNum" sz="quarter" idx="5"/>
          </p:nvPr>
        </p:nvSpPr>
        <p:spPr/>
        <p:txBody>
          <a:bodyPr/>
          <a:lstStyle/>
          <a:p>
            <a:pPr>
              <a:defRPr/>
            </a:pPr>
            <a:fld id="{8815D66F-6973-4623-9906-A6D073F29AEE}" type="slidenum">
              <a:rPr lang="zh-TW" altLang="en-US" smtClean="0"/>
              <a:pPr>
                <a:defRPr/>
              </a:pPr>
              <a:t>18</a:t>
            </a:fld>
            <a:endParaRPr lang="en-US" altLang="zh-TW"/>
          </a:p>
        </p:txBody>
      </p:sp>
    </p:spTree>
    <p:extLst>
      <p:ext uri="{BB962C8B-B14F-4D97-AF65-F5344CB8AC3E}">
        <p14:creationId xmlns:p14="http://schemas.microsoft.com/office/powerpoint/2010/main" val="387101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917575" y="746125"/>
            <a:ext cx="4959350" cy="3719513"/>
          </a:xfrm>
          <a:ln/>
        </p:spPr>
      </p:sp>
      <p:sp>
        <p:nvSpPr>
          <p:cNvPr id="63491" name="Rectangle 3"/>
          <p:cNvSpPr>
            <a:spLocks noGrp="1" noChangeArrowheads="1"/>
          </p:cNvSpPr>
          <p:nvPr>
            <p:ph type="body" idx="1"/>
          </p:nvPr>
        </p:nvSpPr>
        <p:spPr>
          <a:xfrm>
            <a:off x="679126" y="4711107"/>
            <a:ext cx="4915583"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This is where all our raw material is stored – the </a:t>
            </a:r>
            <a:r>
              <a:rPr lang="en-US" sz="1400" b="1" dirty="0" err="1" smtClean="0">
                <a:latin typeface="Times New Roman" pitchFamily="18" charset="0"/>
              </a:rPr>
              <a:t>WorldVeg</a:t>
            </a:r>
            <a:r>
              <a:rPr lang="en-US" sz="1400" b="1" dirty="0" smtClean="0">
                <a:latin typeface="Times New Roman" pitchFamily="18" charset="0"/>
              </a:rPr>
              <a:t> genebank</a:t>
            </a:r>
            <a:r>
              <a:rPr lang="en-US" sz="1400" dirty="0" smtClean="0">
                <a:latin typeface="Times New Roman" pitchFamily="18" charset="0"/>
              </a:rPr>
              <a:t>. The genebank was expanded in 2010, doubling the storage area with new refrigeration units.  And Taiwan has been a very generous supporter of our genebank facility.</a:t>
            </a:r>
          </a:p>
        </p:txBody>
      </p:sp>
    </p:spTree>
    <p:extLst>
      <p:ext uri="{BB962C8B-B14F-4D97-AF65-F5344CB8AC3E}">
        <p14:creationId xmlns:p14="http://schemas.microsoft.com/office/powerpoint/2010/main" val="200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17575" y="746125"/>
            <a:ext cx="4959350" cy="3719513"/>
          </a:xfrm>
          <a:ln/>
        </p:spPr>
      </p:sp>
      <p:sp>
        <p:nvSpPr>
          <p:cNvPr id="47107" name="Notes Placeholder 2"/>
          <p:cNvSpPr>
            <a:spLocks noGrp="1"/>
          </p:cNvSpPr>
          <p:nvPr>
            <p:ph type="body" idx="1"/>
          </p:nvPr>
        </p:nvSpPr>
        <p:spPr>
          <a:xfrm>
            <a:off x="679127" y="4711107"/>
            <a:ext cx="5007750"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smtClean="0">
                <a:latin typeface="Times New Roman" pitchFamily="18" charset="0"/>
              </a:rPr>
              <a:t>We’ve been at our work for nearly </a:t>
            </a:r>
            <a:r>
              <a:rPr lang="en-US" sz="1400" b="1" dirty="0" smtClean="0">
                <a:latin typeface="Times New Roman" pitchFamily="18" charset="0"/>
              </a:rPr>
              <a:t>four decades</a:t>
            </a:r>
            <a:r>
              <a:rPr lang="en-US" sz="1400" dirty="0" smtClean="0">
                <a:latin typeface="Times New Roman" pitchFamily="18" charset="0"/>
              </a:rPr>
              <a:t>. </a:t>
            </a:r>
            <a:r>
              <a:rPr lang="en-US" sz="1400" dirty="0" smtClean="0">
                <a:cs typeface="Arial" pitchFamily="34" charset="0"/>
              </a:rPr>
              <a:t>We began as the </a:t>
            </a:r>
            <a:r>
              <a:rPr lang="en-US" sz="1400" b="1" dirty="0" smtClean="0">
                <a:cs typeface="Arial" pitchFamily="34" charset="0"/>
              </a:rPr>
              <a:t>ASIAN VEGETABLE RESEARCH and DEVELOPMENT CENTER</a:t>
            </a:r>
            <a:r>
              <a:rPr lang="en-US" sz="1400" dirty="0" smtClean="0">
                <a:cs typeface="Arial" pitchFamily="34" charset="0"/>
              </a:rPr>
              <a:t>, with a focus on tropical Asia. </a:t>
            </a:r>
          </a:p>
          <a:p>
            <a:pPr eaLnBrk="1" hangingPunct="1"/>
            <a:r>
              <a:rPr lang="en-US" sz="1400" b="1" dirty="0" smtClean="0">
                <a:latin typeface="Times New Roman" pitchFamily="18" charset="0"/>
              </a:rPr>
              <a:t> </a:t>
            </a:r>
          </a:p>
          <a:p>
            <a:pPr eaLnBrk="1" hangingPunct="1"/>
            <a:r>
              <a:rPr lang="en-US" sz="1400" b="1" dirty="0" smtClean="0">
                <a:latin typeface="Times New Roman" pitchFamily="18" charset="0"/>
              </a:rPr>
              <a:t>Over time our geographical focus has shifted</a:t>
            </a:r>
            <a:r>
              <a:rPr lang="en-US" sz="1400" dirty="0" smtClean="0">
                <a:latin typeface="Times New Roman" pitchFamily="18" charset="0"/>
              </a:rPr>
              <a:t>...but one thing that has remained the same is that we are </a:t>
            </a:r>
            <a:r>
              <a:rPr lang="en-US" sz="1400" b="1" dirty="0" smtClean="0">
                <a:latin typeface="Times New Roman" pitchFamily="18" charset="0"/>
              </a:rPr>
              <a:t>NONPROFIT</a:t>
            </a:r>
            <a:r>
              <a:rPr lang="en-US" sz="1400" baseline="0" dirty="0" smtClean="0">
                <a:latin typeface="Times New Roman" pitchFamily="18" charset="0"/>
              </a:rPr>
              <a:t> – our research outputs are global public goods and freely available for others to use.</a:t>
            </a:r>
            <a:r>
              <a:rPr lang="en-US" sz="1400" dirty="0" smtClean="0">
                <a:latin typeface="Times New Roman" pitchFamily="18" charset="0"/>
              </a:rPr>
              <a:t> </a:t>
            </a:r>
            <a:endParaRPr lang="en-US" sz="1400" b="1"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smtClean="0">
                <a:latin typeface="Times New Roman" pitchFamily="18" charset="0"/>
              </a:rPr>
              <a:t>This</a:t>
            </a:r>
            <a:r>
              <a:rPr lang="en-US" sz="1400" b="0" baseline="0" dirty="0" smtClean="0">
                <a:latin typeface="Times New Roman" pitchFamily="18" charset="0"/>
              </a:rPr>
              <a:t> is our mission: Basically, we help farmers </a:t>
            </a:r>
            <a:r>
              <a:rPr lang="en-US" sz="1400" b="1" dirty="0" smtClean="0">
                <a:latin typeface="Times New Roman" pitchFamily="18" charset="0"/>
              </a:rPr>
              <a:t>GROW</a:t>
            </a:r>
            <a:r>
              <a:rPr lang="en-US" sz="1400" b="1" baseline="0" dirty="0" smtClean="0">
                <a:latin typeface="Times New Roman" pitchFamily="18" charset="0"/>
              </a:rPr>
              <a:t> MORE VEGETABLES </a:t>
            </a:r>
            <a:r>
              <a:rPr lang="en-US" sz="1400" baseline="0" dirty="0" smtClean="0">
                <a:latin typeface="Times New Roman" pitchFamily="18" charset="0"/>
              </a:rPr>
              <a:t>and </a:t>
            </a:r>
            <a:r>
              <a:rPr lang="en-US" sz="1400" b="1" baseline="0" dirty="0" smtClean="0">
                <a:latin typeface="Times New Roman" pitchFamily="18" charset="0"/>
              </a:rPr>
              <a:t>GROW THEM SAFELY</a:t>
            </a:r>
            <a:r>
              <a:rPr lang="en-US" sz="1400" baseline="0" dirty="0" smtClean="0">
                <a:latin typeface="Times New Roman" pitchFamily="18" charset="0"/>
              </a:rPr>
              <a:t>, because vegetables are high-value crops that generate good income for farmers …. </a:t>
            </a:r>
            <a:r>
              <a:rPr lang="en-US" sz="1400" b="1" baseline="0" dirty="0" smtClean="0">
                <a:latin typeface="Times New Roman" pitchFamily="18" charset="0"/>
              </a:rPr>
              <a:t>AND, WE WANT PEOPLE TO EAT MORE VEGETABLES, </a:t>
            </a:r>
            <a:r>
              <a:rPr lang="en-US" sz="1400" b="0" baseline="0" dirty="0" smtClean="0">
                <a:latin typeface="Times New Roman" pitchFamily="18" charset="0"/>
              </a:rPr>
              <a:t>because vegetables have important nutrients we can’t get from any other source.</a:t>
            </a:r>
            <a:endParaRPr lang="en-US" sz="1400" b="0" dirty="0" smtClean="0">
              <a:latin typeface="Times New Roman" pitchFamily="18" charset="0"/>
            </a:endParaRPr>
          </a:p>
          <a:p>
            <a:pPr eaLnBrk="1" hangingPunct="1"/>
            <a:endParaRPr lang="en-US" sz="1400" b="0" dirty="0" smtClean="0">
              <a:latin typeface="Times New Roman" pitchFamily="18" charset="0"/>
            </a:endParaRPr>
          </a:p>
          <a:p>
            <a:pPr eaLnBrk="1" hangingPunct="1"/>
            <a:endParaRPr lang="en-US" sz="1200" dirty="0" smtClean="0">
              <a:latin typeface="Times New Roman" pitchFamily="18" charset="0"/>
            </a:endParaRPr>
          </a:p>
          <a:p>
            <a:pPr eaLnBrk="1" hangingPunct="1"/>
            <a:endParaRPr lang="en-US" dirty="0" smtClean="0">
              <a:latin typeface="Arial" charset="0"/>
            </a:endParaRPr>
          </a:p>
        </p:txBody>
      </p:sp>
      <p:sp>
        <p:nvSpPr>
          <p:cNvPr id="45060" name="Slide Number Placeholder 3"/>
          <p:cNvSpPr>
            <a:spLocks noGrp="1"/>
          </p:cNvSpPr>
          <p:nvPr>
            <p:ph type="sldNum" sz="quarter" idx="5"/>
          </p:nvPr>
        </p:nvSpPr>
        <p:spPr/>
        <p:txBody>
          <a:bodyPr/>
          <a:lstStyle>
            <a:lvl1pPr algn="r" defTabSz="947548" eaLnBrk="0" hangingPunct="0">
              <a:defRPr sz="3600" b="1">
                <a:solidFill>
                  <a:schemeClr val="tx1"/>
                </a:solidFill>
                <a:latin typeface="Arial" charset="0"/>
              </a:defRPr>
            </a:lvl1pPr>
            <a:lvl2pPr marL="742801" indent="-285693" algn="r" defTabSz="947548" eaLnBrk="0" hangingPunct="0">
              <a:defRPr sz="3600" b="1">
                <a:solidFill>
                  <a:schemeClr val="tx1"/>
                </a:solidFill>
                <a:latin typeface="Arial" charset="0"/>
              </a:defRPr>
            </a:lvl2pPr>
            <a:lvl3pPr marL="1142771" indent="-228554" algn="r" defTabSz="947548" eaLnBrk="0" hangingPunct="0">
              <a:defRPr sz="3600" b="1">
                <a:solidFill>
                  <a:schemeClr val="tx1"/>
                </a:solidFill>
                <a:latin typeface="Arial" charset="0"/>
              </a:defRPr>
            </a:lvl3pPr>
            <a:lvl4pPr marL="1599880" indent="-228554" algn="r" defTabSz="947548" eaLnBrk="0" hangingPunct="0">
              <a:defRPr sz="3600" b="1">
                <a:solidFill>
                  <a:schemeClr val="tx1"/>
                </a:solidFill>
                <a:latin typeface="Arial" charset="0"/>
              </a:defRPr>
            </a:lvl4pPr>
            <a:lvl5pPr marL="2056989" indent="-228554" algn="r" defTabSz="947548" eaLnBrk="0" hangingPunct="0">
              <a:defRPr sz="3600" b="1">
                <a:solidFill>
                  <a:schemeClr val="tx1"/>
                </a:solidFill>
                <a:latin typeface="Arial" charset="0"/>
              </a:defRPr>
            </a:lvl5pPr>
            <a:lvl6pPr marL="2514097" indent="-228554" algn="r" defTabSz="947548" eaLnBrk="0" fontAlgn="base" hangingPunct="0">
              <a:spcBef>
                <a:spcPct val="0"/>
              </a:spcBef>
              <a:spcAft>
                <a:spcPct val="0"/>
              </a:spcAft>
              <a:defRPr sz="3600" b="1">
                <a:solidFill>
                  <a:schemeClr val="tx1"/>
                </a:solidFill>
                <a:latin typeface="Arial" charset="0"/>
              </a:defRPr>
            </a:lvl6pPr>
            <a:lvl7pPr marL="2971206" indent="-228554" algn="r" defTabSz="947548" eaLnBrk="0" fontAlgn="base" hangingPunct="0">
              <a:spcBef>
                <a:spcPct val="0"/>
              </a:spcBef>
              <a:spcAft>
                <a:spcPct val="0"/>
              </a:spcAft>
              <a:defRPr sz="3600" b="1">
                <a:solidFill>
                  <a:schemeClr val="tx1"/>
                </a:solidFill>
                <a:latin typeface="Arial" charset="0"/>
              </a:defRPr>
            </a:lvl7pPr>
            <a:lvl8pPr marL="3428314" indent="-228554" algn="r" defTabSz="947548" eaLnBrk="0" fontAlgn="base" hangingPunct="0">
              <a:spcBef>
                <a:spcPct val="0"/>
              </a:spcBef>
              <a:spcAft>
                <a:spcPct val="0"/>
              </a:spcAft>
              <a:defRPr sz="3600" b="1">
                <a:solidFill>
                  <a:schemeClr val="tx1"/>
                </a:solidFill>
                <a:latin typeface="Arial" charset="0"/>
              </a:defRPr>
            </a:lvl8pPr>
            <a:lvl9pPr marL="3885423" indent="-228554" algn="r" defTabSz="947548" eaLnBrk="0" fontAlgn="base" hangingPunct="0">
              <a:spcBef>
                <a:spcPct val="0"/>
              </a:spcBef>
              <a:spcAft>
                <a:spcPct val="0"/>
              </a:spcAft>
              <a:defRPr sz="3600" b="1">
                <a:solidFill>
                  <a:schemeClr val="tx1"/>
                </a:solidFill>
                <a:latin typeface="Arial" charset="0"/>
              </a:defRPr>
            </a:lvl9pPr>
          </a:lstStyle>
          <a:p>
            <a:pPr eaLnBrk="1" hangingPunct="1">
              <a:defRPr/>
            </a:pPr>
            <a:fld id="{594ADF41-F432-4A10-B87F-D2E5DCB3989D}" type="slidenum">
              <a:rPr lang="zh-TW" altLang="en-US" sz="1300" b="0" smtClean="0"/>
              <a:pPr eaLnBrk="1" hangingPunct="1">
                <a:defRPr/>
              </a:pPr>
              <a:t>2</a:t>
            </a:fld>
            <a:endParaRPr lang="en-US" altLang="zh-TW" sz="1300" b="0" dirty="0" smtClean="0"/>
          </a:p>
        </p:txBody>
      </p:sp>
    </p:spTree>
    <p:extLst>
      <p:ext uri="{BB962C8B-B14F-4D97-AF65-F5344CB8AC3E}">
        <p14:creationId xmlns:p14="http://schemas.microsoft.com/office/powerpoint/2010/main" val="243777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19163" y="746125"/>
            <a:ext cx="4957762" cy="3717925"/>
          </a:xfrm>
          <a:ln/>
        </p:spPr>
      </p:sp>
      <p:sp>
        <p:nvSpPr>
          <p:cNvPr id="64515" name="Rectangle 3"/>
          <p:cNvSpPr>
            <a:spLocks noGrp="1" noChangeArrowheads="1"/>
          </p:cNvSpPr>
          <p:nvPr>
            <p:ph type="body" idx="1"/>
          </p:nvPr>
        </p:nvSpPr>
        <p:spPr>
          <a:xfrm>
            <a:off x="679128" y="4609587"/>
            <a:ext cx="4862223" cy="4462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zh-TW" dirty="0" smtClean="0">
                <a:latin typeface="Times New Roman" pitchFamily="18" charset="0"/>
              </a:rPr>
              <a:t>The Center conserves more than 60,000 accessions of vegetable germplasm from around the world in our genebanks at headquarters and in Africa. Most of it is in the form</a:t>
            </a:r>
            <a:r>
              <a:rPr lang="en-US" altLang="zh-TW" baseline="0" dirty="0" smtClean="0">
                <a:latin typeface="Times New Roman" pitchFamily="18" charset="0"/>
              </a:rPr>
              <a:t> of seed.</a:t>
            </a:r>
            <a:endParaRPr lang="en-US" altLang="zh-TW" dirty="0" smtClean="0">
              <a:latin typeface="Times New Roman" pitchFamily="18" charset="0"/>
            </a:endParaRPr>
          </a:p>
          <a:p>
            <a:pPr eaLnBrk="1" hangingPunct="1">
              <a:lnSpc>
                <a:spcPct val="80000"/>
              </a:lnSpc>
            </a:pPr>
            <a:endParaRPr lang="en-US" altLang="zh-TW" dirty="0" smtClean="0">
              <a:latin typeface="Times New Roman" pitchFamily="18" charset="0"/>
            </a:endParaRPr>
          </a:p>
          <a:p>
            <a:pPr eaLnBrk="1" hangingPunct="1">
              <a:lnSpc>
                <a:spcPct val="80000"/>
              </a:lnSpc>
            </a:pPr>
            <a:r>
              <a:rPr lang="en-US" altLang="zh-TW" dirty="0" smtClean="0">
                <a:latin typeface="Times New Roman" pitchFamily="18" charset="0"/>
              </a:rPr>
              <a:t>That includes </a:t>
            </a:r>
            <a:r>
              <a:rPr lang="en-US" dirty="0" smtClean="0">
                <a:latin typeface="Times New Roman" pitchFamily="18" charset="0"/>
              </a:rPr>
              <a:t>the </a:t>
            </a:r>
            <a:r>
              <a:rPr lang="en-US" b="1" dirty="0" smtClean="0">
                <a:latin typeface="Times New Roman" pitchFamily="18" charset="0"/>
              </a:rPr>
              <a:t>world’s largest collection</a:t>
            </a:r>
            <a:r>
              <a:rPr lang="en-US" dirty="0" smtClean="0">
                <a:latin typeface="Times New Roman" pitchFamily="18" charset="0"/>
              </a:rPr>
              <a:t> of </a:t>
            </a:r>
            <a:r>
              <a:rPr lang="en-US" b="1" dirty="0" smtClean="0">
                <a:latin typeface="Times New Roman" pitchFamily="18" charset="0"/>
              </a:rPr>
              <a:t>tomato</a:t>
            </a:r>
            <a:r>
              <a:rPr lang="en-US" dirty="0" smtClean="0">
                <a:latin typeface="Times New Roman" pitchFamily="18" charset="0"/>
              </a:rPr>
              <a:t> and </a:t>
            </a:r>
            <a:r>
              <a:rPr lang="en-US" b="1" dirty="0" smtClean="0">
                <a:latin typeface="Times New Roman" pitchFamily="18" charset="0"/>
              </a:rPr>
              <a:t>pepper</a:t>
            </a:r>
            <a:r>
              <a:rPr lang="en-US" dirty="0" smtClean="0">
                <a:latin typeface="Times New Roman" pitchFamily="18" charset="0"/>
              </a:rPr>
              <a:t> germplasm, and </a:t>
            </a:r>
            <a:r>
              <a:rPr lang="en-US" b="1" dirty="0" smtClean="0">
                <a:latin typeface="Times New Roman" pitchFamily="18" charset="0"/>
              </a:rPr>
              <a:t>second largest collection of eggplant</a:t>
            </a:r>
            <a:r>
              <a:rPr lang="en-US" dirty="0" smtClean="0">
                <a:latin typeface="Times New Roman" pitchFamily="18" charset="0"/>
              </a:rPr>
              <a:t>. </a:t>
            </a:r>
          </a:p>
          <a:p>
            <a:pPr eaLnBrk="1" hangingPunct="1">
              <a:lnSpc>
                <a:spcPct val="80000"/>
              </a:lnSpc>
            </a:pPr>
            <a:endParaRPr lang="en-US" dirty="0" smtClean="0">
              <a:latin typeface="Times New Roman" pitchFamily="18" charset="0"/>
            </a:endParaRPr>
          </a:p>
          <a:p>
            <a:pPr eaLnBrk="1" hangingPunct="1">
              <a:lnSpc>
                <a:spcPct val="80000"/>
              </a:lnSpc>
            </a:pPr>
            <a:r>
              <a:rPr lang="en-US" altLang="zh-TW" dirty="0" smtClean="0">
                <a:latin typeface="Times New Roman" pitchFamily="18" charset="0"/>
              </a:rPr>
              <a:t>Why do we need such a large collection? We use this crop diversity:</a:t>
            </a:r>
          </a:p>
          <a:p>
            <a:pPr eaLnBrk="1" hangingPunct="1">
              <a:lnSpc>
                <a:spcPct val="80000"/>
              </a:lnSpc>
            </a:pPr>
            <a:endParaRPr lang="en-US" altLang="zh-TW" dirty="0" smtClean="0">
              <a:latin typeface="Times New Roman" pitchFamily="18" charset="0"/>
            </a:endParaRPr>
          </a:p>
          <a:p>
            <a:pPr eaLnBrk="1" hangingPunct="1">
              <a:lnSpc>
                <a:spcPct val="80000"/>
              </a:lnSpc>
            </a:pPr>
            <a:r>
              <a:rPr lang="en-US" altLang="zh-TW" dirty="0" smtClean="0">
                <a:latin typeface="Times New Roman" pitchFamily="18" charset="0"/>
              </a:rPr>
              <a:t> -- for </a:t>
            </a:r>
            <a:r>
              <a:rPr lang="en-US" altLang="zh-TW" b="1" dirty="0" smtClean="0">
                <a:latin typeface="Times New Roman" pitchFamily="18" charset="0"/>
              </a:rPr>
              <a:t>higher</a:t>
            </a:r>
            <a:r>
              <a:rPr lang="en-US" altLang="zh-TW" dirty="0" smtClean="0">
                <a:latin typeface="Times New Roman" pitchFamily="18" charset="0"/>
              </a:rPr>
              <a:t> yields, and </a:t>
            </a:r>
            <a:r>
              <a:rPr lang="en-US" altLang="zh-TW" b="1" dirty="0" smtClean="0">
                <a:latin typeface="Times New Roman" pitchFamily="18" charset="0"/>
              </a:rPr>
              <a:t>more stable yields </a:t>
            </a:r>
            <a:r>
              <a:rPr lang="en-US" altLang="zh-TW" dirty="0" smtClean="0">
                <a:latin typeface="Times New Roman" pitchFamily="18" charset="0"/>
              </a:rPr>
              <a:t>under conditions of stress – drought, flooding, salinization</a:t>
            </a:r>
          </a:p>
          <a:p>
            <a:pPr eaLnBrk="1" hangingPunct="1">
              <a:lnSpc>
                <a:spcPct val="80000"/>
              </a:lnSpc>
            </a:pPr>
            <a:r>
              <a:rPr lang="en-US" altLang="zh-TW" dirty="0" smtClean="0">
                <a:latin typeface="Times New Roman" pitchFamily="18" charset="0"/>
              </a:rPr>
              <a:t>-- better resistance to pests and disease</a:t>
            </a:r>
          </a:p>
          <a:p>
            <a:pPr eaLnBrk="1" hangingPunct="1">
              <a:lnSpc>
                <a:spcPct val="80000"/>
              </a:lnSpc>
            </a:pPr>
            <a:r>
              <a:rPr lang="en-US" altLang="zh-TW" dirty="0" smtClean="0">
                <a:latin typeface="Times New Roman" pitchFamily="18" charset="0"/>
              </a:rPr>
              <a:t>-- better nutritional quality</a:t>
            </a:r>
          </a:p>
          <a:p>
            <a:pPr eaLnBrk="1" hangingPunct="1">
              <a:lnSpc>
                <a:spcPct val="80000"/>
              </a:lnSpc>
            </a:pPr>
            <a:r>
              <a:rPr lang="en-US" altLang="zh-TW" dirty="0" smtClean="0">
                <a:latin typeface="Times New Roman" pitchFamily="18" charset="0"/>
              </a:rPr>
              <a:t>-- improving high-value features such as color and texture, which are important for local market preferences.</a:t>
            </a:r>
          </a:p>
          <a:p>
            <a:pPr eaLnBrk="1" hangingPunct="1">
              <a:lnSpc>
                <a:spcPct val="80000"/>
              </a:lnSpc>
            </a:pPr>
            <a:endParaRPr lang="en-US" altLang="zh-TW" b="1" dirty="0" smtClean="0">
              <a:latin typeface="Times New Roman" pitchFamily="18" charset="0"/>
            </a:endParaRPr>
          </a:p>
          <a:p>
            <a:pPr eaLnBrk="1" hangingPunct="1">
              <a:lnSpc>
                <a:spcPct val="80000"/>
              </a:lnSpc>
            </a:pPr>
            <a:r>
              <a:rPr lang="en-US" dirty="0" smtClean="0">
                <a:latin typeface="Times New Roman" pitchFamily="18" charset="0"/>
              </a:rPr>
              <a:t>With 400-plus species, we can find a vegetable to suit almost any growing condition.</a:t>
            </a:r>
          </a:p>
          <a:p>
            <a:pPr eaLnBrk="1" hangingPunct="1">
              <a:lnSpc>
                <a:spcPct val="80000"/>
              </a:lnSpc>
            </a:pPr>
            <a:endParaRPr lang="en-US" dirty="0" smtClean="0">
              <a:latin typeface="Times New Roman" pitchFamily="18" charset="0"/>
            </a:endParaRPr>
          </a:p>
          <a:p>
            <a:pPr eaLnBrk="1" hangingPunct="1">
              <a:lnSpc>
                <a:spcPct val="80000"/>
              </a:lnSpc>
              <a:buClr>
                <a:schemeClr val="folHlink"/>
              </a:buClr>
              <a:buFont typeface="Wingdings" pitchFamily="2" charset="2"/>
              <a:buNone/>
            </a:pPr>
            <a:endParaRPr lang="en-US" dirty="0" smtClean="0">
              <a:latin typeface="Times New Roman" pitchFamily="18" charset="0"/>
            </a:endParaRPr>
          </a:p>
          <a:p>
            <a:pPr eaLnBrk="1" hangingPunct="1">
              <a:lnSpc>
                <a:spcPct val="80000"/>
              </a:lnSpc>
            </a:pPr>
            <a:endParaRPr lang="en-US" altLang="zh-TW" b="1" dirty="0" smtClean="0">
              <a:latin typeface="Times New Roman" pitchFamily="18" charset="0"/>
            </a:endParaRPr>
          </a:p>
        </p:txBody>
      </p:sp>
    </p:spTree>
    <p:extLst>
      <p:ext uri="{BB962C8B-B14F-4D97-AF65-F5344CB8AC3E}">
        <p14:creationId xmlns:p14="http://schemas.microsoft.com/office/powerpoint/2010/main" val="1053385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917575" y="746125"/>
            <a:ext cx="4959350" cy="3719513"/>
          </a:xfrm>
          <a:ln/>
        </p:spPr>
      </p:sp>
      <p:sp>
        <p:nvSpPr>
          <p:cNvPr id="655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b="1" dirty="0" smtClean="0">
                <a:latin typeface="Times New Roman" pitchFamily="18" charset="0"/>
              </a:rPr>
              <a:t>Although we have a lot of seed, we are not a seed company! </a:t>
            </a:r>
            <a:r>
              <a:rPr lang="en-US" altLang="zh-TW" b="0" dirty="0" smtClean="0">
                <a:latin typeface="Times New Roman" pitchFamily="18" charset="0"/>
              </a:rPr>
              <a:t>What we do is distribute</a:t>
            </a:r>
            <a:r>
              <a:rPr lang="en-US" altLang="zh-TW" b="0" baseline="0" dirty="0" smtClean="0">
                <a:latin typeface="Times New Roman" pitchFamily="18" charset="0"/>
              </a:rPr>
              <a:t> seed samples </a:t>
            </a:r>
            <a:r>
              <a:rPr lang="en-US" altLang="zh-TW" b="0" dirty="0" smtClean="0">
                <a:latin typeface="Times New Roman" pitchFamily="18" charset="0"/>
              </a:rPr>
              <a:t>to researchers, universities, farmers, and private sector companies around the world. They use them for their own purposes: An NGO might take the seed multiply</a:t>
            </a:r>
            <a:r>
              <a:rPr lang="en-US" altLang="zh-TW" b="0" baseline="0" dirty="0" smtClean="0">
                <a:latin typeface="Times New Roman" pitchFamily="18" charset="0"/>
              </a:rPr>
              <a:t> it, and share it with their beneficiaries. A private sector company might take one of our breeding lines, use it to develop a hybrid, and then sell the seed to farmers. </a:t>
            </a:r>
          </a:p>
          <a:p>
            <a:pPr eaLnBrk="1" hangingPunct="1"/>
            <a:endParaRPr lang="en-US" altLang="zh-TW" b="0" baseline="0" dirty="0" smtClean="0">
              <a:latin typeface="Times New Roman" pitchFamily="18" charset="0"/>
            </a:endParaRPr>
          </a:p>
          <a:p>
            <a:pPr eaLnBrk="1" hangingPunct="1"/>
            <a:r>
              <a:rPr lang="en-US" altLang="zh-TW" b="0" baseline="0" dirty="0" smtClean="0">
                <a:latin typeface="Times New Roman" pitchFamily="18" charset="0"/>
              </a:rPr>
              <a:t>The Center’s research tends to focus on open-pollinated lines, so that farmers can save their own seed from season to season.</a:t>
            </a:r>
          </a:p>
          <a:p>
            <a:pPr eaLnBrk="1" hangingPunct="1"/>
            <a:endParaRPr lang="en-US" altLang="zh-TW" b="1" baseline="0" dirty="0" smtClean="0">
              <a:latin typeface="Times New Roman" pitchFamily="18" charset="0"/>
            </a:endParaRPr>
          </a:p>
          <a:p>
            <a:pPr eaLnBrk="1" hangingPunct="1"/>
            <a:endParaRPr lang="en-US" altLang="zh-TW" b="1" baseline="0" dirty="0" smtClean="0">
              <a:latin typeface="Times New Roman" pitchFamily="18" charset="0"/>
            </a:endParaRPr>
          </a:p>
          <a:p>
            <a:pPr eaLnBrk="1" hangingPunct="1"/>
            <a:r>
              <a:rPr lang="en-US" altLang="zh-TW" b="1" dirty="0" smtClean="0">
                <a:latin typeface="Times New Roman" pitchFamily="18" charset="0"/>
              </a:rPr>
              <a:t>We distribute about 6,000 - 10,000 seed samples EACH YEAR </a:t>
            </a:r>
          </a:p>
          <a:p>
            <a:pPr eaLnBrk="1" hangingPunct="1"/>
            <a:endParaRPr lang="en-US" dirty="0" smtClean="0">
              <a:latin typeface="Arial" charset="0"/>
            </a:endParaRPr>
          </a:p>
        </p:txBody>
      </p:sp>
    </p:spTree>
    <p:extLst>
      <p:ext uri="{BB962C8B-B14F-4D97-AF65-F5344CB8AC3E}">
        <p14:creationId xmlns:p14="http://schemas.microsoft.com/office/powerpoint/2010/main" val="633011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17575" y="746125"/>
            <a:ext cx="4959350" cy="3719513"/>
          </a:xfrm>
          <a:ln/>
        </p:spPr>
      </p:sp>
      <p:sp>
        <p:nvSpPr>
          <p:cNvPr id="66563" name="Rectangle 3"/>
          <p:cNvSpPr>
            <a:spLocks noGrp="1" noChangeArrowheads="1"/>
          </p:cNvSpPr>
          <p:nvPr>
            <p:ph type="body" idx="1"/>
          </p:nvPr>
        </p:nvSpPr>
        <p:spPr>
          <a:xfrm>
            <a:off x="679127" y="4711107"/>
            <a:ext cx="4876776"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Why do we need all this seed?</a:t>
            </a:r>
            <a:r>
              <a:rPr lang="en-US" sz="1400" baseline="0" dirty="0" smtClean="0">
                <a:latin typeface="Times New Roman" pitchFamily="18" charset="0"/>
              </a:rPr>
              <a:t> I think you know! </a:t>
            </a:r>
            <a:r>
              <a:rPr lang="en-US" sz="1400" dirty="0" smtClean="0">
                <a:latin typeface="Times New Roman" pitchFamily="18" charset="0"/>
              </a:rPr>
              <a:t>Flooding, drought, heat, and other kinds of environmental stress are serious issues facing farmers as </a:t>
            </a:r>
            <a:r>
              <a:rPr lang="en-US" sz="1400" b="1" dirty="0" smtClean="0">
                <a:latin typeface="Times New Roman" pitchFamily="18" charset="0"/>
              </a:rPr>
              <a:t>climates patterns change </a:t>
            </a:r>
            <a:r>
              <a:rPr lang="en-US" sz="1400" dirty="0" smtClean="0">
                <a:latin typeface="Times New Roman" pitchFamily="18" charset="0"/>
              </a:rPr>
              <a:t>around the world. From accessions in the genebank, our breeders select characteristics and qualities to breed into improved varieties…on the right is a wild tomato (</a:t>
            </a:r>
            <a:r>
              <a:rPr lang="en-US" sz="1400" i="1" dirty="0" smtClean="0">
                <a:latin typeface="Times New Roman" pitchFamily="18" charset="0"/>
              </a:rPr>
              <a:t>S. chilense</a:t>
            </a:r>
            <a:r>
              <a:rPr lang="en-US" sz="1400" dirty="0" smtClean="0">
                <a:latin typeface="Times New Roman" pitchFamily="18" charset="0"/>
              </a:rPr>
              <a:t>), able to withstand severe drought…breeders select those genes from these hardy species to breed into better production varieties.</a:t>
            </a:r>
            <a:r>
              <a:rPr lang="en-US" dirty="0" smtClean="0">
                <a:latin typeface="Arial" charset="0"/>
              </a:rPr>
              <a:t> </a:t>
            </a:r>
          </a:p>
          <a:p>
            <a:pPr eaLnBrk="1" hangingPunct="1"/>
            <a:endParaRPr lang="en-US" dirty="0" smtClean="0">
              <a:latin typeface="Arial" charset="0"/>
            </a:endParaRPr>
          </a:p>
          <a:p>
            <a:pPr eaLnBrk="1" hangingPunct="1"/>
            <a:r>
              <a:rPr lang="en-US" sz="1400" b="1" dirty="0" smtClean="0">
                <a:latin typeface="Times New Roman" pitchFamily="18" charset="0"/>
              </a:rPr>
              <a:t>Food security begins...with crop diversity.</a:t>
            </a:r>
            <a:r>
              <a:rPr lang="en-US" sz="1400" dirty="0" smtClean="0">
                <a:latin typeface="Times New Roman" pitchFamily="18" charset="0"/>
              </a:rPr>
              <a:t> </a:t>
            </a:r>
          </a:p>
          <a:p>
            <a:pPr eaLnBrk="1" hangingPunct="1"/>
            <a:endParaRPr lang="en-US" dirty="0" smtClean="0">
              <a:latin typeface="Arial" charset="0"/>
            </a:endParaRPr>
          </a:p>
        </p:txBody>
      </p:sp>
    </p:spTree>
    <p:extLst>
      <p:ext uri="{BB962C8B-B14F-4D97-AF65-F5344CB8AC3E}">
        <p14:creationId xmlns:p14="http://schemas.microsoft.com/office/powerpoint/2010/main" val="3496291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17575" y="746125"/>
            <a:ext cx="4959350" cy="3719513"/>
          </a:xfrm>
          <a:ln/>
        </p:spPr>
      </p:sp>
      <p:sp>
        <p:nvSpPr>
          <p:cNvPr id="68611" name="Rectangle 3"/>
          <p:cNvSpPr>
            <a:spLocks noGrp="1" noChangeArrowheads="1"/>
          </p:cNvSpPr>
          <p:nvPr>
            <p:ph type="body" idx="1"/>
          </p:nvPr>
        </p:nvSpPr>
        <p:spPr>
          <a:xfrm>
            <a:off x="679127" y="4711107"/>
            <a:ext cx="4980262"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500" dirty="0" smtClean="0">
                <a:latin typeface="Arial" charset="0"/>
              </a:rPr>
              <a:t>The </a:t>
            </a:r>
            <a:r>
              <a:rPr lang="en-US" sz="1500" b="1" dirty="0" smtClean="0">
                <a:latin typeface="Arial" charset="0"/>
              </a:rPr>
              <a:t>world’s food supply relies on a </a:t>
            </a:r>
            <a:r>
              <a:rPr lang="en-US" sz="1500" b="1" i="1" dirty="0" smtClean="0">
                <a:latin typeface="Arial" charset="0"/>
              </a:rPr>
              <a:t>very</a:t>
            </a:r>
            <a:r>
              <a:rPr lang="en-US" sz="1500" b="1" dirty="0" smtClean="0">
                <a:latin typeface="Arial" charset="0"/>
              </a:rPr>
              <a:t> small number of crops</a:t>
            </a:r>
            <a:r>
              <a:rPr lang="en-US" sz="1500" dirty="0" smtClean="0">
                <a:latin typeface="Arial" charset="0"/>
              </a:rPr>
              <a:t>...about 15 to 20 staples. But t</a:t>
            </a:r>
            <a:r>
              <a:rPr lang="en-US" sz="1400" dirty="0" smtClean="0">
                <a:latin typeface="Times New Roman" pitchFamily="18" charset="0"/>
              </a:rPr>
              <a:t>here are about 7000 edible plants, and about </a:t>
            </a:r>
            <a:r>
              <a:rPr lang="en-US" sz="1400" b="1" u="sng" dirty="0" smtClean="0">
                <a:latin typeface="Times New Roman" pitchFamily="18" charset="0"/>
              </a:rPr>
              <a:t>2000 of those are vegetables</a:t>
            </a:r>
            <a:r>
              <a:rPr lang="en-US" sz="1400" dirty="0" smtClean="0">
                <a:latin typeface="Times New Roman" pitchFamily="18" charset="0"/>
              </a:rPr>
              <a:t>.</a:t>
            </a:r>
            <a:endParaRPr lang="en-US" sz="1500" dirty="0" smtClean="0">
              <a:latin typeface="Arial" charset="0"/>
            </a:endParaRP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Traditional vegetables tend to be </a:t>
            </a:r>
            <a:r>
              <a:rPr lang="en-US" sz="1400" b="1" dirty="0" smtClean="0">
                <a:latin typeface="Times New Roman" pitchFamily="18" charset="0"/>
              </a:rPr>
              <a:t>very high in nutrients</a:t>
            </a:r>
            <a:r>
              <a:rPr lang="en-US" sz="1400" dirty="0" smtClean="0">
                <a:latin typeface="Times New Roman" pitchFamily="18" charset="0"/>
              </a:rPr>
              <a:t> and are </a:t>
            </a:r>
            <a:r>
              <a:rPr lang="en-US" sz="1400" b="1" dirty="0" smtClean="0">
                <a:latin typeface="Times New Roman" pitchFamily="18" charset="0"/>
              </a:rPr>
              <a:t>important sources of food in times of scarcity for some of the poorest people</a:t>
            </a:r>
            <a:r>
              <a:rPr lang="en-US" sz="1400" dirty="0" smtClean="0">
                <a:latin typeface="Times New Roman" pitchFamily="18" charset="0"/>
              </a:rPr>
              <a:t>. With improved seed, these species can generate income for smallholder farmers.</a:t>
            </a:r>
          </a:p>
          <a:p>
            <a:pPr eaLnBrk="1" hangingPunct="1"/>
            <a:endParaRPr lang="en-US" sz="1400" dirty="0" smtClean="0">
              <a:latin typeface="Times New Roman" pitchFamily="18" charset="0"/>
            </a:endParaRPr>
          </a:p>
        </p:txBody>
      </p:sp>
    </p:spTree>
    <p:extLst>
      <p:ext uri="{BB962C8B-B14F-4D97-AF65-F5344CB8AC3E}">
        <p14:creationId xmlns:p14="http://schemas.microsoft.com/office/powerpoint/2010/main" val="2242117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17575" y="746125"/>
            <a:ext cx="4959350" cy="3719513"/>
          </a:xfrm>
          <a:ln/>
        </p:spPr>
      </p:sp>
      <p:sp>
        <p:nvSpPr>
          <p:cNvPr id="69635" name="Rectangle 3"/>
          <p:cNvSpPr>
            <a:spLocks noGrp="1" noChangeArrowheads="1"/>
          </p:cNvSpPr>
          <p:nvPr>
            <p:ph type="body" idx="1"/>
          </p:nvPr>
        </p:nvSpPr>
        <p:spPr>
          <a:xfrm>
            <a:off x="679127" y="4711107"/>
            <a:ext cx="4980262"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Here are some five of the </a:t>
            </a:r>
            <a:r>
              <a:rPr lang="en-US" sz="1400" b="1" dirty="0" smtClean="0">
                <a:latin typeface="Times New Roman" pitchFamily="18" charset="0"/>
              </a:rPr>
              <a:t>most popular traditional</a:t>
            </a:r>
            <a:r>
              <a:rPr lang="en-US" sz="1400" b="1" baseline="0" dirty="0" smtClean="0">
                <a:latin typeface="Times New Roman" pitchFamily="18" charset="0"/>
              </a:rPr>
              <a:t> </a:t>
            </a:r>
            <a:r>
              <a:rPr lang="en-US" sz="1400" b="1" dirty="0" smtClean="0">
                <a:latin typeface="Times New Roman" pitchFamily="18" charset="0"/>
              </a:rPr>
              <a:t>vegetables in Africa</a:t>
            </a:r>
            <a:r>
              <a:rPr lang="en-US" sz="1400" dirty="0" smtClean="0">
                <a:latin typeface="Times New Roman" pitchFamily="18" charset="0"/>
              </a:rPr>
              <a:t>...the demand for these “traditional” vegetables is increasing in urban markets. The</a:t>
            </a:r>
            <a:r>
              <a:rPr lang="en-US" sz="1400" baseline="0" dirty="0" smtClean="0">
                <a:latin typeface="Times New Roman" pitchFamily="18" charset="0"/>
              </a:rPr>
              <a:t> Center has been working to improve seed production and distribution of these species, to ensure farmers can get seed when then need it.</a:t>
            </a:r>
            <a:endParaRPr lang="en-US" sz="1400" dirty="0" smtClean="0">
              <a:latin typeface="Times New Roman" pitchFamily="18" charset="0"/>
            </a:endParaRP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Spider</a:t>
            </a:r>
            <a:r>
              <a:rPr lang="en-US" sz="1400" baseline="0" dirty="0" smtClean="0">
                <a:latin typeface="Times New Roman" pitchFamily="18" charset="0"/>
              </a:rPr>
              <a:t> plant is one crop we’ll be doing more research on – it’s a C4 plant, has good tolerance for drought and heat – important as the climate changes. </a:t>
            </a:r>
            <a:endParaRPr lang="en-US" sz="1400" dirty="0" smtClean="0">
              <a:latin typeface="Times New Roman" pitchFamily="18" charset="0"/>
            </a:endParaRPr>
          </a:p>
          <a:p>
            <a:pPr eaLnBrk="1" hangingPunct="1"/>
            <a:endParaRPr lang="en-US" sz="1400" b="1" u="sng" dirty="0" smtClean="0">
              <a:latin typeface="Times New Roman" pitchFamily="18" charset="0"/>
            </a:endParaRPr>
          </a:p>
        </p:txBody>
      </p:sp>
    </p:spTree>
    <p:extLst>
      <p:ext uri="{BB962C8B-B14F-4D97-AF65-F5344CB8AC3E}">
        <p14:creationId xmlns:p14="http://schemas.microsoft.com/office/powerpoint/2010/main" val="1169100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17575" y="746125"/>
            <a:ext cx="4959350" cy="3719513"/>
          </a:xfrm>
          <a:ln/>
        </p:spPr>
      </p:sp>
      <p:sp>
        <p:nvSpPr>
          <p:cNvPr id="706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charset="0"/>
              </a:rPr>
              <a:t>Why are traditional vegetables important?</a:t>
            </a:r>
            <a:r>
              <a:rPr lang="en-US" dirty="0" smtClean="0">
                <a:latin typeface="Arial" charset="0"/>
              </a:rPr>
              <a:t> Many are very high in nutrients, more so than common popular vegetables. Well-adapted, easy to grow. </a:t>
            </a:r>
          </a:p>
          <a:p>
            <a:pPr eaLnBrk="1" hangingPunct="1"/>
            <a:endParaRPr lang="en-US" dirty="0" smtClean="0">
              <a:latin typeface="Arial" charset="0"/>
            </a:endParaRPr>
          </a:p>
          <a:p>
            <a:pPr eaLnBrk="1" hangingPunct="1"/>
            <a:r>
              <a:rPr lang="en-US" sz="1400" u="sng" dirty="0" smtClean="0">
                <a:latin typeface="Times New Roman" pitchFamily="18" charset="0"/>
              </a:rPr>
              <a:t>More research needed on indigenous vegetables. </a:t>
            </a:r>
          </a:p>
          <a:p>
            <a:pPr eaLnBrk="1" hangingPunct="1"/>
            <a:endParaRPr lang="en-US" u="sng" dirty="0" smtClean="0">
              <a:latin typeface="Arial" charset="0"/>
            </a:endParaRPr>
          </a:p>
        </p:txBody>
      </p:sp>
    </p:spTree>
    <p:extLst>
      <p:ext uri="{BB962C8B-B14F-4D97-AF65-F5344CB8AC3E}">
        <p14:creationId xmlns:p14="http://schemas.microsoft.com/office/powerpoint/2010/main" val="115190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17575" y="746125"/>
            <a:ext cx="4959350" cy="3719513"/>
          </a:xfrm>
          <a:ln/>
        </p:spPr>
      </p:sp>
      <p:sp>
        <p:nvSpPr>
          <p:cNvPr id="73731" name="Rectangle 3"/>
          <p:cNvSpPr>
            <a:spLocks noGrp="1" noChangeArrowheads="1"/>
          </p:cNvSpPr>
          <p:nvPr>
            <p:ph type="body" idx="1"/>
          </p:nvPr>
        </p:nvSpPr>
        <p:spPr>
          <a:xfrm>
            <a:off x="679126" y="4711107"/>
            <a:ext cx="4967326"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400" b="1" dirty="0" smtClean="0">
                <a:latin typeface="Times New Roman" pitchFamily="18" charset="0"/>
              </a:rPr>
              <a:t>Capacity building is vital to the success of all the Center does; it ensures continuity of our programs.</a:t>
            </a:r>
            <a:r>
              <a:rPr lang="en-US" sz="1400" dirty="0" smtClean="0">
                <a:latin typeface="Times New Roman" pitchFamily="18" charset="0"/>
              </a:rPr>
              <a:t> We have a saying: Vegetable production is knowledge intensive…farmers have to know a great deal about soil and climate, which varieties will grow best in their areas, how to use the most effective methods to grow specific varieties, how to protect their crops and safely fight pests and disease, how to carry out the harvest…the list goes on…training helps . </a:t>
            </a:r>
          </a:p>
          <a:p>
            <a:pPr eaLnBrk="1" hangingPunct="1">
              <a:lnSpc>
                <a:spcPct val="90000"/>
              </a:lnSpc>
            </a:pPr>
            <a:endParaRPr lang="en-US" sz="1400" dirty="0" smtClean="0">
              <a:latin typeface="Times New Roman" pitchFamily="18" charset="0"/>
            </a:endParaRPr>
          </a:p>
          <a:p>
            <a:pPr eaLnBrk="1" hangingPunct="1">
              <a:lnSpc>
                <a:spcPct val="90000"/>
              </a:lnSpc>
            </a:pPr>
            <a:r>
              <a:rPr lang="en-US" sz="1400" b="1" dirty="0" smtClean="0">
                <a:latin typeface="Times New Roman" pitchFamily="18" charset="0"/>
              </a:rPr>
              <a:t>International Training Course</a:t>
            </a:r>
            <a:r>
              <a:rPr lang="en-US" sz="1400" dirty="0" smtClean="0">
                <a:latin typeface="Times New Roman" pitchFamily="18" charset="0"/>
              </a:rPr>
              <a:t> – held for more than 30 years in East and Southeast Asia Office. Participants come from all over the world to learn about germplasm collection, production, and marketing. The Center regularly conducts courses with our national partners and NGOs to train farmers in production and evaluation methods.  </a:t>
            </a:r>
          </a:p>
          <a:p>
            <a:pPr eaLnBrk="1" hangingPunct="1">
              <a:lnSpc>
                <a:spcPct val="90000"/>
              </a:lnSpc>
            </a:pPr>
            <a:endParaRPr lang="en-US" sz="1400" dirty="0" smtClean="0">
              <a:latin typeface="Times New Roman" pitchFamily="18" charset="0"/>
            </a:endParaRPr>
          </a:p>
          <a:p>
            <a:pPr eaLnBrk="1" hangingPunct="1">
              <a:lnSpc>
                <a:spcPct val="90000"/>
              </a:lnSpc>
            </a:pPr>
            <a:r>
              <a:rPr lang="en-US" sz="1400" b="1" dirty="0" smtClean="0">
                <a:latin typeface="Times New Roman" pitchFamily="18" charset="0"/>
              </a:rPr>
              <a:t>VINESA</a:t>
            </a:r>
            <a:r>
              <a:rPr lang="en-US" sz="1400" dirty="0" smtClean="0">
                <a:latin typeface="Times New Roman" pitchFamily="18" charset="0"/>
              </a:rPr>
              <a:t> Training young people to become </a:t>
            </a:r>
            <a:r>
              <a:rPr lang="en-US" sz="1400" dirty="0" err="1" smtClean="0">
                <a:latin typeface="Times New Roman" pitchFamily="18" charset="0"/>
              </a:rPr>
              <a:t>agripreneurs</a:t>
            </a:r>
            <a:r>
              <a:rPr lang="en-US" sz="1400" baseline="0" dirty="0" smtClean="0">
                <a:latin typeface="Times New Roman" pitchFamily="18" charset="0"/>
              </a:rPr>
              <a:t> – to see agriculture as a profitable career --</a:t>
            </a:r>
            <a:endParaRPr lang="en-US" sz="1400" dirty="0" smtClean="0">
              <a:latin typeface="Times New Roman" pitchFamily="18" charset="0"/>
            </a:endParaRPr>
          </a:p>
          <a:p>
            <a:pPr eaLnBrk="1" hangingPunct="1">
              <a:lnSpc>
                <a:spcPct val="90000"/>
              </a:lnSpc>
            </a:pPr>
            <a:endParaRPr lang="en-US" sz="1400" dirty="0" smtClean="0">
              <a:latin typeface="Times New Roman" pitchFamily="18" charset="0"/>
            </a:endParaRPr>
          </a:p>
          <a:p>
            <a:pPr eaLnBrk="1" hangingPunct="1">
              <a:lnSpc>
                <a:spcPct val="90000"/>
              </a:lnSpc>
            </a:pPr>
            <a:r>
              <a:rPr lang="en-US" sz="1400" dirty="0" smtClean="0">
                <a:latin typeface="Times New Roman" pitchFamily="18" charset="0"/>
              </a:rPr>
              <a:t>Learning and sharing information is vital to progress for farmers and researchers alike. </a:t>
            </a:r>
          </a:p>
          <a:p>
            <a:pPr eaLnBrk="1" hangingPunct="1">
              <a:lnSpc>
                <a:spcPct val="90000"/>
              </a:lnSpc>
            </a:pPr>
            <a:endParaRPr lang="en-US" sz="1400" dirty="0" smtClean="0">
              <a:latin typeface="Times New Roman" pitchFamily="18" charset="0"/>
            </a:endParaRPr>
          </a:p>
          <a:p>
            <a:pPr eaLnBrk="1" hangingPunct="1">
              <a:lnSpc>
                <a:spcPct val="90000"/>
              </a:lnSpc>
            </a:pPr>
            <a:endParaRPr lang="en-US" sz="1400" dirty="0" smtClean="0">
              <a:latin typeface="Times New Roman" pitchFamily="18" charset="0"/>
            </a:endParaRPr>
          </a:p>
        </p:txBody>
      </p:sp>
    </p:spTree>
    <p:extLst>
      <p:ext uri="{BB962C8B-B14F-4D97-AF65-F5344CB8AC3E}">
        <p14:creationId xmlns:p14="http://schemas.microsoft.com/office/powerpoint/2010/main" val="1824100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17575" y="746125"/>
            <a:ext cx="4959350" cy="3719513"/>
          </a:xfrm>
          <a:ln/>
        </p:spPr>
      </p:sp>
      <p:sp>
        <p:nvSpPr>
          <p:cNvPr id="74755" name="Rectangle 3"/>
          <p:cNvSpPr>
            <a:spLocks noGrp="1" noChangeArrowheads="1"/>
          </p:cNvSpPr>
          <p:nvPr>
            <p:ph type="body" idx="1"/>
          </p:nvPr>
        </p:nvSpPr>
        <p:spPr>
          <a:xfrm>
            <a:off x="679127" y="4711107"/>
            <a:ext cx="4902647"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Center has initiatives to </a:t>
            </a:r>
            <a:r>
              <a:rPr lang="en-US" sz="1400" b="1" dirty="0" smtClean="0">
                <a:latin typeface="Times New Roman" pitchFamily="18" charset="0"/>
              </a:rPr>
              <a:t>introduce students to vegetable growing</a:t>
            </a:r>
            <a:r>
              <a:rPr lang="en-US" sz="1400" dirty="0" smtClean="0">
                <a:latin typeface="Times New Roman" pitchFamily="18" charset="0"/>
              </a:rPr>
              <a:t> through </a:t>
            </a:r>
            <a:r>
              <a:rPr lang="en-US" sz="1400" b="1" dirty="0" smtClean="0">
                <a:latin typeface="Times New Roman" pitchFamily="18" charset="0"/>
              </a:rPr>
              <a:t>school garden</a:t>
            </a:r>
            <a:r>
              <a:rPr lang="en-US" sz="1400" dirty="0" smtClean="0">
                <a:latin typeface="Times New Roman" pitchFamily="18" charset="0"/>
              </a:rPr>
              <a:t> projects. We also have a Nutrition Unit here that conducts nutritional</a:t>
            </a:r>
            <a:r>
              <a:rPr lang="en-US" sz="1400" baseline="0" dirty="0" smtClean="0">
                <a:latin typeface="Times New Roman" pitchFamily="18" charset="0"/>
              </a:rPr>
              <a:t> analyses of crops and develops improved recipes to ensure people prepare vegetables to get the maximum benefit from the nutrients.</a:t>
            </a:r>
            <a:endParaRPr lang="en-US" sz="1400" dirty="0" smtClean="0">
              <a:latin typeface="Times New Roman" pitchFamily="18" charset="0"/>
            </a:endParaRPr>
          </a:p>
          <a:p>
            <a:pPr eaLnBrk="1" hangingPunct="1"/>
            <a:endParaRPr lang="en-US" dirty="0" smtClean="0">
              <a:solidFill>
                <a:srgbClr val="000000"/>
              </a:solidFill>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latin typeface="Arial" charset="0"/>
              </a:rPr>
              <a:t>VEGETABLES GO</a:t>
            </a:r>
            <a:r>
              <a:rPr lang="en-US" baseline="0" dirty="0" smtClean="0">
                <a:solidFill>
                  <a:srgbClr val="000000"/>
                </a:solidFill>
                <a:latin typeface="Arial" charset="0"/>
              </a:rPr>
              <a:t> TO SCHOOL : new school garden initiative for Bhutan, Nepal, Tanzania, Burkina Faso, Indonesia, Philippines </a:t>
            </a:r>
            <a:r>
              <a:rPr lang="en-US" sz="1400" dirty="0" smtClean="0">
                <a:latin typeface="Times New Roman" pitchFamily="18" charset="0"/>
              </a:rPr>
              <a:t>P</a:t>
            </a:r>
            <a:r>
              <a:rPr lang="en-US" dirty="0" smtClean="0">
                <a:solidFill>
                  <a:srgbClr val="000000"/>
                </a:solidFill>
                <a:latin typeface="Arial" charset="0"/>
              </a:rPr>
              <a:t>ilot </a:t>
            </a:r>
            <a:r>
              <a:rPr lang="en-US" b="1" dirty="0" smtClean="0">
                <a:solidFill>
                  <a:srgbClr val="000000"/>
                </a:solidFill>
                <a:latin typeface="Arial" charset="0"/>
              </a:rPr>
              <a:t>school garden</a:t>
            </a:r>
            <a:r>
              <a:rPr lang="en-US" dirty="0" smtClean="0">
                <a:solidFill>
                  <a:srgbClr val="000000"/>
                </a:solidFill>
                <a:latin typeface="Arial" charset="0"/>
              </a:rPr>
              <a:t> project in Philippines: 8000+ schools reached by 2008; in 2012, the government introduced this program to ALL public schools in the Philippines. </a:t>
            </a:r>
          </a:p>
          <a:p>
            <a:pPr eaLnBrk="1" hangingPunct="1"/>
            <a:endParaRPr lang="en-US" baseline="0" dirty="0" smtClean="0">
              <a:solidFill>
                <a:srgbClr val="000000"/>
              </a:solidFill>
              <a:latin typeface="Arial" charset="0"/>
            </a:endParaRPr>
          </a:p>
          <a:p>
            <a:pPr eaLnBrk="1" hangingPunct="1"/>
            <a:r>
              <a:rPr lang="en-US" baseline="0" dirty="0" smtClean="0">
                <a:solidFill>
                  <a:srgbClr val="000000"/>
                </a:solidFill>
                <a:latin typeface="Arial" charset="0"/>
              </a:rPr>
              <a:t>Oh My </a:t>
            </a:r>
            <a:r>
              <a:rPr lang="en-US" baseline="0" dirty="0" err="1" smtClean="0">
                <a:solidFill>
                  <a:srgbClr val="000000"/>
                </a:solidFill>
                <a:latin typeface="Arial" charset="0"/>
              </a:rPr>
              <a:t>Gulay</a:t>
            </a:r>
            <a:r>
              <a:rPr lang="en-US" baseline="0" dirty="0" smtClean="0">
                <a:solidFill>
                  <a:srgbClr val="000000"/>
                </a:solidFill>
                <a:latin typeface="Arial" charset="0"/>
              </a:rPr>
              <a:t>! Public awareness campaign i</a:t>
            </a:r>
            <a:r>
              <a:rPr lang="en-US" dirty="0" smtClean="0">
                <a:solidFill>
                  <a:srgbClr val="000000"/>
                </a:solidFill>
                <a:latin typeface="Arial" charset="0"/>
              </a:rPr>
              <a:t>nspired by a visit of Philippines legislators to AVRDC.</a:t>
            </a:r>
            <a:endParaRPr lang="en-US" sz="1400" dirty="0" smtClean="0">
              <a:latin typeface="Times New Roman" pitchFamily="18" charset="0"/>
            </a:endParaRPr>
          </a:p>
          <a:p>
            <a:pPr eaLnBrk="1" hangingPunct="1"/>
            <a:endParaRPr lang="en-US" sz="1400" dirty="0" smtClean="0">
              <a:latin typeface="Times New Roman" pitchFamily="18" charset="0"/>
            </a:endParaRPr>
          </a:p>
          <a:p>
            <a:pPr eaLnBrk="1" hangingPunct="1"/>
            <a:endParaRPr lang="en-US" sz="1400" dirty="0" smtClean="0">
              <a:latin typeface="Times New Roman" pitchFamily="18" charset="0"/>
            </a:endParaRPr>
          </a:p>
        </p:txBody>
      </p:sp>
    </p:spTree>
    <p:extLst>
      <p:ext uri="{BB962C8B-B14F-4D97-AF65-F5344CB8AC3E}">
        <p14:creationId xmlns:p14="http://schemas.microsoft.com/office/powerpoint/2010/main" val="2693801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17575" y="746125"/>
            <a:ext cx="4959350" cy="3719513"/>
          </a:xfrm>
          <a:ln/>
        </p:spPr>
      </p:sp>
      <p:sp>
        <p:nvSpPr>
          <p:cNvPr id="76803" name="Rectangle 3"/>
          <p:cNvSpPr>
            <a:spLocks noGrp="1" noChangeArrowheads="1"/>
          </p:cNvSpPr>
          <p:nvPr>
            <p:ph type="body" idx="1"/>
          </p:nvPr>
        </p:nvSpPr>
        <p:spPr>
          <a:xfrm>
            <a:off x="679128" y="4712694"/>
            <a:ext cx="5436247" cy="44636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2" tIns="48321" rIns="96642" bIns="48321"/>
          <a:lstStyle/>
          <a:p>
            <a:pPr eaLnBrk="1" hangingPunct="1">
              <a:spcBef>
                <a:spcPct val="0"/>
              </a:spcBef>
            </a:pPr>
            <a:r>
              <a:rPr lang="en-US" b="1" dirty="0" smtClean="0">
                <a:latin typeface="Arial" charset="0"/>
              </a:rPr>
              <a:t>The Center has conducted research on home gardens for 40 years. HOME GARDENS:</a:t>
            </a:r>
            <a:r>
              <a:rPr lang="en-US" dirty="0" smtClean="0">
                <a:latin typeface="Arial" charset="0"/>
              </a:rPr>
              <a:t> </a:t>
            </a: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 provide a ready, low or no-cost supply of fresh, nutritious vegetables for the family</a:t>
            </a:r>
          </a:p>
          <a:p>
            <a:pPr eaLnBrk="1" hangingPunct="1">
              <a:spcBef>
                <a:spcPct val="0"/>
              </a:spcBef>
            </a:pPr>
            <a:r>
              <a:rPr lang="en-US" dirty="0" smtClean="0">
                <a:latin typeface="Arial" charset="0"/>
              </a:rPr>
              <a:t>-- create </a:t>
            </a:r>
            <a:r>
              <a:rPr lang="en-US" b="1" dirty="0" smtClean="0">
                <a:latin typeface="Arial" charset="0"/>
              </a:rPr>
              <a:t>home based employment</a:t>
            </a:r>
            <a:r>
              <a:rPr lang="en-US" dirty="0" smtClean="0">
                <a:latin typeface="Arial" charset="0"/>
              </a:rPr>
              <a:t>, especially for women (processing, preserving, etc.)</a:t>
            </a:r>
          </a:p>
          <a:p>
            <a:pPr eaLnBrk="1" hangingPunct="1">
              <a:spcBef>
                <a:spcPct val="0"/>
              </a:spcBef>
            </a:pPr>
            <a:r>
              <a:rPr lang="en-US" dirty="0" smtClean="0">
                <a:latin typeface="Arial" charset="0"/>
              </a:rPr>
              <a:t>-- </a:t>
            </a:r>
            <a:r>
              <a:rPr lang="en-US" b="1" dirty="0" smtClean="0">
                <a:latin typeface="Arial" charset="0"/>
              </a:rPr>
              <a:t>generate income</a:t>
            </a:r>
            <a:r>
              <a:rPr lang="en-US" dirty="0" smtClean="0">
                <a:latin typeface="Arial" charset="0"/>
              </a:rPr>
              <a:t> for the household through the sale of surplus vegetables</a:t>
            </a: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The Center’s </a:t>
            </a:r>
            <a:r>
              <a:rPr lang="en-US" b="1" dirty="0" smtClean="0">
                <a:latin typeface="Arial" charset="0"/>
              </a:rPr>
              <a:t>Healthy Home Garden Kits</a:t>
            </a:r>
            <a:r>
              <a:rPr lang="en-US" dirty="0" smtClean="0">
                <a:latin typeface="Arial" charset="0"/>
              </a:rPr>
              <a:t> can supply vegetables year-round. They come with seed specially selected for the local </a:t>
            </a:r>
            <a:r>
              <a:rPr lang="en-US" dirty="0" err="1" smtClean="0">
                <a:latin typeface="Arial" charset="0"/>
              </a:rPr>
              <a:t>agroclimate</a:t>
            </a:r>
            <a:r>
              <a:rPr lang="en-US" dirty="0" smtClean="0">
                <a:latin typeface="Arial" charset="0"/>
              </a:rPr>
              <a:t> and local preferences. These have been distributed</a:t>
            </a:r>
            <a:r>
              <a:rPr lang="en-US" baseline="0" dirty="0" smtClean="0">
                <a:latin typeface="Arial" charset="0"/>
              </a:rPr>
              <a:t> in India, Cambodia, Tanzania, Uganda, Kenya and many other countries.</a:t>
            </a:r>
            <a:r>
              <a:rPr lang="en-US" dirty="0" smtClean="0">
                <a:latin typeface="Arial" charset="0"/>
              </a:rPr>
              <a:t> </a:t>
            </a:r>
          </a:p>
        </p:txBody>
      </p:sp>
    </p:spTree>
    <p:extLst>
      <p:ext uri="{BB962C8B-B14F-4D97-AF65-F5344CB8AC3E}">
        <p14:creationId xmlns:p14="http://schemas.microsoft.com/office/powerpoint/2010/main" val="228961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920750" y="757238"/>
            <a:ext cx="4956175" cy="3716337"/>
          </a:xfrm>
          <a:ln/>
        </p:spPr>
      </p:sp>
      <p:sp>
        <p:nvSpPr>
          <p:cNvPr id="79875" name="Text Box 3"/>
          <p:cNvSpPr>
            <a:spLocks noGrp="1" noChangeArrowheads="1"/>
          </p:cNvSpPr>
          <p:nvPr>
            <p:ph type="body" idx="1"/>
          </p:nvPr>
        </p:nvSpPr>
        <p:spPr>
          <a:xfrm>
            <a:off x="827889" y="4792005"/>
            <a:ext cx="4810480" cy="1478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GB" sz="1400" b="1" dirty="0" smtClean="0">
                <a:latin typeface="Times New Roman" pitchFamily="18" charset="0"/>
              </a:rPr>
              <a:t>The Center is a connector</a:t>
            </a:r>
            <a:r>
              <a:rPr lang="en-GB" sz="1400" dirty="0" smtClean="0">
                <a:latin typeface="Times New Roman" pitchFamily="18" charset="0"/>
              </a:rPr>
              <a:t>, bringing together the needs of public with the aims of the private sector. The public needs good quality seed; the private sector uses our breeding lines to develop the varieties the market wants. </a:t>
            </a:r>
          </a:p>
        </p:txBody>
      </p:sp>
    </p:spTree>
    <p:extLst>
      <p:ext uri="{BB962C8B-B14F-4D97-AF65-F5344CB8AC3E}">
        <p14:creationId xmlns:p14="http://schemas.microsoft.com/office/powerpoint/2010/main" val="334359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113088" y="468313"/>
            <a:ext cx="2787650" cy="2090737"/>
          </a:xfrm>
          <a:ln/>
        </p:spPr>
      </p:sp>
      <p:sp>
        <p:nvSpPr>
          <p:cNvPr id="3" name="Notes Placeholder 2"/>
          <p:cNvSpPr>
            <a:spLocks noGrp="1"/>
          </p:cNvSpPr>
          <p:nvPr>
            <p:ph type="body" idx="1"/>
          </p:nvPr>
        </p:nvSpPr>
        <p:spPr>
          <a:xfrm>
            <a:off x="679128" y="2728319"/>
            <a:ext cx="5436247" cy="4463654"/>
          </a:xfrm>
        </p:spPr>
        <p:txBody>
          <a:bodyPr>
            <a:normAutofit/>
          </a:bodyPr>
          <a:lstStyle/>
          <a:p>
            <a:pPr>
              <a:defRPr/>
            </a:pPr>
            <a:r>
              <a:rPr lang="en-US" dirty="0" smtClean="0">
                <a:cs typeface="Arial" pitchFamily="34" charset="0"/>
              </a:rPr>
              <a:t>This map shows where we</a:t>
            </a:r>
            <a:r>
              <a:rPr lang="en-US" baseline="0" dirty="0" smtClean="0">
                <a:cs typeface="Arial" pitchFamily="34" charset="0"/>
              </a:rPr>
              <a:t> now work around the globe. We have regional offices in </a:t>
            </a:r>
            <a:r>
              <a:rPr lang="en-US" dirty="0" smtClean="0">
                <a:cs typeface="Arial" pitchFamily="34" charset="0"/>
              </a:rPr>
              <a:t> </a:t>
            </a:r>
          </a:p>
          <a:p>
            <a:pPr>
              <a:defRPr/>
            </a:pPr>
            <a:endParaRPr lang="en-US" dirty="0" smtClean="0">
              <a:cs typeface="Arial" pitchFamily="34" charset="0"/>
            </a:endParaRPr>
          </a:p>
          <a:p>
            <a:pPr marL="171416" indent="-171416">
              <a:buFont typeface="Arial" pitchFamily="34" charset="0"/>
              <a:buChar char="•"/>
              <a:defRPr/>
            </a:pPr>
            <a:r>
              <a:rPr lang="en-US" dirty="0" smtClean="0">
                <a:cs typeface="Arial" pitchFamily="34" charset="0"/>
              </a:rPr>
              <a:t>In Southeast Asia,</a:t>
            </a:r>
            <a:r>
              <a:rPr lang="en-US" baseline="0" dirty="0" smtClean="0">
                <a:cs typeface="Arial" pitchFamily="34" charset="0"/>
              </a:rPr>
              <a:t> </a:t>
            </a:r>
            <a:r>
              <a:rPr lang="en-US" dirty="0" smtClean="0">
                <a:cs typeface="Arial" pitchFamily="34" charset="0"/>
              </a:rPr>
              <a:t>Bangkok Thailand, where we have been since the</a:t>
            </a:r>
            <a:r>
              <a:rPr lang="en-US" baseline="0" dirty="0" smtClean="0">
                <a:cs typeface="Arial" pitchFamily="34" charset="0"/>
              </a:rPr>
              <a:t> early 1990s, and from there work in Indonesia, Vietnam, Myanmar and other countries in the region</a:t>
            </a:r>
            <a:r>
              <a:rPr lang="en-US" dirty="0" smtClean="0">
                <a:cs typeface="Arial" pitchFamily="34" charset="0"/>
              </a:rPr>
              <a:t> </a:t>
            </a:r>
          </a:p>
          <a:p>
            <a:pPr marL="171416" indent="-171416">
              <a:buFont typeface="Arial" pitchFamily="34" charset="0"/>
              <a:buChar char="•"/>
              <a:defRPr/>
            </a:pPr>
            <a:r>
              <a:rPr lang="en-US" dirty="0" smtClean="0">
                <a:cs typeface="Arial" pitchFamily="34" charset="0"/>
              </a:rPr>
              <a:t>We have </a:t>
            </a:r>
            <a:r>
              <a:rPr lang="en-US" b="1" dirty="0" smtClean="0">
                <a:cs typeface="Arial" pitchFamily="34" charset="0"/>
              </a:rPr>
              <a:t>three regional</a:t>
            </a:r>
            <a:r>
              <a:rPr lang="en-US" b="1" baseline="0" dirty="0" smtClean="0">
                <a:cs typeface="Arial" pitchFamily="34" charset="0"/>
              </a:rPr>
              <a:t> offices </a:t>
            </a:r>
            <a:r>
              <a:rPr lang="en-US" baseline="0" dirty="0" smtClean="0">
                <a:cs typeface="Arial" pitchFamily="34" charset="0"/>
              </a:rPr>
              <a:t>in Africa: One in Tanzania, one Mali, and one in Benin, working in sub-Saharan Africa from east to west</a:t>
            </a:r>
            <a:endParaRPr lang="en-US" dirty="0" smtClean="0">
              <a:cs typeface="Arial" pitchFamily="34" charset="0"/>
            </a:endParaRPr>
          </a:p>
          <a:p>
            <a:pPr marL="171416" indent="-171416">
              <a:buFont typeface="Arial" pitchFamily="34" charset="0"/>
              <a:buChar char="•"/>
              <a:defRPr/>
            </a:pPr>
            <a:r>
              <a:rPr lang="en-US" dirty="0" smtClean="0">
                <a:cs typeface="Arial" pitchFamily="34" charset="0"/>
              </a:rPr>
              <a:t>Our</a:t>
            </a:r>
            <a:r>
              <a:rPr lang="en-US" baseline="0" dirty="0" smtClean="0">
                <a:cs typeface="Arial" pitchFamily="34" charset="0"/>
              </a:rPr>
              <a:t> South Asia / Central Asia office opened in 2006; our base there is in Hyderabad, and we work in Pakistan, Nepal, Bhutan, and Bangladesh.</a:t>
            </a:r>
            <a:endParaRPr lang="en-US" dirty="0" smtClean="0">
              <a:cs typeface="Arial" pitchFamily="34" charset="0"/>
            </a:endParaRPr>
          </a:p>
          <a:p>
            <a:pPr>
              <a:defRPr/>
            </a:pPr>
            <a:endParaRPr lang="en-US" dirty="0" smtClean="0">
              <a:cs typeface="Arial" pitchFamily="34" charset="0"/>
            </a:endParaRPr>
          </a:p>
          <a:p>
            <a:pPr>
              <a:defRPr/>
            </a:pPr>
            <a:endParaRPr lang="en-US" dirty="0" smtClean="0">
              <a:cs typeface="Arial" pitchFamily="34" charset="0"/>
            </a:endParaRPr>
          </a:p>
        </p:txBody>
      </p:sp>
      <p:sp>
        <p:nvSpPr>
          <p:cNvPr id="47108" name="Slide Number Placeholder 3"/>
          <p:cNvSpPr>
            <a:spLocks noGrp="1"/>
          </p:cNvSpPr>
          <p:nvPr>
            <p:ph type="sldNum" sz="quarter" idx="5"/>
          </p:nvPr>
        </p:nvSpPr>
        <p:spPr/>
        <p:txBody>
          <a:bodyPr/>
          <a:lstStyle>
            <a:lvl1pPr algn="r" defTabSz="947548" eaLnBrk="0" hangingPunct="0">
              <a:defRPr sz="3600" b="1">
                <a:solidFill>
                  <a:schemeClr val="tx1"/>
                </a:solidFill>
                <a:latin typeface="Arial" charset="0"/>
              </a:defRPr>
            </a:lvl1pPr>
            <a:lvl2pPr marL="742801" indent="-285693" algn="r" defTabSz="947548" eaLnBrk="0" hangingPunct="0">
              <a:defRPr sz="3600" b="1">
                <a:solidFill>
                  <a:schemeClr val="tx1"/>
                </a:solidFill>
                <a:latin typeface="Arial" charset="0"/>
              </a:defRPr>
            </a:lvl2pPr>
            <a:lvl3pPr marL="1142771" indent="-228554" algn="r" defTabSz="947548" eaLnBrk="0" hangingPunct="0">
              <a:defRPr sz="3600" b="1">
                <a:solidFill>
                  <a:schemeClr val="tx1"/>
                </a:solidFill>
                <a:latin typeface="Arial" charset="0"/>
              </a:defRPr>
            </a:lvl3pPr>
            <a:lvl4pPr marL="1599880" indent="-228554" algn="r" defTabSz="947548" eaLnBrk="0" hangingPunct="0">
              <a:defRPr sz="3600" b="1">
                <a:solidFill>
                  <a:schemeClr val="tx1"/>
                </a:solidFill>
                <a:latin typeface="Arial" charset="0"/>
              </a:defRPr>
            </a:lvl4pPr>
            <a:lvl5pPr marL="2056989" indent="-228554" algn="r" defTabSz="947548" eaLnBrk="0" hangingPunct="0">
              <a:defRPr sz="3600" b="1">
                <a:solidFill>
                  <a:schemeClr val="tx1"/>
                </a:solidFill>
                <a:latin typeface="Arial" charset="0"/>
              </a:defRPr>
            </a:lvl5pPr>
            <a:lvl6pPr marL="2514097" indent="-228554" algn="r" defTabSz="947548" eaLnBrk="0" fontAlgn="base" hangingPunct="0">
              <a:spcBef>
                <a:spcPct val="0"/>
              </a:spcBef>
              <a:spcAft>
                <a:spcPct val="0"/>
              </a:spcAft>
              <a:defRPr sz="3600" b="1">
                <a:solidFill>
                  <a:schemeClr val="tx1"/>
                </a:solidFill>
                <a:latin typeface="Arial" charset="0"/>
              </a:defRPr>
            </a:lvl6pPr>
            <a:lvl7pPr marL="2971206" indent="-228554" algn="r" defTabSz="947548" eaLnBrk="0" fontAlgn="base" hangingPunct="0">
              <a:spcBef>
                <a:spcPct val="0"/>
              </a:spcBef>
              <a:spcAft>
                <a:spcPct val="0"/>
              </a:spcAft>
              <a:defRPr sz="3600" b="1">
                <a:solidFill>
                  <a:schemeClr val="tx1"/>
                </a:solidFill>
                <a:latin typeface="Arial" charset="0"/>
              </a:defRPr>
            </a:lvl7pPr>
            <a:lvl8pPr marL="3428314" indent="-228554" algn="r" defTabSz="947548" eaLnBrk="0" fontAlgn="base" hangingPunct="0">
              <a:spcBef>
                <a:spcPct val="0"/>
              </a:spcBef>
              <a:spcAft>
                <a:spcPct val="0"/>
              </a:spcAft>
              <a:defRPr sz="3600" b="1">
                <a:solidFill>
                  <a:schemeClr val="tx1"/>
                </a:solidFill>
                <a:latin typeface="Arial" charset="0"/>
              </a:defRPr>
            </a:lvl8pPr>
            <a:lvl9pPr marL="3885423" indent="-228554" algn="r" defTabSz="947548" eaLnBrk="0" fontAlgn="base" hangingPunct="0">
              <a:spcBef>
                <a:spcPct val="0"/>
              </a:spcBef>
              <a:spcAft>
                <a:spcPct val="0"/>
              </a:spcAft>
              <a:defRPr sz="3600" b="1">
                <a:solidFill>
                  <a:schemeClr val="tx1"/>
                </a:solidFill>
                <a:latin typeface="Arial" charset="0"/>
              </a:defRPr>
            </a:lvl9pPr>
          </a:lstStyle>
          <a:p>
            <a:pPr eaLnBrk="1" hangingPunct="1">
              <a:defRPr/>
            </a:pPr>
            <a:fld id="{7B866671-9C0F-47A3-9006-5570940C6F6A}" type="slidenum">
              <a:rPr lang="en-US" sz="1300" b="0" smtClean="0">
                <a:solidFill>
                  <a:srgbClr val="000000"/>
                </a:solidFill>
              </a:rPr>
              <a:pPr eaLnBrk="1" hangingPunct="1">
                <a:defRPr/>
              </a:pPr>
              <a:t>3</a:t>
            </a:fld>
            <a:endParaRPr lang="en-US" sz="1300" b="0" dirty="0" smtClean="0">
              <a:solidFill>
                <a:srgbClr val="000000"/>
              </a:solidFill>
            </a:endParaRPr>
          </a:p>
        </p:txBody>
      </p:sp>
    </p:spTree>
    <p:extLst>
      <p:ext uri="{BB962C8B-B14F-4D97-AF65-F5344CB8AC3E}">
        <p14:creationId xmlns:p14="http://schemas.microsoft.com/office/powerpoint/2010/main" val="3483660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17575" y="746125"/>
            <a:ext cx="4959350" cy="3719513"/>
          </a:xfrm>
          <a:ln/>
        </p:spPr>
      </p:sp>
      <p:sp>
        <p:nvSpPr>
          <p:cNvPr id="81923" name="Rectangle 3"/>
          <p:cNvSpPr>
            <a:spLocks noGrp="1" noChangeArrowheads="1"/>
          </p:cNvSpPr>
          <p:nvPr>
            <p:ph type="body" idx="1"/>
          </p:nvPr>
        </p:nvSpPr>
        <p:spPr>
          <a:xfrm>
            <a:off x="679128" y="4711107"/>
            <a:ext cx="4758737"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The Center </a:t>
            </a:r>
            <a:r>
              <a:rPr lang="en-US" sz="1400" b="1" dirty="0" smtClean="0">
                <a:latin typeface="Times New Roman" pitchFamily="18" charset="0"/>
              </a:rPr>
              <a:t>works with farmers</a:t>
            </a:r>
            <a:r>
              <a:rPr lang="en-US" sz="1400" dirty="0" smtClean="0">
                <a:latin typeface="Times New Roman" pitchFamily="18" charset="0"/>
              </a:rPr>
              <a:t> and </a:t>
            </a:r>
            <a:r>
              <a:rPr lang="en-US" sz="1400" b="1" dirty="0" smtClean="0">
                <a:latin typeface="Times New Roman" pitchFamily="18" charset="0"/>
              </a:rPr>
              <a:t>national agriculture ministries </a:t>
            </a:r>
            <a:r>
              <a:rPr lang="en-US" sz="1400" dirty="0" smtClean="0">
                <a:latin typeface="Times New Roman" pitchFamily="18" charset="0"/>
              </a:rPr>
              <a:t>to select lines of global and traditional species…they know what the </a:t>
            </a:r>
            <a:r>
              <a:rPr lang="en-US" sz="1400" b="1" dirty="0" smtClean="0">
                <a:latin typeface="Times New Roman" pitchFamily="18" charset="0"/>
              </a:rPr>
              <a:t>local market</a:t>
            </a:r>
            <a:r>
              <a:rPr lang="en-US" sz="1400" dirty="0" smtClean="0">
                <a:latin typeface="Times New Roman" pitchFamily="18" charset="0"/>
              </a:rPr>
              <a:t> wants. For instance, through farmer evaluations, we know customers in Mali prefer red-leaved </a:t>
            </a:r>
            <a:r>
              <a:rPr lang="en-US" sz="1400" dirty="0" err="1" smtClean="0">
                <a:latin typeface="Times New Roman" pitchFamily="18" charset="0"/>
              </a:rPr>
              <a:t>roselle</a:t>
            </a:r>
            <a:r>
              <a:rPr lang="en-US" sz="1400" dirty="0" smtClean="0">
                <a:latin typeface="Times New Roman" pitchFamily="18" charset="0"/>
              </a:rPr>
              <a:t>, while those in Senegal prefer green-leaved </a:t>
            </a:r>
            <a:r>
              <a:rPr lang="en-US" sz="1400" dirty="0" err="1" smtClean="0">
                <a:latin typeface="Times New Roman" pitchFamily="18" charset="0"/>
              </a:rPr>
              <a:t>roselle</a:t>
            </a:r>
            <a:r>
              <a:rPr lang="en-US" sz="1400" dirty="0" smtClean="0">
                <a:latin typeface="Times New Roman" pitchFamily="18" charset="0"/>
              </a:rPr>
              <a:t>. This kind of information helps farmers become more responsive to the market, enabling them to generate more household income.</a:t>
            </a:r>
            <a:r>
              <a:rPr lang="en-US" dirty="0" smtClean="0">
                <a:latin typeface="Arial" charset="0"/>
              </a:rPr>
              <a:t>  </a:t>
            </a:r>
          </a:p>
        </p:txBody>
      </p:sp>
    </p:spTree>
    <p:extLst>
      <p:ext uri="{BB962C8B-B14F-4D97-AF65-F5344CB8AC3E}">
        <p14:creationId xmlns:p14="http://schemas.microsoft.com/office/powerpoint/2010/main" val="865229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917575" y="746125"/>
            <a:ext cx="4959350" cy="3719513"/>
          </a:xfrm>
          <a:ln/>
        </p:spPr>
      </p:sp>
      <p:sp>
        <p:nvSpPr>
          <p:cNvPr id="83971" name="Notes Placeholder 2"/>
          <p:cNvSpPr>
            <a:spLocks noGrp="1"/>
          </p:cNvSpPr>
          <p:nvPr>
            <p:ph type="body" idx="1"/>
          </p:nvPr>
        </p:nvSpPr>
        <p:spPr>
          <a:xfrm>
            <a:off x="679126" y="4711107"/>
            <a:ext cx="4863840"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Leave you with a few points to remember:</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 </a:t>
            </a:r>
            <a:r>
              <a:rPr lang="en-US" sz="1400" b="1" dirty="0" smtClean="0">
                <a:latin typeface="Times New Roman" pitchFamily="18" charset="0"/>
              </a:rPr>
              <a:t>Vegetables are vital for good nutrition…our</a:t>
            </a:r>
            <a:r>
              <a:rPr lang="en-US" sz="1400" dirty="0" smtClean="0">
                <a:latin typeface="Times New Roman" pitchFamily="18" charset="0"/>
              </a:rPr>
              <a:t> work here is focused on increasing the nutritional quality and production characteristics of vegetables and ensuring people have access and opportunities to improve their diets with vegetables…</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 We </a:t>
            </a:r>
            <a:r>
              <a:rPr lang="en-US" sz="1400" b="1" dirty="0" smtClean="0">
                <a:latin typeface="Times New Roman" pitchFamily="18" charset="0"/>
              </a:rPr>
              <a:t>collect and use a broad base of vegetable germplasm</a:t>
            </a:r>
            <a:r>
              <a:rPr lang="en-US" sz="1400" dirty="0" smtClean="0">
                <a:latin typeface="Times New Roman" pitchFamily="18" charset="0"/>
              </a:rPr>
              <a:t> to develop productive, resilient, reliable vegetable lines</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 </a:t>
            </a:r>
            <a:r>
              <a:rPr lang="en-US" sz="1400" b="1" dirty="0" smtClean="0">
                <a:latin typeface="Times New Roman" pitchFamily="18" charset="0"/>
              </a:rPr>
              <a:t>Vegetable production</a:t>
            </a:r>
            <a:r>
              <a:rPr lang="en-US" sz="1400" dirty="0" smtClean="0">
                <a:latin typeface="Times New Roman" pitchFamily="18" charset="0"/>
              </a:rPr>
              <a:t> is one of the best ways to </a:t>
            </a:r>
            <a:r>
              <a:rPr lang="en-US" sz="1400" b="1" dirty="0" smtClean="0">
                <a:latin typeface="Times New Roman" pitchFamily="18" charset="0"/>
              </a:rPr>
              <a:t>provide jobs and better incomes</a:t>
            </a:r>
            <a:r>
              <a:rPr lang="en-US" sz="1400" dirty="0" smtClean="0">
                <a:latin typeface="Times New Roman" pitchFamily="18" charset="0"/>
              </a:rPr>
              <a:t> for rural and urban dwellers in developing countries.</a:t>
            </a:r>
          </a:p>
        </p:txBody>
      </p:sp>
      <p:sp>
        <p:nvSpPr>
          <p:cNvPr id="79876" name="Slide Number Placeholder 3"/>
          <p:cNvSpPr>
            <a:spLocks noGrp="1"/>
          </p:cNvSpPr>
          <p:nvPr>
            <p:ph type="sldNum" sz="quarter" idx="5"/>
          </p:nvPr>
        </p:nvSpPr>
        <p:spPr/>
        <p:txBody>
          <a:bodyPr/>
          <a:lstStyle>
            <a:lvl1pPr algn="r" defTabSz="947548" eaLnBrk="0" hangingPunct="0">
              <a:defRPr sz="3600" b="1">
                <a:solidFill>
                  <a:schemeClr val="tx1"/>
                </a:solidFill>
                <a:latin typeface="Arial" charset="0"/>
              </a:defRPr>
            </a:lvl1pPr>
            <a:lvl2pPr marL="742801" indent="-285693" algn="r" defTabSz="947548" eaLnBrk="0" hangingPunct="0">
              <a:defRPr sz="3600" b="1">
                <a:solidFill>
                  <a:schemeClr val="tx1"/>
                </a:solidFill>
                <a:latin typeface="Arial" charset="0"/>
              </a:defRPr>
            </a:lvl2pPr>
            <a:lvl3pPr marL="1142771" indent="-228554" algn="r" defTabSz="947548" eaLnBrk="0" hangingPunct="0">
              <a:defRPr sz="3600" b="1">
                <a:solidFill>
                  <a:schemeClr val="tx1"/>
                </a:solidFill>
                <a:latin typeface="Arial" charset="0"/>
              </a:defRPr>
            </a:lvl3pPr>
            <a:lvl4pPr marL="1599880" indent="-228554" algn="r" defTabSz="947548" eaLnBrk="0" hangingPunct="0">
              <a:defRPr sz="3600" b="1">
                <a:solidFill>
                  <a:schemeClr val="tx1"/>
                </a:solidFill>
                <a:latin typeface="Arial" charset="0"/>
              </a:defRPr>
            </a:lvl4pPr>
            <a:lvl5pPr marL="2056989" indent="-228554" algn="r" defTabSz="947548" eaLnBrk="0" hangingPunct="0">
              <a:defRPr sz="3600" b="1">
                <a:solidFill>
                  <a:schemeClr val="tx1"/>
                </a:solidFill>
                <a:latin typeface="Arial" charset="0"/>
              </a:defRPr>
            </a:lvl5pPr>
            <a:lvl6pPr marL="2514097" indent="-228554" algn="r" defTabSz="947548" eaLnBrk="0" fontAlgn="base" hangingPunct="0">
              <a:spcBef>
                <a:spcPct val="0"/>
              </a:spcBef>
              <a:spcAft>
                <a:spcPct val="0"/>
              </a:spcAft>
              <a:defRPr sz="3600" b="1">
                <a:solidFill>
                  <a:schemeClr val="tx1"/>
                </a:solidFill>
                <a:latin typeface="Arial" charset="0"/>
              </a:defRPr>
            </a:lvl6pPr>
            <a:lvl7pPr marL="2971206" indent="-228554" algn="r" defTabSz="947548" eaLnBrk="0" fontAlgn="base" hangingPunct="0">
              <a:spcBef>
                <a:spcPct val="0"/>
              </a:spcBef>
              <a:spcAft>
                <a:spcPct val="0"/>
              </a:spcAft>
              <a:defRPr sz="3600" b="1">
                <a:solidFill>
                  <a:schemeClr val="tx1"/>
                </a:solidFill>
                <a:latin typeface="Arial" charset="0"/>
              </a:defRPr>
            </a:lvl7pPr>
            <a:lvl8pPr marL="3428314" indent="-228554" algn="r" defTabSz="947548" eaLnBrk="0" fontAlgn="base" hangingPunct="0">
              <a:spcBef>
                <a:spcPct val="0"/>
              </a:spcBef>
              <a:spcAft>
                <a:spcPct val="0"/>
              </a:spcAft>
              <a:defRPr sz="3600" b="1">
                <a:solidFill>
                  <a:schemeClr val="tx1"/>
                </a:solidFill>
                <a:latin typeface="Arial" charset="0"/>
              </a:defRPr>
            </a:lvl8pPr>
            <a:lvl9pPr marL="3885423" indent="-228554" algn="r" defTabSz="947548" eaLnBrk="0" fontAlgn="base" hangingPunct="0">
              <a:spcBef>
                <a:spcPct val="0"/>
              </a:spcBef>
              <a:spcAft>
                <a:spcPct val="0"/>
              </a:spcAft>
              <a:defRPr sz="3600" b="1">
                <a:solidFill>
                  <a:schemeClr val="tx1"/>
                </a:solidFill>
                <a:latin typeface="Arial" charset="0"/>
              </a:defRPr>
            </a:lvl9pPr>
          </a:lstStyle>
          <a:p>
            <a:pPr eaLnBrk="1" hangingPunct="1">
              <a:defRPr/>
            </a:pPr>
            <a:fld id="{8FE476CF-2A9F-431C-A627-B4AA79B92AE4}" type="slidenum">
              <a:rPr lang="zh-TW" altLang="en-US" sz="1300" b="0" smtClean="0"/>
              <a:pPr eaLnBrk="1" hangingPunct="1">
                <a:defRPr/>
              </a:pPr>
              <a:t>31</a:t>
            </a:fld>
            <a:endParaRPr lang="en-US" altLang="zh-TW" sz="1300" b="0" dirty="0" smtClean="0"/>
          </a:p>
        </p:txBody>
      </p:sp>
    </p:spTree>
    <p:extLst>
      <p:ext uri="{BB962C8B-B14F-4D97-AF65-F5344CB8AC3E}">
        <p14:creationId xmlns:p14="http://schemas.microsoft.com/office/powerpoint/2010/main" val="3577877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17575" y="746125"/>
            <a:ext cx="4959350" cy="3719513"/>
          </a:xfrm>
          <a:ln/>
        </p:spPr>
      </p:sp>
      <p:sp>
        <p:nvSpPr>
          <p:cNvPr id="84995" name="Rectangle 3"/>
          <p:cNvSpPr>
            <a:spLocks noGrp="1" noChangeArrowheads="1"/>
          </p:cNvSpPr>
          <p:nvPr>
            <p:ph type="body" idx="1"/>
          </p:nvPr>
        </p:nvSpPr>
        <p:spPr>
          <a:xfrm>
            <a:off x="679127" y="4711107"/>
            <a:ext cx="4902647"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Thank you!</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If you have any questions, I’ll do my best to answer.</a:t>
            </a:r>
          </a:p>
        </p:txBody>
      </p:sp>
    </p:spTree>
    <p:extLst>
      <p:ext uri="{BB962C8B-B14F-4D97-AF65-F5344CB8AC3E}">
        <p14:creationId xmlns:p14="http://schemas.microsoft.com/office/powerpoint/2010/main" val="2964963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Australian Centre for International Agricultural</a:t>
            </a:r>
            <a:r>
              <a:rPr lang="en-US" baseline="0" dirty="0" smtClean="0"/>
              <a:t> Research -- a</a:t>
            </a:r>
            <a:r>
              <a:rPr lang="en-US" dirty="0" smtClean="0"/>
              <a:t>bout 3 million </a:t>
            </a:r>
            <a:endParaRPr lang="en-US" dirty="0"/>
          </a:p>
        </p:txBody>
      </p:sp>
      <p:sp>
        <p:nvSpPr>
          <p:cNvPr id="4" name="Slide Number Placeholder 3"/>
          <p:cNvSpPr>
            <a:spLocks noGrp="1"/>
          </p:cNvSpPr>
          <p:nvPr>
            <p:ph type="sldNum" sz="quarter" idx="10"/>
          </p:nvPr>
        </p:nvSpPr>
        <p:spPr/>
        <p:txBody>
          <a:bodyPr/>
          <a:lstStyle/>
          <a:p>
            <a:pPr>
              <a:defRPr/>
            </a:pPr>
            <a:fld id="{2B965EE0-BBF0-4C60-BB04-894F7AE168C1}" type="slidenum">
              <a:rPr lang="zh-TW" altLang="en-US" smtClean="0"/>
              <a:pPr>
                <a:defRPr/>
              </a:pPr>
              <a:t>33</a:t>
            </a:fld>
            <a:endParaRPr lang="en-US" altLang="zh-TW"/>
          </a:p>
        </p:txBody>
      </p:sp>
    </p:spTree>
    <p:extLst>
      <p:ext uri="{BB962C8B-B14F-4D97-AF65-F5344CB8AC3E}">
        <p14:creationId xmlns:p14="http://schemas.microsoft.com/office/powerpoint/2010/main" val="1771482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Australian Centre for International Agricultural</a:t>
            </a:r>
            <a:r>
              <a:rPr lang="en-US" baseline="0" dirty="0" smtClean="0"/>
              <a:t> Research -- a</a:t>
            </a:r>
            <a:r>
              <a:rPr lang="en-US" dirty="0" smtClean="0"/>
              <a:t>bout 3 million </a:t>
            </a:r>
            <a:endParaRPr lang="en-US" dirty="0"/>
          </a:p>
        </p:txBody>
      </p:sp>
      <p:sp>
        <p:nvSpPr>
          <p:cNvPr id="4" name="Slide Number Placeholder 3"/>
          <p:cNvSpPr>
            <a:spLocks noGrp="1"/>
          </p:cNvSpPr>
          <p:nvPr>
            <p:ph type="sldNum" sz="quarter" idx="10"/>
          </p:nvPr>
        </p:nvSpPr>
        <p:spPr/>
        <p:txBody>
          <a:bodyPr/>
          <a:lstStyle/>
          <a:p>
            <a:pPr>
              <a:defRPr/>
            </a:pPr>
            <a:fld id="{2B965EE0-BBF0-4C60-BB04-894F7AE168C1}" type="slidenum">
              <a:rPr lang="zh-TW" altLang="en-US" smtClean="0"/>
              <a:pPr>
                <a:defRPr/>
              </a:pPr>
              <a:t>35</a:t>
            </a:fld>
            <a:endParaRPr lang="en-US" altLang="zh-TW"/>
          </a:p>
        </p:txBody>
      </p:sp>
    </p:spTree>
    <p:extLst>
      <p:ext uri="{BB962C8B-B14F-4D97-AF65-F5344CB8AC3E}">
        <p14:creationId xmlns:p14="http://schemas.microsoft.com/office/powerpoint/2010/main" val="1816564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17575" y="746125"/>
            <a:ext cx="4959350" cy="3719513"/>
          </a:xfrm>
          <a:ln/>
        </p:spPr>
      </p:sp>
      <p:sp>
        <p:nvSpPr>
          <p:cNvPr id="80899" name="Rectangle 3"/>
          <p:cNvSpPr>
            <a:spLocks noGrp="1" noChangeArrowheads="1"/>
          </p:cNvSpPr>
          <p:nvPr>
            <p:ph type="body" idx="1"/>
          </p:nvPr>
        </p:nvSpPr>
        <p:spPr>
          <a:xfrm>
            <a:off x="679126" y="4711107"/>
            <a:ext cx="4786226"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b="1" dirty="0" smtClean="0">
                <a:latin typeface="Times New Roman" pitchFamily="18" charset="0"/>
              </a:rPr>
              <a:t>AVRDC breeding lines are used throughout the world…</a:t>
            </a:r>
            <a:r>
              <a:rPr lang="en-GB" sz="1400" dirty="0" smtClean="0">
                <a:latin typeface="Times New Roman" pitchFamily="18" charset="0"/>
              </a:rPr>
              <a:t>We’re involved with </a:t>
            </a:r>
            <a:r>
              <a:rPr lang="en-GB" sz="1400" b="1" dirty="0" smtClean="0">
                <a:latin typeface="Times New Roman" pitchFamily="18" charset="0"/>
              </a:rPr>
              <a:t>several seed associations on different continents</a:t>
            </a:r>
            <a:r>
              <a:rPr lang="en-GB" sz="1400" dirty="0" smtClean="0">
                <a:latin typeface="Times New Roman" pitchFamily="18" charset="0"/>
              </a:rPr>
              <a:t>, such as the Asia Pacific Seed Association, the West African Seed Alliance, and the African Seed Trade Association, to share germplasm and research.</a:t>
            </a:r>
            <a:r>
              <a:rPr lang="en-GB" dirty="0" smtClean="0">
                <a:latin typeface="Arial" charset="0"/>
              </a:rPr>
              <a:t> </a:t>
            </a:r>
            <a:endParaRPr lang="en-US" dirty="0" smtClean="0">
              <a:latin typeface="Arial" charset="0"/>
            </a:endParaRPr>
          </a:p>
        </p:txBody>
      </p:sp>
    </p:spTree>
    <p:extLst>
      <p:ext uri="{BB962C8B-B14F-4D97-AF65-F5344CB8AC3E}">
        <p14:creationId xmlns:p14="http://schemas.microsoft.com/office/powerpoint/2010/main" val="2713686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917575" y="746125"/>
            <a:ext cx="4959350" cy="3719513"/>
          </a:xfrm>
          <a:ln/>
        </p:spPr>
      </p:sp>
      <p:sp>
        <p:nvSpPr>
          <p:cNvPr id="481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charset="0"/>
              </a:rPr>
              <a:t>That is a reflection of the distribution of hunger globally...concentrated in sub-Saharan Africa and South Asia. </a:t>
            </a:r>
          </a:p>
          <a:p>
            <a:pPr eaLnBrk="1" hangingPunct="1"/>
            <a:endParaRPr lang="en-US" b="1" dirty="0" smtClean="0">
              <a:latin typeface="Arial" charset="0"/>
            </a:endParaRPr>
          </a:p>
        </p:txBody>
      </p:sp>
    </p:spTree>
    <p:extLst>
      <p:ext uri="{BB962C8B-B14F-4D97-AF65-F5344CB8AC3E}">
        <p14:creationId xmlns:p14="http://schemas.microsoft.com/office/powerpoint/2010/main" val="2447375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20750" y="757238"/>
            <a:ext cx="4957763" cy="3717925"/>
          </a:xfrm>
          <a:ln/>
        </p:spPr>
      </p:sp>
      <p:sp>
        <p:nvSpPr>
          <p:cNvPr id="60419" name="Rectangle 3"/>
          <p:cNvSpPr>
            <a:spLocks noGrp="1" noChangeArrowheads="1"/>
          </p:cNvSpPr>
          <p:nvPr>
            <p:ph type="body" idx="1"/>
          </p:nvPr>
        </p:nvSpPr>
        <p:spPr>
          <a:xfrm>
            <a:off x="679128" y="4712693"/>
            <a:ext cx="5436247" cy="16465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sz="1400" dirty="0" smtClean="0">
                <a:latin typeface="Times New Roman" pitchFamily="18" charset="0"/>
              </a:rPr>
              <a:t>Sometimes called “the Red Revolution” – two tomato lines developed by AVRDC increased tomato production by 40%</a:t>
            </a:r>
          </a:p>
          <a:p>
            <a:pPr eaLnBrk="1" hangingPunct="1"/>
            <a:r>
              <a:rPr lang="en-US" sz="1400" dirty="0" smtClean="0">
                <a:latin typeface="Times New Roman" pitchFamily="18" charset="0"/>
              </a:rPr>
              <a:t> in </a:t>
            </a:r>
            <a:r>
              <a:rPr lang="en-US" sz="1400" dirty="0" err="1" smtClean="0">
                <a:latin typeface="Times New Roman" pitchFamily="18" charset="0"/>
              </a:rPr>
              <a:t>TanzaNIA</a:t>
            </a:r>
            <a:r>
              <a:rPr lang="en-US" sz="1400" dirty="0" smtClean="0">
                <a:latin typeface="Times New Roman" pitchFamily="18" charset="0"/>
              </a:rPr>
              <a:t>…with a </a:t>
            </a:r>
            <a:r>
              <a:rPr lang="en-US" sz="1400" b="1" dirty="0" smtClean="0">
                <a:latin typeface="Times New Roman" pitchFamily="18" charset="0"/>
              </a:rPr>
              <a:t>thicker skin</a:t>
            </a:r>
            <a:r>
              <a:rPr lang="en-US" sz="1400" dirty="0" smtClean="0">
                <a:latin typeface="Times New Roman" pitchFamily="18" charset="0"/>
              </a:rPr>
              <a:t> the tomatoes can withstand shipping on rough roads, and </a:t>
            </a:r>
            <a:r>
              <a:rPr lang="en-US" sz="1400" dirty="0" err="1" smtClean="0">
                <a:latin typeface="Times New Roman" pitchFamily="18" charset="0"/>
              </a:rPr>
              <a:t>TanzaNIA</a:t>
            </a:r>
            <a:r>
              <a:rPr lang="en-US" sz="1400" dirty="0" smtClean="0">
                <a:latin typeface="Times New Roman" pitchFamily="18" charset="0"/>
              </a:rPr>
              <a:t> is now exporting tomatoes to neighboring countries. New varieties (‘Tengeru 2010’ and ‘</a:t>
            </a:r>
            <a:r>
              <a:rPr lang="en-US" sz="1400" dirty="0" err="1" smtClean="0">
                <a:latin typeface="Times New Roman" pitchFamily="18" charset="0"/>
              </a:rPr>
              <a:t>Duluti</a:t>
            </a:r>
            <a:r>
              <a:rPr lang="en-US" sz="1400" dirty="0" smtClean="0">
                <a:latin typeface="Times New Roman" pitchFamily="18" charset="0"/>
              </a:rPr>
              <a:t>’) were recently introduced with better heat-tolerance and improved resistance to disease.</a:t>
            </a:r>
          </a:p>
        </p:txBody>
      </p:sp>
    </p:spTree>
    <p:extLst>
      <p:ext uri="{BB962C8B-B14F-4D97-AF65-F5344CB8AC3E}">
        <p14:creationId xmlns:p14="http://schemas.microsoft.com/office/powerpoint/2010/main" val="864900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17575" y="746125"/>
            <a:ext cx="4959350" cy="3719513"/>
          </a:xfrm>
          <a:ln/>
        </p:spPr>
      </p:sp>
      <p:sp>
        <p:nvSpPr>
          <p:cNvPr id="788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The Center also provides </a:t>
            </a:r>
            <a:r>
              <a:rPr lang="en-US" b="1" smtClean="0">
                <a:latin typeface="Arial" charset="0"/>
              </a:rPr>
              <a:t>Disaster Relief Seed Kits</a:t>
            </a:r>
            <a:r>
              <a:rPr lang="en-US" smtClean="0">
                <a:latin typeface="Arial" charset="0"/>
              </a:rPr>
              <a:t>: 2004 tsunami in Sumatra &amp; Sri Lanka, Typhoon Morakot in Taiwan, 2010 earthquake in Haiti  </a:t>
            </a:r>
          </a:p>
          <a:p>
            <a:pPr eaLnBrk="1" hangingPunct="1"/>
            <a:endParaRPr lang="en-US" smtClean="0">
              <a:latin typeface="Arial" charset="0"/>
            </a:endParaRPr>
          </a:p>
          <a:p>
            <a:pPr eaLnBrk="1" hangingPunct="1"/>
            <a:r>
              <a:rPr lang="en-US" smtClean="0">
                <a:latin typeface="Arial" charset="0"/>
              </a:rPr>
              <a:t>Recently, the </a:t>
            </a:r>
            <a:r>
              <a:rPr lang="en-US" b="1" smtClean="0">
                <a:latin typeface="Arial" charset="0"/>
              </a:rPr>
              <a:t>Center handed over 10,000 seed kits to Thailand</a:t>
            </a:r>
            <a:r>
              <a:rPr lang="en-US" smtClean="0">
                <a:latin typeface="Arial" charset="0"/>
              </a:rPr>
              <a:t> for victims of 2011 flooding... </a:t>
            </a:r>
          </a:p>
          <a:p>
            <a:pPr eaLnBrk="1" hangingPunct="1"/>
            <a:endParaRPr lang="en-US" smtClean="0">
              <a:latin typeface="Arial" charset="0"/>
            </a:endParaRPr>
          </a:p>
          <a:p>
            <a:pPr eaLnBrk="1" hangingPunct="1"/>
            <a:r>
              <a:rPr lang="en-US" smtClean="0">
                <a:latin typeface="Arial" charset="0"/>
              </a:rPr>
              <a:t>Kits contain seed of locally adapted, nutritious, fast-growing vegetables planting instruction in local languages. Help survivors rebuild their lives. </a:t>
            </a:r>
          </a:p>
        </p:txBody>
      </p:sp>
    </p:spTree>
    <p:extLst>
      <p:ext uri="{BB962C8B-B14F-4D97-AF65-F5344CB8AC3E}">
        <p14:creationId xmlns:p14="http://schemas.microsoft.com/office/powerpoint/2010/main" val="3576553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17575" y="746125"/>
            <a:ext cx="4959350" cy="3719513"/>
          </a:xfrm>
          <a:ln/>
        </p:spPr>
      </p:sp>
      <p:sp>
        <p:nvSpPr>
          <p:cNvPr id="62467" name="Rectangle 3"/>
          <p:cNvSpPr>
            <a:spLocks noGrp="1" noChangeArrowheads="1"/>
          </p:cNvSpPr>
          <p:nvPr>
            <p:ph type="body" idx="1"/>
          </p:nvPr>
        </p:nvSpPr>
        <p:spPr>
          <a:xfrm>
            <a:off x="679126" y="4711107"/>
            <a:ext cx="4967326"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z="1400" dirty="0" smtClean="0">
                <a:latin typeface="Times New Roman" pitchFamily="18" charset="0"/>
              </a:rPr>
              <a:t>AVRDC develops </a:t>
            </a:r>
            <a:r>
              <a:rPr lang="en-US" altLang="zh-TW" sz="1400" b="1" dirty="0" smtClean="0">
                <a:latin typeface="Times New Roman" pitchFamily="18" charset="0"/>
              </a:rPr>
              <a:t>simple postharvest technologies</a:t>
            </a:r>
            <a:r>
              <a:rPr lang="en-US" altLang="zh-TW" sz="1400" dirty="0" smtClean="0">
                <a:latin typeface="Times New Roman" pitchFamily="18" charset="0"/>
              </a:rPr>
              <a:t> such as solar dryers and evaporative coolers to help farmers overcome some of the difficulties of getting produce to the market. We’ve done a lot of work in Southeast Asia to help farmers find better ways to pack, transport and process tomatoes and chili peppers.  </a:t>
            </a:r>
            <a:r>
              <a:rPr lang="en-US" altLang="zh-TW" dirty="0" smtClean="0">
                <a:latin typeface="Arial" charset="0"/>
              </a:rPr>
              <a:t> </a:t>
            </a:r>
          </a:p>
          <a:p>
            <a:pPr eaLnBrk="1" hangingPunct="1"/>
            <a:endParaRPr lang="en-US" sz="1400" b="1" dirty="0" smtClean="0">
              <a:latin typeface="Times New Roman" pitchFamily="18" charset="0"/>
            </a:endParaRPr>
          </a:p>
          <a:p>
            <a:pPr eaLnBrk="1" hangingPunct="1"/>
            <a:r>
              <a:rPr lang="en-US" sz="1400" b="1" dirty="0" smtClean="0">
                <a:latin typeface="Times New Roman" pitchFamily="18" charset="0"/>
              </a:rPr>
              <a:t>Value-added production</a:t>
            </a:r>
            <a:r>
              <a:rPr lang="en-US" sz="1400" dirty="0" smtClean="0">
                <a:latin typeface="Times New Roman" pitchFamily="18" charset="0"/>
              </a:rPr>
              <a:t> like a sauce-making facility in Vietnam, ensure that more of the harvest will be consumed, more income will go to farmers and processors, and more jobs created in food processing. Grower, got involved in processing, he now employs about 100 people. </a:t>
            </a:r>
          </a:p>
          <a:p>
            <a:pPr eaLnBrk="1" hangingPunct="1"/>
            <a:endParaRPr lang="en-US" sz="1400" dirty="0" smtClean="0">
              <a:latin typeface="Times New Roman" pitchFamily="18" charset="0"/>
            </a:endParaRPr>
          </a:p>
          <a:p>
            <a:pPr eaLnBrk="1" hangingPunct="1"/>
            <a:endParaRPr lang="en-US" sz="1400" dirty="0" smtClean="0">
              <a:latin typeface="Times New Roman" pitchFamily="18" charset="0"/>
            </a:endParaRPr>
          </a:p>
        </p:txBody>
      </p:sp>
    </p:spTree>
    <p:extLst>
      <p:ext uri="{BB962C8B-B14F-4D97-AF65-F5344CB8AC3E}">
        <p14:creationId xmlns:p14="http://schemas.microsoft.com/office/powerpoint/2010/main" val="12588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Networks</a:t>
            </a:r>
            <a:r>
              <a:rPr lang="en-US" baseline="0" dirty="0" smtClean="0"/>
              <a:t> are the link to our success….here are a few we work with in Asia. CLICK. You may recognize this one!</a:t>
            </a:r>
            <a:endParaRPr lang="en-US" dirty="0"/>
          </a:p>
        </p:txBody>
      </p:sp>
      <p:sp>
        <p:nvSpPr>
          <p:cNvPr id="4" name="Slide Number Placeholder 3"/>
          <p:cNvSpPr>
            <a:spLocks noGrp="1"/>
          </p:cNvSpPr>
          <p:nvPr>
            <p:ph type="sldNum" sz="quarter" idx="10"/>
          </p:nvPr>
        </p:nvSpPr>
        <p:spPr/>
        <p:txBody>
          <a:bodyPr/>
          <a:lstStyle/>
          <a:p>
            <a:pPr>
              <a:defRPr/>
            </a:pPr>
            <a:fld id="{2B965EE0-BBF0-4C60-BB04-894F7AE168C1}" type="slidenum">
              <a:rPr lang="zh-TW" altLang="en-US" smtClean="0"/>
              <a:pPr>
                <a:defRPr/>
              </a:pPr>
              <a:t>4</a:t>
            </a:fld>
            <a:endParaRPr lang="en-US" altLang="zh-TW"/>
          </a:p>
        </p:txBody>
      </p:sp>
    </p:spTree>
    <p:extLst>
      <p:ext uri="{BB962C8B-B14F-4D97-AF65-F5344CB8AC3E}">
        <p14:creationId xmlns:p14="http://schemas.microsoft.com/office/powerpoint/2010/main" val="1003303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917575" y="746125"/>
            <a:ext cx="4959350" cy="3719513"/>
          </a:xfrm>
          <a:ln/>
        </p:spPr>
      </p:sp>
      <p:sp>
        <p:nvSpPr>
          <p:cNvPr id="67587" name="Rectangle 3"/>
          <p:cNvSpPr>
            <a:spLocks noGrp="1" noChangeArrowheads="1"/>
          </p:cNvSpPr>
          <p:nvPr>
            <p:ph type="body" idx="1"/>
          </p:nvPr>
        </p:nvSpPr>
        <p:spPr>
          <a:xfrm>
            <a:off x="679126" y="4711107"/>
            <a:ext cx="4941455"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Our researchers use </a:t>
            </a:r>
            <a:r>
              <a:rPr lang="en-US" sz="1400" b="1" dirty="0" smtClean="0">
                <a:latin typeface="Times New Roman" pitchFamily="18" charset="0"/>
              </a:rPr>
              <a:t>molecular technology</a:t>
            </a:r>
            <a:r>
              <a:rPr lang="en-US" sz="1400" dirty="0" smtClean="0">
                <a:latin typeface="Times New Roman" pitchFamily="18" charset="0"/>
              </a:rPr>
              <a:t> to enhance conventional breeding practices. With a technique called </a:t>
            </a:r>
            <a:r>
              <a:rPr lang="en-US" sz="1400" b="1" dirty="0" smtClean="0">
                <a:latin typeface="Times New Roman" pitchFamily="18" charset="0"/>
              </a:rPr>
              <a:t>marker-assisted selection</a:t>
            </a:r>
            <a:r>
              <a:rPr lang="en-US" sz="1400" dirty="0" smtClean="0">
                <a:latin typeface="Times New Roman" pitchFamily="18" charset="0"/>
              </a:rPr>
              <a:t>, breeders can screen a large number of plants in a population for traits of interest, such as resistance to a particular pest or disease, or fruit size, color, and so forth. The selected plants are then used for breeding programs. The information helps speed up the breeding process, which allows AVRDC to more quickly introduce new lines with the desired traits.</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About 70 viruses cause </a:t>
            </a:r>
            <a:r>
              <a:rPr lang="en-US" sz="1400" b="1" dirty="0" smtClean="0">
                <a:latin typeface="Times New Roman" pitchFamily="18" charset="0"/>
              </a:rPr>
              <a:t>tomato yellow leaf curl virus disease</a:t>
            </a:r>
            <a:r>
              <a:rPr lang="en-US" sz="1400" dirty="0" smtClean="0">
                <a:latin typeface="Times New Roman" pitchFamily="18" charset="0"/>
              </a:rPr>
              <a:t>, a devastating disease in the tropics. Our breeders use strategies to develop stable resistance with multiple TY genes – called gene pyramiding. </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Transgenic – no. We have transgenic greenhouses, conduct occasional research, but release no lines.</a:t>
            </a:r>
          </a:p>
        </p:txBody>
      </p:sp>
    </p:spTree>
    <p:extLst>
      <p:ext uri="{BB962C8B-B14F-4D97-AF65-F5344CB8AC3E}">
        <p14:creationId xmlns:p14="http://schemas.microsoft.com/office/powerpoint/2010/main" val="2823901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917575" y="746125"/>
            <a:ext cx="4959350" cy="3719513"/>
          </a:xfrm>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smtClean="0">
                <a:solidFill>
                  <a:srgbClr val="1F497D"/>
                </a:solidFill>
                <a:latin typeface="Arial" charset="0"/>
              </a:rPr>
              <a:t>Need for more nutritious diets: </a:t>
            </a:r>
            <a:r>
              <a:rPr lang="en-GB" dirty="0" smtClean="0">
                <a:solidFill>
                  <a:srgbClr val="1F497D"/>
                </a:solidFill>
                <a:latin typeface="Arial" charset="0"/>
              </a:rPr>
              <a:t>Prevalence (%) estimates of diabetes (20-79 years), 2030. China is at about 8%, India is about 8%. </a:t>
            </a:r>
            <a:r>
              <a:rPr lang="en-GB" dirty="0" err="1" smtClean="0">
                <a:solidFill>
                  <a:srgbClr val="1F497D"/>
                </a:solidFill>
                <a:latin typeface="Arial" charset="0"/>
              </a:rPr>
              <a:t>Noncommunicable</a:t>
            </a:r>
            <a:r>
              <a:rPr lang="en-GB" dirty="0" smtClean="0">
                <a:solidFill>
                  <a:srgbClr val="1F497D"/>
                </a:solidFill>
                <a:latin typeface="Arial" charset="0"/>
              </a:rPr>
              <a:t> diseases on the UN agenda. Many are preventable</a:t>
            </a:r>
          </a:p>
          <a:p>
            <a:pPr eaLnBrk="1" hangingPunct="1"/>
            <a:endParaRPr lang="en-GB" dirty="0" smtClean="0">
              <a:solidFill>
                <a:srgbClr val="1F497D"/>
              </a:solidFill>
              <a:latin typeface="Arial" charset="0"/>
            </a:endParaRPr>
          </a:p>
          <a:p>
            <a:pPr eaLnBrk="1" hangingPunct="1"/>
            <a:r>
              <a:rPr lang="en-GB" dirty="0" smtClean="0">
                <a:solidFill>
                  <a:srgbClr val="1F497D"/>
                </a:solidFill>
                <a:latin typeface="Arial" charset="0"/>
              </a:rPr>
              <a:t>Diet can help control chronic diseases like diabetes.</a:t>
            </a:r>
            <a:endParaRPr lang="en-US" dirty="0" smtClean="0">
              <a:solidFill>
                <a:srgbClr val="1F497D"/>
              </a:solidFill>
              <a:latin typeface="Arial" charset="0"/>
            </a:endParaRPr>
          </a:p>
        </p:txBody>
      </p:sp>
    </p:spTree>
    <p:extLst>
      <p:ext uri="{BB962C8B-B14F-4D97-AF65-F5344CB8AC3E}">
        <p14:creationId xmlns:p14="http://schemas.microsoft.com/office/powerpoint/2010/main" val="929098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17575" y="746125"/>
            <a:ext cx="4959350" cy="3719513"/>
          </a:xfrm>
          <a:ln/>
        </p:spPr>
      </p:sp>
      <p:sp>
        <p:nvSpPr>
          <p:cNvPr id="72707" name="Rectangle 3"/>
          <p:cNvSpPr>
            <a:spLocks noGrp="1" noChangeArrowheads="1"/>
          </p:cNvSpPr>
          <p:nvPr>
            <p:ph type="body" idx="1"/>
          </p:nvPr>
        </p:nvSpPr>
        <p:spPr>
          <a:xfrm>
            <a:off x="679126" y="4711107"/>
            <a:ext cx="4967326"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b="1" dirty="0" smtClean="0">
                <a:latin typeface="Times New Roman" pitchFamily="18" charset="0"/>
              </a:rPr>
              <a:t>Bitter gourd</a:t>
            </a:r>
            <a:r>
              <a:rPr lang="en-US" sz="1400" dirty="0" smtClean="0">
                <a:latin typeface="Times New Roman" pitchFamily="18" charset="0"/>
              </a:rPr>
              <a:t> is a promising indigenous vegetable. Compounds in bitter gourd may help lower blood glucose. AVRDC is now evaluating bitter gourd germplasm as the first step in improving this important species. With funding from the German Ministry for Economic Cooperation and Development, the AVRDC nutrition unit is collaborating with </a:t>
            </a:r>
            <a:r>
              <a:rPr lang="en-US" sz="1400" b="1" dirty="0" smtClean="0">
                <a:latin typeface="Times New Roman" pitchFamily="18" charset="0"/>
              </a:rPr>
              <a:t>National Taiwan University</a:t>
            </a:r>
            <a:r>
              <a:rPr lang="en-US" sz="1400" dirty="0" smtClean="0">
                <a:latin typeface="Times New Roman" pitchFamily="18" charset="0"/>
              </a:rPr>
              <a:t>, Justus-Liebig University Giessen in Germany, and institutions in India and Tanzania to research bitter gourd’s biochemical effects and </a:t>
            </a:r>
            <a:r>
              <a:rPr lang="en-US" sz="1400" dirty="0" err="1" smtClean="0">
                <a:latin typeface="Times New Roman" pitchFamily="18" charset="0"/>
              </a:rPr>
              <a:t>antidiabetic</a:t>
            </a:r>
            <a:r>
              <a:rPr lang="en-US" sz="1400" dirty="0" smtClean="0">
                <a:latin typeface="Times New Roman" pitchFamily="18" charset="0"/>
              </a:rPr>
              <a:t> properties.</a:t>
            </a:r>
            <a:r>
              <a:rPr lang="en-US" dirty="0" smtClean="0">
                <a:latin typeface="Arial" charset="0"/>
              </a:rPr>
              <a:t> </a:t>
            </a:r>
          </a:p>
        </p:txBody>
      </p:sp>
    </p:spTree>
    <p:extLst>
      <p:ext uri="{BB962C8B-B14F-4D97-AF65-F5344CB8AC3E}">
        <p14:creationId xmlns:p14="http://schemas.microsoft.com/office/powerpoint/2010/main" val="1977707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17575" y="746125"/>
            <a:ext cx="4959350" cy="3719513"/>
          </a:xfrm>
          <a:ln/>
        </p:spPr>
      </p:sp>
      <p:sp>
        <p:nvSpPr>
          <p:cNvPr id="75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Recipes help people learn how to prepare tasty dishes with maximum nutritional benefit….AVRDC ‘s nutrition group conducts nutritional analyses of vegetables and develops new recipes</a:t>
            </a:r>
          </a:p>
        </p:txBody>
      </p:sp>
      <p:sp>
        <p:nvSpPr>
          <p:cNvPr id="4" name="Slide Number Placeholder 3"/>
          <p:cNvSpPr>
            <a:spLocks noGrp="1"/>
          </p:cNvSpPr>
          <p:nvPr>
            <p:ph type="sldNum" sz="quarter" idx="5"/>
          </p:nvPr>
        </p:nvSpPr>
        <p:spPr/>
        <p:txBody>
          <a:bodyPr/>
          <a:lstStyle/>
          <a:p>
            <a:pPr>
              <a:defRPr/>
            </a:pPr>
            <a:fld id="{721C866F-0B4B-44CA-8E9E-7748EF9C7BFE}" type="slidenum">
              <a:rPr lang="zh-TW" altLang="en-US" smtClean="0"/>
              <a:pPr>
                <a:defRPr/>
              </a:pPr>
              <a:t>45</a:t>
            </a:fld>
            <a:endParaRPr lang="en-US" altLang="zh-TW"/>
          </a:p>
        </p:txBody>
      </p:sp>
    </p:spTree>
    <p:extLst>
      <p:ext uri="{BB962C8B-B14F-4D97-AF65-F5344CB8AC3E}">
        <p14:creationId xmlns:p14="http://schemas.microsoft.com/office/powerpoint/2010/main" val="1622888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6125"/>
            <a:ext cx="4959350" cy="3719513"/>
          </a:xfrm>
        </p:spPr>
      </p:sp>
      <p:sp>
        <p:nvSpPr>
          <p:cNvPr id="3" name="Notes Placeholder 2"/>
          <p:cNvSpPr>
            <a:spLocks noGrp="1"/>
          </p:cNvSpPr>
          <p:nvPr>
            <p:ph type="body" idx="1"/>
          </p:nvPr>
        </p:nvSpPr>
        <p:spPr/>
        <p:txBody>
          <a:bodyPr/>
          <a:lstStyle/>
          <a:p>
            <a:r>
              <a:rPr lang="en-US" dirty="0" smtClean="0"/>
              <a:t>AVRDC is one of the founding members of </a:t>
            </a:r>
            <a:r>
              <a:rPr lang="en-US" dirty="0" err="1" smtClean="0"/>
              <a:t>AIRCA</a:t>
            </a:r>
            <a:r>
              <a:rPr lang="en-US" dirty="0" smtClean="0"/>
              <a:t> – the Association of International Research</a:t>
            </a:r>
            <a:r>
              <a:rPr lang="en-US" baseline="0" dirty="0" smtClean="0"/>
              <a:t> and Development Centers for Agriculture. This consortium of like-minded groups aims to address cross-sector issues at landscape scale. </a:t>
            </a:r>
            <a:endParaRPr lang="en-US" dirty="0"/>
          </a:p>
        </p:txBody>
      </p:sp>
      <p:sp>
        <p:nvSpPr>
          <p:cNvPr id="4" name="Slide Number Placeholder 3"/>
          <p:cNvSpPr>
            <a:spLocks noGrp="1"/>
          </p:cNvSpPr>
          <p:nvPr>
            <p:ph type="sldNum" sz="quarter" idx="10"/>
          </p:nvPr>
        </p:nvSpPr>
        <p:spPr/>
        <p:txBody>
          <a:bodyPr/>
          <a:lstStyle/>
          <a:p>
            <a:pPr>
              <a:defRPr/>
            </a:pPr>
            <a:fld id="{2B965EE0-BBF0-4C60-BB04-894F7AE168C1}" type="slidenum">
              <a:rPr lang="zh-TW" altLang="en-US" smtClean="0"/>
              <a:pPr>
                <a:defRPr/>
              </a:pPr>
              <a:t>46</a:t>
            </a:fld>
            <a:endParaRPr lang="en-US" altLang="zh-TW"/>
          </a:p>
        </p:txBody>
      </p:sp>
    </p:spTree>
    <p:extLst>
      <p:ext uri="{BB962C8B-B14F-4D97-AF65-F5344CB8AC3E}">
        <p14:creationId xmlns:p14="http://schemas.microsoft.com/office/powerpoint/2010/main" val="154527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Center has about 350 employees from all around the world,</a:t>
            </a:r>
            <a:r>
              <a:rPr lang="en-US" baseline="0" dirty="0" smtClean="0"/>
              <a:t> with more than 60 professional staff. </a:t>
            </a:r>
          </a:p>
          <a:p>
            <a:endParaRPr lang="en-US" baseline="0" dirty="0" smtClean="0"/>
          </a:p>
          <a:p>
            <a:r>
              <a:rPr lang="en-US" baseline="0" dirty="0" smtClean="0"/>
              <a:t>Our annual budget is about USD 20 million. That funding comes from different countries, including our host country Taiwan, </a:t>
            </a:r>
            <a:r>
              <a:rPr lang="en-US" sz="1200" b="0" i="0" kern="1200" dirty="0" smtClean="0">
                <a:solidFill>
                  <a:schemeClr val="tx1"/>
                </a:solidFill>
                <a:effectLst/>
                <a:latin typeface="Arial" pitchFamily="34" charset="0"/>
                <a:ea typeface="+mn-ea"/>
                <a:cs typeface="+mn-cs"/>
              </a:rPr>
              <a:t>UK, USA, Australia,</a:t>
            </a:r>
            <a:r>
              <a:rPr lang="en-US" sz="1200" b="0" i="0" kern="1200" baseline="0" dirty="0" smtClean="0">
                <a:solidFill>
                  <a:schemeClr val="tx1"/>
                </a:solidFill>
                <a:effectLst/>
                <a:latin typeface="Arial" pitchFamily="34" charset="0"/>
                <a:ea typeface="+mn-ea"/>
                <a:cs typeface="+mn-cs"/>
              </a:rPr>
              <a:t> Germany, Thailand, Philippines, Korea and Japan. We work on specific projects that are funded by foundations </a:t>
            </a:r>
            <a:r>
              <a:rPr lang="en-US" sz="1200" b="0" i="0" kern="1200" dirty="0" smtClean="0">
                <a:solidFill>
                  <a:schemeClr val="tx1"/>
                </a:solidFill>
                <a:effectLst/>
                <a:latin typeface="Arial" pitchFamily="34" charset="0"/>
                <a:ea typeface="+mn-ea"/>
                <a:cs typeface="+mn-cs"/>
              </a:rPr>
              <a:t> </a:t>
            </a:r>
          </a:p>
          <a:p>
            <a:r>
              <a:rPr lang="en-US" sz="1200" b="0" i="0" kern="1200" dirty="0" smtClean="0">
                <a:solidFill>
                  <a:schemeClr val="tx1"/>
                </a:solidFill>
                <a:effectLst/>
                <a:latin typeface="Arial" pitchFamily="34" charset="0"/>
                <a:ea typeface="+mn-ea"/>
                <a:cs typeface="+mn-cs"/>
              </a:rPr>
              <a:t>such as the Sir </a:t>
            </a:r>
            <a:r>
              <a:rPr lang="en-US" sz="1200" b="0" i="0" kern="1200" dirty="0" err="1" smtClean="0">
                <a:solidFill>
                  <a:schemeClr val="tx1"/>
                </a:solidFill>
                <a:effectLst/>
                <a:latin typeface="Arial" pitchFamily="34" charset="0"/>
                <a:ea typeface="+mn-ea"/>
                <a:cs typeface="+mn-cs"/>
              </a:rPr>
              <a:t>Ratan</a:t>
            </a:r>
            <a:r>
              <a:rPr lang="en-US" sz="1200" b="0" i="0" kern="1200" dirty="0" smtClean="0">
                <a:solidFill>
                  <a:schemeClr val="tx1"/>
                </a:solidFill>
                <a:effectLst/>
                <a:latin typeface="Arial" pitchFamily="34" charset="0"/>
                <a:ea typeface="+mn-ea"/>
                <a:cs typeface="+mn-cs"/>
              </a:rPr>
              <a:t> Tata Trust in India, and the Volkswagen Foundation in Germany. We also carry ou</a:t>
            </a:r>
            <a:r>
              <a:rPr lang="en-US" sz="1200" b="0" i="0" kern="1200" baseline="0" dirty="0" smtClean="0">
                <a:solidFill>
                  <a:schemeClr val="tx1"/>
                </a:solidFill>
                <a:effectLst/>
                <a:latin typeface="Arial" pitchFamily="34" charset="0"/>
                <a:ea typeface="+mn-ea"/>
                <a:cs typeface="+mn-cs"/>
              </a:rPr>
              <a:t>t some research that is supported by the private sector.</a:t>
            </a:r>
            <a:endParaRPr lang="en-US" sz="1200" b="0" i="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B965EE0-BBF0-4C60-BB04-894F7AE168C1}" type="slidenum">
              <a:rPr lang="zh-TW" altLang="en-US" smtClean="0"/>
              <a:pPr>
                <a:defRPr/>
              </a:pPr>
              <a:t>5</a:t>
            </a:fld>
            <a:endParaRPr lang="en-US" altLang="zh-TW"/>
          </a:p>
        </p:txBody>
      </p:sp>
    </p:spTree>
    <p:extLst>
      <p:ext uri="{BB962C8B-B14F-4D97-AF65-F5344CB8AC3E}">
        <p14:creationId xmlns:p14="http://schemas.microsoft.com/office/powerpoint/2010/main" val="286670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17575" y="746125"/>
            <a:ext cx="4959350" cy="3719513"/>
          </a:xfrm>
          <a:ln/>
        </p:spPr>
      </p:sp>
      <p:sp>
        <p:nvSpPr>
          <p:cNvPr id="50179" name="Rectangle 3"/>
          <p:cNvSpPr>
            <a:spLocks noGrp="1" noChangeArrowheads="1"/>
          </p:cNvSpPr>
          <p:nvPr>
            <p:ph type="body" idx="1"/>
          </p:nvPr>
        </p:nvSpPr>
        <p:spPr>
          <a:xfrm>
            <a:off x="679127" y="4711107"/>
            <a:ext cx="5057877"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sz="1400" dirty="0" smtClean="0">
                <a:latin typeface="Times New Roman" pitchFamily="18" charset="0"/>
              </a:rPr>
              <a:t>These are the </a:t>
            </a:r>
            <a:r>
              <a:rPr lang="en-US" sz="1400" b="1" dirty="0" smtClean="0">
                <a:latin typeface="Times New Roman" pitchFamily="18" charset="0"/>
              </a:rPr>
              <a:t>crops</a:t>
            </a:r>
            <a:r>
              <a:rPr lang="en-US" sz="1400" dirty="0" smtClean="0">
                <a:latin typeface="Times New Roman" pitchFamily="18" charset="0"/>
              </a:rPr>
              <a:t> the Center works with at this time. This portfolio</a:t>
            </a:r>
            <a:r>
              <a:rPr lang="en-US" sz="1400" baseline="0" dirty="0" smtClean="0">
                <a:latin typeface="Times New Roman" pitchFamily="18" charset="0"/>
              </a:rPr>
              <a:t> </a:t>
            </a:r>
            <a:r>
              <a:rPr lang="en-US" sz="1400" dirty="0" smtClean="0">
                <a:latin typeface="Times New Roman" pitchFamily="18" charset="0"/>
              </a:rPr>
              <a:t>changes periodically, depending on the needs of different regions.</a:t>
            </a:r>
          </a:p>
          <a:p>
            <a:pPr eaLnBrk="1" hangingPunct="1">
              <a:buFontTx/>
              <a:buNone/>
            </a:pPr>
            <a:endParaRPr lang="en-US" sz="1400" dirty="0" smtClean="0">
              <a:latin typeface="Times New Roman" pitchFamily="18" charset="0"/>
            </a:endParaRPr>
          </a:p>
          <a:p>
            <a:pPr eaLnBrk="1" hangingPunct="1">
              <a:buFontTx/>
              <a:buNone/>
            </a:pPr>
            <a:r>
              <a:rPr lang="en-US" sz="1400" dirty="0" smtClean="0">
                <a:latin typeface="Times New Roman" pitchFamily="18" charset="0"/>
              </a:rPr>
              <a:t>I’d like to call your attention to </a:t>
            </a:r>
            <a:r>
              <a:rPr lang="en-US" sz="1400" b="1" dirty="0" smtClean="0">
                <a:latin typeface="Times New Roman" pitchFamily="18" charset="0"/>
              </a:rPr>
              <a:t>Traditional Vegetables…these</a:t>
            </a:r>
            <a:r>
              <a:rPr lang="en-US" sz="1400" dirty="0" smtClean="0">
                <a:latin typeface="Times New Roman" pitchFamily="18" charset="0"/>
              </a:rPr>
              <a:t> are plant species from specific locations that are eaten by people in local communities…some people call them vegetables, other people call them weeds -- I’ll tell you why they are important a little later.</a:t>
            </a:r>
          </a:p>
          <a:p>
            <a:pPr eaLnBrk="1" hangingPunct="1"/>
            <a:endParaRPr lang="en-US" dirty="0" smtClean="0">
              <a:latin typeface="Arial" charset="0"/>
            </a:endParaRPr>
          </a:p>
        </p:txBody>
      </p:sp>
    </p:spTree>
    <p:extLst>
      <p:ext uri="{BB962C8B-B14F-4D97-AF65-F5344CB8AC3E}">
        <p14:creationId xmlns:p14="http://schemas.microsoft.com/office/powerpoint/2010/main" val="207058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17575" y="746125"/>
            <a:ext cx="4959350" cy="3719513"/>
          </a:xfrm>
          <a:ln/>
        </p:spPr>
      </p:sp>
      <p:sp>
        <p:nvSpPr>
          <p:cNvPr id="47107" name="Notes Placeholder 2"/>
          <p:cNvSpPr>
            <a:spLocks noGrp="1"/>
          </p:cNvSpPr>
          <p:nvPr>
            <p:ph type="body" idx="1"/>
          </p:nvPr>
        </p:nvSpPr>
        <p:spPr>
          <a:xfrm>
            <a:off x="679127" y="4711107"/>
            <a:ext cx="5007750"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smtClean="0">
                <a:latin typeface="Times New Roman" pitchFamily="18" charset="0"/>
              </a:rPr>
              <a:t>There</a:t>
            </a:r>
            <a:r>
              <a:rPr lang="en-US" sz="1400" baseline="0" dirty="0" smtClean="0">
                <a:latin typeface="Times New Roman" pitchFamily="18" charset="0"/>
              </a:rPr>
              <a:t> is strength in diversity.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aseline="0"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1" baseline="0" dirty="0" smtClean="0">
                <a:latin typeface="Times New Roman" pitchFamily="18" charset="0"/>
              </a:rPr>
              <a:t>Diversity in the field leads to diversity on the plate = improved nutrition</a:t>
            </a:r>
            <a:endParaRPr lang="en-US" sz="1400" b="1" dirty="0" smtClean="0">
              <a:latin typeface="Times New Roman" pitchFamily="18" charset="0"/>
            </a:endParaRPr>
          </a:p>
          <a:p>
            <a:pPr eaLnBrk="1" hangingPunct="1"/>
            <a:endParaRPr lang="en-US" sz="1400" b="0" dirty="0" smtClean="0">
              <a:latin typeface="Times New Roman" pitchFamily="18" charset="0"/>
            </a:endParaRPr>
          </a:p>
          <a:p>
            <a:pPr eaLnBrk="1" hangingPunct="1"/>
            <a:endParaRPr lang="en-US" sz="1200" dirty="0" smtClean="0">
              <a:latin typeface="Times New Roman" pitchFamily="18" charset="0"/>
            </a:endParaRPr>
          </a:p>
          <a:p>
            <a:pPr eaLnBrk="1" hangingPunct="1"/>
            <a:endParaRPr lang="en-US" dirty="0" smtClean="0">
              <a:latin typeface="Arial" charset="0"/>
            </a:endParaRPr>
          </a:p>
        </p:txBody>
      </p:sp>
      <p:sp>
        <p:nvSpPr>
          <p:cNvPr id="45060" name="Slide Number Placeholder 3"/>
          <p:cNvSpPr>
            <a:spLocks noGrp="1"/>
          </p:cNvSpPr>
          <p:nvPr>
            <p:ph type="sldNum" sz="quarter" idx="5"/>
          </p:nvPr>
        </p:nvSpPr>
        <p:spPr/>
        <p:txBody>
          <a:bodyPr/>
          <a:lstStyle>
            <a:lvl1pPr algn="r" defTabSz="947548" eaLnBrk="0" hangingPunct="0">
              <a:defRPr sz="3600" b="1">
                <a:solidFill>
                  <a:schemeClr val="tx1"/>
                </a:solidFill>
                <a:latin typeface="Arial" charset="0"/>
              </a:defRPr>
            </a:lvl1pPr>
            <a:lvl2pPr marL="742801" indent="-285693" algn="r" defTabSz="947548" eaLnBrk="0" hangingPunct="0">
              <a:defRPr sz="3600" b="1">
                <a:solidFill>
                  <a:schemeClr val="tx1"/>
                </a:solidFill>
                <a:latin typeface="Arial" charset="0"/>
              </a:defRPr>
            </a:lvl2pPr>
            <a:lvl3pPr marL="1142771" indent="-228554" algn="r" defTabSz="947548" eaLnBrk="0" hangingPunct="0">
              <a:defRPr sz="3600" b="1">
                <a:solidFill>
                  <a:schemeClr val="tx1"/>
                </a:solidFill>
                <a:latin typeface="Arial" charset="0"/>
              </a:defRPr>
            </a:lvl3pPr>
            <a:lvl4pPr marL="1599880" indent="-228554" algn="r" defTabSz="947548" eaLnBrk="0" hangingPunct="0">
              <a:defRPr sz="3600" b="1">
                <a:solidFill>
                  <a:schemeClr val="tx1"/>
                </a:solidFill>
                <a:latin typeface="Arial" charset="0"/>
              </a:defRPr>
            </a:lvl4pPr>
            <a:lvl5pPr marL="2056989" indent="-228554" algn="r" defTabSz="947548" eaLnBrk="0" hangingPunct="0">
              <a:defRPr sz="3600" b="1">
                <a:solidFill>
                  <a:schemeClr val="tx1"/>
                </a:solidFill>
                <a:latin typeface="Arial" charset="0"/>
              </a:defRPr>
            </a:lvl5pPr>
            <a:lvl6pPr marL="2514097" indent="-228554" algn="r" defTabSz="947548" eaLnBrk="0" fontAlgn="base" hangingPunct="0">
              <a:spcBef>
                <a:spcPct val="0"/>
              </a:spcBef>
              <a:spcAft>
                <a:spcPct val="0"/>
              </a:spcAft>
              <a:defRPr sz="3600" b="1">
                <a:solidFill>
                  <a:schemeClr val="tx1"/>
                </a:solidFill>
                <a:latin typeface="Arial" charset="0"/>
              </a:defRPr>
            </a:lvl6pPr>
            <a:lvl7pPr marL="2971206" indent="-228554" algn="r" defTabSz="947548" eaLnBrk="0" fontAlgn="base" hangingPunct="0">
              <a:spcBef>
                <a:spcPct val="0"/>
              </a:spcBef>
              <a:spcAft>
                <a:spcPct val="0"/>
              </a:spcAft>
              <a:defRPr sz="3600" b="1">
                <a:solidFill>
                  <a:schemeClr val="tx1"/>
                </a:solidFill>
                <a:latin typeface="Arial" charset="0"/>
              </a:defRPr>
            </a:lvl7pPr>
            <a:lvl8pPr marL="3428314" indent="-228554" algn="r" defTabSz="947548" eaLnBrk="0" fontAlgn="base" hangingPunct="0">
              <a:spcBef>
                <a:spcPct val="0"/>
              </a:spcBef>
              <a:spcAft>
                <a:spcPct val="0"/>
              </a:spcAft>
              <a:defRPr sz="3600" b="1">
                <a:solidFill>
                  <a:schemeClr val="tx1"/>
                </a:solidFill>
                <a:latin typeface="Arial" charset="0"/>
              </a:defRPr>
            </a:lvl8pPr>
            <a:lvl9pPr marL="3885423" indent="-228554" algn="r" defTabSz="947548" eaLnBrk="0" fontAlgn="base" hangingPunct="0">
              <a:spcBef>
                <a:spcPct val="0"/>
              </a:spcBef>
              <a:spcAft>
                <a:spcPct val="0"/>
              </a:spcAft>
              <a:defRPr sz="3600" b="1">
                <a:solidFill>
                  <a:schemeClr val="tx1"/>
                </a:solidFill>
                <a:latin typeface="Arial" charset="0"/>
              </a:defRPr>
            </a:lvl9pPr>
          </a:lstStyle>
          <a:p>
            <a:pPr eaLnBrk="1" hangingPunct="1">
              <a:defRPr/>
            </a:pPr>
            <a:fld id="{594ADF41-F432-4A10-B87F-D2E5DCB3989D}" type="slidenum">
              <a:rPr lang="zh-TW" altLang="en-US" sz="1300" b="0" smtClean="0"/>
              <a:pPr eaLnBrk="1" hangingPunct="1">
                <a:defRPr/>
              </a:pPr>
              <a:t>7</a:t>
            </a:fld>
            <a:endParaRPr lang="en-US" altLang="zh-TW" sz="1300" b="0" dirty="0" smtClean="0"/>
          </a:p>
        </p:txBody>
      </p:sp>
    </p:spTree>
    <p:extLst>
      <p:ext uri="{BB962C8B-B14F-4D97-AF65-F5344CB8AC3E}">
        <p14:creationId xmlns:p14="http://schemas.microsoft.com/office/powerpoint/2010/main" val="345569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48384" y="9423799"/>
            <a:ext cx="2944499"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21" tIns="49111" rIns="98221" bIns="49111" anchor="b"/>
          <a:lstStyle>
            <a:lvl1pPr defTabSz="982663" eaLnBrk="0" hangingPunct="0">
              <a:defRPr sz="3600" b="1">
                <a:solidFill>
                  <a:schemeClr val="tx1"/>
                </a:solidFill>
                <a:latin typeface="Arial" charset="0"/>
                <a:cs typeface="Arial" charset="0"/>
              </a:defRPr>
            </a:lvl1pPr>
            <a:lvl2pPr marL="742950" indent="-285750" defTabSz="982663" eaLnBrk="0" hangingPunct="0">
              <a:defRPr sz="3600" b="1">
                <a:solidFill>
                  <a:schemeClr val="tx1"/>
                </a:solidFill>
                <a:latin typeface="Arial" charset="0"/>
                <a:cs typeface="Arial" charset="0"/>
              </a:defRPr>
            </a:lvl2pPr>
            <a:lvl3pPr marL="1143000" indent="-228600" defTabSz="982663" eaLnBrk="0" hangingPunct="0">
              <a:defRPr sz="3600" b="1">
                <a:solidFill>
                  <a:schemeClr val="tx1"/>
                </a:solidFill>
                <a:latin typeface="Arial" charset="0"/>
                <a:cs typeface="Arial" charset="0"/>
              </a:defRPr>
            </a:lvl3pPr>
            <a:lvl4pPr marL="1600200" indent="-228600" defTabSz="982663" eaLnBrk="0" hangingPunct="0">
              <a:defRPr sz="3600" b="1">
                <a:solidFill>
                  <a:schemeClr val="tx1"/>
                </a:solidFill>
                <a:latin typeface="Arial" charset="0"/>
                <a:cs typeface="Arial" charset="0"/>
              </a:defRPr>
            </a:lvl4pPr>
            <a:lvl5pPr marL="2057400" indent="-228600" defTabSz="982663" eaLnBrk="0" hangingPunct="0">
              <a:defRPr sz="3600" b="1">
                <a:solidFill>
                  <a:schemeClr val="tx1"/>
                </a:solidFill>
                <a:latin typeface="Arial" charset="0"/>
                <a:cs typeface="Arial" charset="0"/>
              </a:defRPr>
            </a:lvl5pPr>
            <a:lvl6pPr marL="2514600" indent="-228600" defTabSz="982663" eaLnBrk="0" fontAlgn="base" hangingPunct="0">
              <a:spcBef>
                <a:spcPct val="0"/>
              </a:spcBef>
              <a:spcAft>
                <a:spcPct val="0"/>
              </a:spcAft>
              <a:defRPr sz="3600" b="1">
                <a:solidFill>
                  <a:schemeClr val="tx1"/>
                </a:solidFill>
                <a:latin typeface="Arial" charset="0"/>
                <a:cs typeface="Arial" charset="0"/>
              </a:defRPr>
            </a:lvl6pPr>
            <a:lvl7pPr marL="2971800" indent="-228600" defTabSz="982663" eaLnBrk="0" fontAlgn="base" hangingPunct="0">
              <a:spcBef>
                <a:spcPct val="0"/>
              </a:spcBef>
              <a:spcAft>
                <a:spcPct val="0"/>
              </a:spcAft>
              <a:defRPr sz="3600" b="1">
                <a:solidFill>
                  <a:schemeClr val="tx1"/>
                </a:solidFill>
                <a:latin typeface="Arial" charset="0"/>
                <a:cs typeface="Arial" charset="0"/>
              </a:defRPr>
            </a:lvl7pPr>
            <a:lvl8pPr marL="3429000" indent="-228600" defTabSz="982663" eaLnBrk="0" fontAlgn="base" hangingPunct="0">
              <a:spcBef>
                <a:spcPct val="0"/>
              </a:spcBef>
              <a:spcAft>
                <a:spcPct val="0"/>
              </a:spcAft>
              <a:defRPr sz="3600" b="1">
                <a:solidFill>
                  <a:schemeClr val="tx1"/>
                </a:solidFill>
                <a:latin typeface="Arial" charset="0"/>
                <a:cs typeface="Arial" charset="0"/>
              </a:defRPr>
            </a:lvl8pPr>
            <a:lvl9pPr marL="3886200" indent="-228600" defTabSz="982663" eaLnBrk="0" fontAlgn="base" hangingPunct="0">
              <a:spcBef>
                <a:spcPct val="0"/>
              </a:spcBef>
              <a:spcAft>
                <a:spcPct val="0"/>
              </a:spcAft>
              <a:defRPr sz="3600" b="1">
                <a:solidFill>
                  <a:schemeClr val="tx1"/>
                </a:solidFill>
                <a:latin typeface="Arial" charset="0"/>
                <a:cs typeface="Arial" charset="0"/>
              </a:defRPr>
            </a:lvl9pPr>
          </a:lstStyle>
          <a:p>
            <a:pPr algn="r" eaLnBrk="1" hangingPunct="1"/>
            <a:fld id="{96572F12-3BB1-45A1-83EB-86CA64C1BBB8}" type="slidenum">
              <a:rPr lang="zh-TW" altLang="en-US" sz="1400" b="0"/>
              <a:pPr algn="r" eaLnBrk="1" hangingPunct="1"/>
              <a:t>8</a:t>
            </a:fld>
            <a:endParaRPr lang="en-US" altLang="zh-TW" sz="1400" b="0" dirty="0"/>
          </a:p>
        </p:txBody>
      </p:sp>
      <p:sp>
        <p:nvSpPr>
          <p:cNvPr id="51203" name="Rectangle 2"/>
          <p:cNvSpPr>
            <a:spLocks noGrp="1" noRot="1" noChangeAspect="1" noChangeArrowheads="1" noTextEdit="1"/>
          </p:cNvSpPr>
          <p:nvPr>
            <p:ph type="sldImg"/>
          </p:nvPr>
        </p:nvSpPr>
        <p:spPr>
          <a:xfrm>
            <a:off x="923925" y="746125"/>
            <a:ext cx="4956175" cy="3716338"/>
          </a:xfrm>
          <a:ln/>
        </p:spPr>
      </p:sp>
      <p:sp>
        <p:nvSpPr>
          <p:cNvPr id="51204" name="Rectangle 3"/>
          <p:cNvSpPr>
            <a:spLocks noGrp="1" noChangeArrowheads="1"/>
          </p:cNvSpPr>
          <p:nvPr>
            <p:ph type="body" idx="1"/>
          </p:nvPr>
        </p:nvSpPr>
        <p:spPr>
          <a:xfrm>
            <a:off x="679126" y="4711107"/>
            <a:ext cx="5085365"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21" tIns="49111" rIns="98221" bIns="49111"/>
          <a:lstStyle/>
          <a:p>
            <a:pPr eaLnBrk="1" hangingPunct="1"/>
            <a:r>
              <a:rPr lang="en-US" altLang="zh-TW" sz="1400" dirty="0" smtClean="0">
                <a:latin typeface="Times New Roman" pitchFamily="18" charset="0"/>
              </a:rPr>
              <a:t>The World Vegetable Center conducts </a:t>
            </a:r>
            <a:r>
              <a:rPr lang="en-US" altLang="zh-TW" sz="1400" b="1" dirty="0" smtClean="0">
                <a:latin typeface="Times New Roman" pitchFamily="18" charset="0"/>
              </a:rPr>
              <a:t>research AND development</a:t>
            </a:r>
            <a:r>
              <a:rPr lang="en-US" altLang="zh-TW" sz="1400" dirty="0" smtClean="0">
                <a:latin typeface="Times New Roman" pitchFamily="18" charset="0"/>
              </a:rPr>
              <a:t> activities. </a:t>
            </a:r>
          </a:p>
          <a:p>
            <a:pPr eaLnBrk="1" hangingPunct="1"/>
            <a:endParaRPr lang="en-US" altLang="zh-TW" sz="1400" dirty="0" smtClean="0">
              <a:latin typeface="Times New Roman" pitchFamily="18" charset="0"/>
            </a:endParaRPr>
          </a:p>
          <a:p>
            <a:pPr eaLnBrk="1" hangingPunct="1"/>
            <a:r>
              <a:rPr lang="en-US" altLang="zh-TW" sz="1400" dirty="0" smtClean="0">
                <a:latin typeface="Times New Roman" pitchFamily="18" charset="0"/>
              </a:rPr>
              <a:t>That makes us </a:t>
            </a:r>
            <a:r>
              <a:rPr lang="en-US" altLang="zh-TW" sz="1400" b="1" dirty="0" smtClean="0">
                <a:latin typeface="Times New Roman" pitchFamily="18" charset="0"/>
              </a:rPr>
              <a:t>unique</a:t>
            </a:r>
            <a:r>
              <a:rPr lang="en-US" altLang="zh-TW" sz="1400" dirty="0" smtClean="0">
                <a:latin typeface="Times New Roman" pitchFamily="18" charset="0"/>
              </a:rPr>
              <a:t>; few other agricultural research institutes have development in their portfolios. </a:t>
            </a:r>
          </a:p>
          <a:p>
            <a:pPr eaLnBrk="1" hangingPunct="1"/>
            <a:endParaRPr lang="en-US" altLang="zh-TW" sz="1400" dirty="0" smtClean="0">
              <a:latin typeface="Times New Roman" pitchFamily="18" charset="0"/>
            </a:endParaRPr>
          </a:p>
          <a:p>
            <a:pPr eaLnBrk="1" hangingPunct="1"/>
            <a:r>
              <a:rPr lang="en-US" altLang="zh-TW" sz="1400" dirty="0" smtClean="0">
                <a:latin typeface="Times New Roman" pitchFamily="18" charset="0"/>
              </a:rPr>
              <a:t>The Center’s work is structured under </a:t>
            </a:r>
            <a:r>
              <a:rPr lang="en-US" altLang="zh-TW" sz="1400" b="1" dirty="0" smtClean="0">
                <a:latin typeface="Times New Roman" pitchFamily="18" charset="0"/>
              </a:rPr>
              <a:t>four flagships</a:t>
            </a:r>
            <a:r>
              <a:rPr lang="en-US" altLang="zh-TW" sz="1400" dirty="0" smtClean="0">
                <a:latin typeface="Times New Roman" pitchFamily="18" charset="0"/>
              </a:rPr>
              <a:t>...and covers the agricultural spectrum: </a:t>
            </a:r>
            <a:r>
              <a:rPr lang="en-US" altLang="zh-TW" sz="1400" b="1" dirty="0" smtClean="0">
                <a:latin typeface="Times New Roman" pitchFamily="18" charset="0"/>
              </a:rPr>
              <a:t>from seed to table, farm to fork. Each flagship works on innovations, and then develops</a:t>
            </a:r>
            <a:r>
              <a:rPr lang="en-US" altLang="zh-TW" sz="1400" b="1" baseline="0" dirty="0" smtClean="0">
                <a:latin typeface="Times New Roman" pitchFamily="18" charset="0"/>
              </a:rPr>
              <a:t> products based on those innovations.</a:t>
            </a:r>
            <a:r>
              <a:rPr lang="en-US" altLang="zh-TW" sz="1400" b="1" dirty="0" smtClean="0">
                <a:latin typeface="Times New Roman" pitchFamily="18" charset="0"/>
              </a:rPr>
              <a:t> Multidisciplinary.</a:t>
            </a:r>
          </a:p>
          <a:p>
            <a:pPr eaLnBrk="1" hangingPunct="1"/>
            <a:endParaRPr lang="en-US" altLang="zh-TW" sz="1400" b="1" dirty="0" smtClean="0">
              <a:latin typeface="Times New Roman" pitchFamily="18" charset="0"/>
            </a:endParaRPr>
          </a:p>
          <a:p>
            <a:pPr eaLnBrk="1" hangingPunct="1"/>
            <a:endParaRPr lang="en-US" altLang="zh-TW" sz="1400" b="1" dirty="0" smtClean="0">
              <a:latin typeface="Times New Roman" pitchFamily="18" charset="0"/>
            </a:endParaRPr>
          </a:p>
        </p:txBody>
      </p:sp>
    </p:spTree>
    <p:extLst>
      <p:ext uri="{BB962C8B-B14F-4D97-AF65-F5344CB8AC3E}">
        <p14:creationId xmlns:p14="http://schemas.microsoft.com/office/powerpoint/2010/main" val="246901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17575" y="746125"/>
            <a:ext cx="4959350" cy="3719513"/>
          </a:xfrm>
          <a:ln/>
        </p:spPr>
      </p:sp>
      <p:sp>
        <p:nvSpPr>
          <p:cNvPr id="52227" name="Rectangle 3"/>
          <p:cNvSpPr>
            <a:spLocks noGrp="1" noChangeArrowheads="1"/>
          </p:cNvSpPr>
          <p:nvPr>
            <p:ph type="body" idx="1"/>
          </p:nvPr>
        </p:nvSpPr>
        <p:spPr>
          <a:xfrm>
            <a:off x="679127" y="4711107"/>
            <a:ext cx="4956007" cy="4465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Times New Roman" pitchFamily="18" charset="0"/>
              </a:rPr>
              <a:t>Why</a:t>
            </a:r>
            <a:r>
              <a:rPr lang="en-US" sz="1400" baseline="0" dirty="0" smtClean="0">
                <a:latin typeface="Times New Roman" pitchFamily="18" charset="0"/>
              </a:rPr>
              <a:t> do we do this work? The Center aims to alleviate HIDDEN HUNGER, or </a:t>
            </a:r>
            <a:r>
              <a:rPr lang="en-US" sz="1400" b="1" baseline="0" dirty="0" smtClean="0">
                <a:latin typeface="Times New Roman" pitchFamily="18" charset="0"/>
              </a:rPr>
              <a:t>m</a:t>
            </a:r>
            <a:r>
              <a:rPr lang="en-US" sz="1400" b="1" dirty="0" smtClean="0">
                <a:latin typeface="Times New Roman" pitchFamily="18" charset="0"/>
              </a:rPr>
              <a:t>icronutrient deficiencies in the diet. This </a:t>
            </a:r>
            <a:r>
              <a:rPr lang="en-US" sz="1400" dirty="0" smtClean="0">
                <a:latin typeface="Times New Roman" pitchFamily="18" charset="0"/>
              </a:rPr>
              <a:t>lack of vitamins, minerals and other compounds necessary for good health – is a serious problem in the </a:t>
            </a:r>
            <a:r>
              <a:rPr lang="en-US" sz="1400" b="1" dirty="0" smtClean="0">
                <a:latin typeface="Times New Roman" pitchFamily="18" charset="0"/>
              </a:rPr>
              <a:t>developing world</a:t>
            </a:r>
            <a:r>
              <a:rPr lang="en-US" sz="1400" dirty="0" smtClean="0">
                <a:latin typeface="Times New Roman" pitchFamily="18" charset="0"/>
              </a:rPr>
              <a:t>. </a:t>
            </a:r>
          </a:p>
          <a:p>
            <a:pPr eaLnBrk="1" hangingPunct="1"/>
            <a:endParaRPr lang="en-US" sz="1400" dirty="0" smtClean="0">
              <a:latin typeface="Times New Roman" pitchFamily="18" charset="0"/>
            </a:endParaRPr>
          </a:p>
          <a:p>
            <a:pPr eaLnBrk="1" hangingPunct="1"/>
            <a:r>
              <a:rPr lang="en-US" sz="1400" dirty="0" smtClean="0">
                <a:latin typeface="Times New Roman" pitchFamily="18" charset="0"/>
              </a:rPr>
              <a:t>A lack of vitamin A, for instance, is a major cause of </a:t>
            </a:r>
            <a:r>
              <a:rPr lang="en-US" sz="1400" b="1" dirty="0" smtClean="0">
                <a:latin typeface="Times New Roman" pitchFamily="18" charset="0"/>
              </a:rPr>
              <a:t>preventable blindness in children</a:t>
            </a:r>
            <a:r>
              <a:rPr lang="en-US" sz="1400" dirty="0" smtClean="0">
                <a:latin typeface="Times New Roman" pitchFamily="18" charset="0"/>
              </a:rPr>
              <a:t>, and weakens the immune system. The deficiency is especially acute in India and sub-Saharan Africa. </a:t>
            </a:r>
          </a:p>
          <a:p>
            <a:pPr eaLnBrk="1" hangingPunct="1"/>
            <a:endParaRPr lang="en-US" sz="1400" dirty="0" smtClean="0">
              <a:latin typeface="Times New Roman" pitchFamily="18" charset="0"/>
            </a:endParaRPr>
          </a:p>
        </p:txBody>
      </p:sp>
    </p:spTree>
    <p:extLst>
      <p:ext uri="{BB962C8B-B14F-4D97-AF65-F5344CB8AC3E}">
        <p14:creationId xmlns:p14="http://schemas.microsoft.com/office/powerpoint/2010/main" val="187708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ndara" panose="020E0502030303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069340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863600"/>
            <a:ext cx="7924800" cy="44026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371600"/>
            <a:ext cx="3848100" cy="2452688"/>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305300" y="1371600"/>
            <a:ext cx="3848100" cy="2452688"/>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304800" y="3976688"/>
            <a:ext cx="3848100" cy="2454275"/>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305300" y="3976688"/>
            <a:ext cx="3848100" cy="2454275"/>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648413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04800" y="1371600"/>
            <a:ext cx="3848100" cy="5059363"/>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05300" y="1371600"/>
            <a:ext cx="3848100" cy="5059363"/>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928966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956733"/>
            <a:ext cx="7924800" cy="431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04800" y="2861732"/>
            <a:ext cx="7848600" cy="3569231"/>
          </a:xfrm>
        </p:spPr>
        <p:txBody>
          <a:bodyPr lIns="91440" tIns="45720" rIns="91440" bIns="45720"/>
          <a:lstStyle/>
          <a:p>
            <a:pPr lvl="0"/>
            <a:endParaRPr lang="en-US" noProof="0" dirty="0" smtClean="0"/>
          </a:p>
        </p:txBody>
      </p:sp>
    </p:spTree>
    <p:extLst>
      <p:ext uri="{BB962C8B-B14F-4D97-AF65-F5344CB8AC3E}">
        <p14:creationId xmlns:p14="http://schemas.microsoft.com/office/powerpoint/2010/main" val="12371488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04800" y="1371600"/>
            <a:ext cx="7848600" cy="5059363"/>
          </a:xfrm>
        </p:spPr>
        <p:txBody>
          <a:bodyPr lIns="91440" tIns="45720" rIns="91440" bIns="45720"/>
          <a:lstStyle/>
          <a:p>
            <a:pPr lvl="0"/>
            <a:endParaRPr lang="en-US" noProof="0" smtClean="0"/>
          </a:p>
        </p:txBody>
      </p:sp>
    </p:spTree>
    <p:extLst>
      <p:ext uri="{BB962C8B-B14F-4D97-AF65-F5344CB8AC3E}">
        <p14:creationId xmlns:p14="http://schemas.microsoft.com/office/powerpoint/2010/main" val="932251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2" name="Rectangle 30"/>
          <p:cNvSpPr>
            <a:spLocks noChangeArrowheads="1"/>
          </p:cNvSpPr>
          <p:nvPr userDrawn="1"/>
        </p:nvSpPr>
        <p:spPr bwMode="auto">
          <a:xfrm>
            <a:off x="-102869" y="1450975"/>
            <a:ext cx="9373870" cy="5407025"/>
          </a:xfrm>
          <a:prstGeom prst="rect">
            <a:avLst/>
          </a:prstGeom>
          <a:solidFill>
            <a:srgbClr val="DADD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a:p>
        </p:txBody>
      </p:sp>
    </p:spTree>
    <p:extLst>
      <p:ext uri="{BB962C8B-B14F-4D97-AF65-F5344CB8AC3E}">
        <p14:creationId xmlns:p14="http://schemas.microsoft.com/office/powerpoint/2010/main" val="29997980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1859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5792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ndara" panose="020E0502030303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4110218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3848100" cy="5059363"/>
          </a:xfrm>
        </p:spPr>
        <p:txBody>
          <a:bodyPr/>
          <a:lstStyle>
            <a:lvl1pPr>
              <a:defRPr sz="2800">
                <a:latin typeface="Candara" panose="020E0502030303020204" pitchFamily="34" charset="0"/>
              </a:defRPr>
            </a:lvl1pPr>
            <a:lvl2pPr>
              <a:defRPr sz="2400">
                <a:latin typeface="Candara" panose="020E0502030303020204" pitchFamily="34" charset="0"/>
              </a:defRPr>
            </a:lvl2pPr>
            <a:lvl3pPr>
              <a:defRPr sz="2000">
                <a:latin typeface="Candara" panose="020E0502030303020204" pitchFamily="34" charset="0"/>
              </a:defRPr>
            </a:lvl3pPr>
            <a:lvl4pPr>
              <a:defRPr sz="1800">
                <a:latin typeface="Candara" panose="020E0502030303020204" pitchFamily="34" charset="0"/>
              </a:defRPr>
            </a:lvl4pPr>
            <a:lvl5pPr>
              <a:defRPr sz="1800">
                <a:latin typeface="Candara" panose="020E0502030303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05300" y="1371600"/>
            <a:ext cx="3848100" cy="5059363"/>
          </a:xfrm>
        </p:spPr>
        <p:txBody>
          <a:bodyPr/>
          <a:lstStyle>
            <a:lvl1pPr>
              <a:defRPr sz="2800">
                <a:latin typeface="Candara" panose="020E0502030303020204" pitchFamily="34" charset="0"/>
              </a:defRPr>
            </a:lvl1pPr>
            <a:lvl2pPr>
              <a:defRPr sz="2400">
                <a:latin typeface="Candara" panose="020E0502030303020204" pitchFamily="34" charset="0"/>
              </a:defRPr>
            </a:lvl2pPr>
            <a:lvl3pPr>
              <a:defRPr sz="2000">
                <a:latin typeface="Candara" panose="020E0502030303020204" pitchFamily="34" charset="0"/>
              </a:defRPr>
            </a:lvl3pPr>
            <a:lvl4pPr>
              <a:defRPr sz="1800">
                <a:latin typeface="Candara" panose="020E0502030303020204" pitchFamily="34" charset="0"/>
              </a:defRPr>
            </a:lvl4pPr>
            <a:lvl5pPr>
              <a:defRPr sz="1800">
                <a:latin typeface="Candara" panose="020E0502030303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99303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6571"/>
            <a:ext cx="8229600" cy="44502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ndara" panose="020E05020303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ndara" panose="020E0502030303020204" pitchFamily="34" charset="0"/>
              </a:defRPr>
            </a:lvl1pPr>
            <a:lvl2pPr>
              <a:defRPr sz="2000">
                <a:latin typeface="Candara" panose="020E0502030303020204" pitchFamily="34" charset="0"/>
              </a:defRPr>
            </a:lvl2pPr>
            <a:lvl3pPr>
              <a:defRPr sz="1800">
                <a:latin typeface="Candara" panose="020E0502030303020204" pitchFamily="34" charset="0"/>
              </a:defRPr>
            </a:lvl3pPr>
            <a:lvl4pPr>
              <a:defRPr sz="1600">
                <a:latin typeface="Candara" panose="020E0502030303020204" pitchFamily="34" charset="0"/>
              </a:defRPr>
            </a:lvl4pPr>
            <a:lvl5pPr>
              <a:defRPr sz="1600">
                <a:latin typeface="Candara" panose="020E0502030303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ndara" panose="020E05020303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ndara" panose="020E0502030303020204" pitchFamily="34" charset="0"/>
              </a:defRPr>
            </a:lvl1pPr>
            <a:lvl2pPr>
              <a:defRPr sz="2000">
                <a:latin typeface="Candara" panose="020E0502030303020204" pitchFamily="34" charset="0"/>
              </a:defRPr>
            </a:lvl2pPr>
            <a:lvl3pPr>
              <a:defRPr sz="1800">
                <a:latin typeface="Candara" panose="020E0502030303020204" pitchFamily="34" charset="0"/>
              </a:defRPr>
            </a:lvl3pPr>
            <a:lvl4pPr>
              <a:defRPr sz="1600">
                <a:latin typeface="Candara" panose="020E0502030303020204" pitchFamily="34" charset="0"/>
              </a:defRPr>
            </a:lvl4pPr>
            <a:lvl5pPr>
              <a:defRPr sz="1600">
                <a:latin typeface="Candara" panose="020E0502030303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8896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21171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6923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Candara" panose="020E0502030303020204" pitchFamily="34" charset="0"/>
              </a:defRPr>
            </a:lvl1pPr>
            <a:lvl2pPr>
              <a:defRPr sz="2800">
                <a:latin typeface="Candara" panose="020E0502030303020204" pitchFamily="34" charset="0"/>
              </a:defRPr>
            </a:lvl2pPr>
            <a:lvl3pPr>
              <a:defRPr sz="2400">
                <a:latin typeface="Candara" panose="020E0502030303020204" pitchFamily="34" charset="0"/>
              </a:defRPr>
            </a:lvl3pPr>
            <a:lvl4pPr>
              <a:defRPr sz="2000">
                <a:latin typeface="Candara" panose="020E0502030303020204" pitchFamily="34" charset="0"/>
              </a:defRPr>
            </a:lvl4pPr>
            <a:lvl5pPr>
              <a:defRPr sz="2000">
                <a:latin typeface="Candara" panose="020E0502030303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ndara" panose="020E05020303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667168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ndara" panose="020E05020303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375023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6"/>
          <p:cNvSpPr>
            <a:spLocks noChangeArrowheads="1"/>
          </p:cNvSpPr>
          <p:nvPr/>
        </p:nvSpPr>
        <p:spPr bwMode="auto">
          <a:xfrm>
            <a:off x="0" y="425450"/>
            <a:ext cx="9144000" cy="395288"/>
          </a:xfrm>
          <a:prstGeom prst="rect">
            <a:avLst/>
          </a:prstGeom>
          <a:solidFill>
            <a:schemeClr val="accent1">
              <a:lumMod val="75000"/>
            </a:schemeClr>
          </a:solidFill>
          <a:ln>
            <a:noFill/>
          </a:ln>
        </p:spPr>
        <p:txBody>
          <a:bodyPr wrap="none" anchor="ctr"/>
          <a:lstStyle/>
          <a:p>
            <a:pPr algn="ctr">
              <a:defRPr/>
            </a:pPr>
            <a:endParaRPr lang="en-US" sz="2400">
              <a:solidFill>
                <a:srgbClr val="99CC00"/>
              </a:solidFill>
            </a:endParaRPr>
          </a:p>
        </p:txBody>
      </p:sp>
      <p:sp>
        <p:nvSpPr>
          <p:cNvPr id="1027" name="Rectangle 26"/>
          <p:cNvSpPr>
            <a:spLocks noChangeArrowheads="1"/>
          </p:cNvSpPr>
          <p:nvPr/>
        </p:nvSpPr>
        <p:spPr bwMode="auto">
          <a:xfrm>
            <a:off x="0" y="1566863"/>
            <a:ext cx="8786813" cy="4592637"/>
          </a:xfrm>
          <a:prstGeom prst="rect">
            <a:avLst/>
          </a:prstGeom>
          <a:solidFill>
            <a:srgbClr val="E2E2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r"/>
            <a:endParaRPr lang="en-US" sz="2400">
              <a:solidFill>
                <a:srgbClr val="000000"/>
              </a:solidFill>
            </a:endParaRPr>
          </a:p>
        </p:txBody>
      </p:sp>
      <p:sp>
        <p:nvSpPr>
          <p:cNvPr id="9243" name="Text Box 27"/>
          <p:cNvSpPr txBox="1">
            <a:spLocks noChangeArrowheads="1"/>
          </p:cNvSpPr>
          <p:nvPr/>
        </p:nvSpPr>
        <p:spPr bwMode="auto">
          <a:xfrm>
            <a:off x="573088" y="6419850"/>
            <a:ext cx="1219200" cy="122238"/>
          </a:xfrm>
          <a:prstGeom prst="rect">
            <a:avLst/>
          </a:prstGeom>
          <a:noFill/>
          <a:ln w="9525">
            <a:noFill/>
            <a:miter lim="800000"/>
            <a:headEnd/>
            <a:tailEnd/>
          </a:ln>
          <a:effectLst/>
        </p:spPr>
        <p:txBody>
          <a:bodyPr lIns="0" tIns="0" rIns="0" bIns="0">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r" eaLnBrk="0" fontAlgn="base" hangingPunct="0">
              <a:spcBef>
                <a:spcPct val="0"/>
              </a:spcBef>
              <a:spcAft>
                <a:spcPct val="0"/>
              </a:spcAft>
              <a:defRPr sz="3600" b="1">
                <a:solidFill>
                  <a:schemeClr val="tx1"/>
                </a:solidFill>
                <a:latin typeface="Arial" charset="0"/>
              </a:defRPr>
            </a:lvl6pPr>
            <a:lvl7pPr marL="2971800" indent="-228600" algn="r" eaLnBrk="0" fontAlgn="base" hangingPunct="0">
              <a:spcBef>
                <a:spcPct val="0"/>
              </a:spcBef>
              <a:spcAft>
                <a:spcPct val="0"/>
              </a:spcAft>
              <a:defRPr sz="3600" b="1">
                <a:solidFill>
                  <a:schemeClr val="tx1"/>
                </a:solidFill>
                <a:latin typeface="Arial" charset="0"/>
              </a:defRPr>
            </a:lvl7pPr>
            <a:lvl8pPr marL="3429000" indent="-228600" algn="r" eaLnBrk="0" fontAlgn="base" hangingPunct="0">
              <a:spcBef>
                <a:spcPct val="0"/>
              </a:spcBef>
              <a:spcAft>
                <a:spcPct val="0"/>
              </a:spcAft>
              <a:defRPr sz="3600" b="1">
                <a:solidFill>
                  <a:schemeClr val="tx1"/>
                </a:solidFill>
                <a:latin typeface="Arial" charset="0"/>
              </a:defRPr>
            </a:lvl8pPr>
            <a:lvl9pPr marL="3886200" indent="-228600" algn="r" eaLnBrk="0" fontAlgn="base" hangingPunct="0">
              <a:spcBef>
                <a:spcPct val="0"/>
              </a:spcBef>
              <a:spcAft>
                <a:spcPct val="0"/>
              </a:spcAft>
              <a:defRPr sz="3600" b="1">
                <a:solidFill>
                  <a:schemeClr val="tx1"/>
                </a:solidFill>
                <a:latin typeface="Arial" charset="0"/>
              </a:defRPr>
            </a:lvl9pPr>
          </a:lstStyle>
          <a:p>
            <a:pPr>
              <a:spcBef>
                <a:spcPct val="50000"/>
              </a:spcBef>
              <a:defRPr/>
            </a:pPr>
            <a:r>
              <a:rPr lang="de-DE" sz="800" dirty="0" smtClean="0">
                <a:solidFill>
                  <a:schemeClr val="accent3">
                    <a:lumMod val="50000"/>
                  </a:schemeClr>
                </a:solidFill>
                <a:cs typeface="+mn-cs"/>
              </a:rPr>
              <a:t>Slide </a:t>
            </a:r>
            <a:fld id="{F4252C12-1CB7-4AE3-90AE-D7ABD3D7F3FC}" type="slidenum">
              <a:rPr lang="de-DE" sz="800" smtClean="0">
                <a:solidFill>
                  <a:schemeClr val="accent3">
                    <a:lumMod val="50000"/>
                  </a:schemeClr>
                </a:solidFill>
                <a:cs typeface="+mn-cs"/>
              </a:rPr>
              <a:pPr>
                <a:spcBef>
                  <a:spcPct val="50000"/>
                </a:spcBef>
                <a:defRPr/>
              </a:pPr>
              <a:t>‹#›</a:t>
            </a:fld>
            <a:r>
              <a:rPr lang="de-DE" sz="800" dirty="0" smtClean="0">
                <a:solidFill>
                  <a:schemeClr val="accent3">
                    <a:lumMod val="50000"/>
                  </a:schemeClr>
                </a:solidFill>
                <a:cs typeface="+mn-cs"/>
              </a:rPr>
              <a:t>    (3/2017)</a:t>
            </a:r>
          </a:p>
        </p:txBody>
      </p:sp>
      <p:sp>
        <p:nvSpPr>
          <p:cNvPr id="1029" name="Rectangle 28"/>
          <p:cNvSpPr>
            <a:spLocks noGrp="1" noChangeArrowheads="1"/>
          </p:cNvSpPr>
          <p:nvPr>
            <p:ph type="title"/>
          </p:nvPr>
        </p:nvSpPr>
        <p:spPr bwMode="auto">
          <a:xfrm>
            <a:off x="293688" y="947208"/>
            <a:ext cx="7000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dirty="0" smtClean="0"/>
              <a:t>Click to edit Master title style</a:t>
            </a:r>
          </a:p>
        </p:txBody>
      </p:sp>
      <p:sp>
        <p:nvSpPr>
          <p:cNvPr id="1030" name="Rectangle 29"/>
          <p:cNvSpPr>
            <a:spLocks noGrp="1" noChangeArrowheads="1"/>
          </p:cNvSpPr>
          <p:nvPr>
            <p:ph type="body" idx="1"/>
          </p:nvPr>
        </p:nvSpPr>
        <p:spPr bwMode="auto">
          <a:xfrm>
            <a:off x="573088" y="2055813"/>
            <a:ext cx="804703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1031" name="Line 32"/>
          <p:cNvSpPr>
            <a:spLocks noChangeShapeType="1"/>
          </p:cNvSpPr>
          <p:nvPr/>
        </p:nvSpPr>
        <p:spPr bwMode="auto">
          <a:xfrm flipV="1">
            <a:off x="1620838" y="6410325"/>
            <a:ext cx="0" cy="447675"/>
          </a:xfrm>
          <a:prstGeom prst="line">
            <a:avLst/>
          </a:prstGeom>
          <a:noFill/>
          <a:ln w="12700" cap="rnd">
            <a:solidFill>
              <a:srgbClr val="5C6782"/>
            </a:solidFill>
            <a:prstDash val="sysDot"/>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pic>
        <p:nvPicPr>
          <p:cNvPr id="1034" name="Picture 23" descr="DSCF2587"/>
          <p:cNvPicPr>
            <a:picLocks noChangeAspect="1" noChangeArrowheads="1"/>
          </p:cNvPicPr>
          <p:nvPr/>
        </p:nvPicPr>
        <p:blipFill>
          <a:blip r:embed="rId16" cstate="print">
            <a:extLst>
              <a:ext uri="{28A0092B-C50C-407E-A947-70E740481C1C}">
                <a14:useLocalDpi xmlns:a14="http://schemas.microsoft.com/office/drawing/2010/main" val="0"/>
              </a:ext>
            </a:extLst>
          </a:blip>
          <a:srcRect l="16042" r="38292"/>
          <a:stretch>
            <a:fillRect/>
          </a:stretch>
        </p:blipFill>
        <p:spPr bwMode="auto">
          <a:xfrm>
            <a:off x="1792288" y="2098675"/>
            <a:ext cx="533400" cy="487363"/>
          </a:xfrm>
          <a:prstGeom prst="rect">
            <a:avLst/>
          </a:prstGeom>
          <a:solidFill>
            <a:schemeClr val="accent1"/>
          </a:solidFill>
          <a:ln w="9525" algn="ctr">
            <a:solidFill>
              <a:schemeClr val="bg2"/>
            </a:solidFill>
            <a:miter lim="800000"/>
            <a:headEnd/>
            <a:tailEnd/>
          </a:ln>
        </p:spPr>
      </p:pic>
      <p:sp>
        <p:nvSpPr>
          <p:cNvPr id="1037" name="Rectangle 30"/>
          <p:cNvSpPr>
            <a:spLocks noChangeArrowheads="1"/>
          </p:cNvSpPr>
          <p:nvPr/>
        </p:nvSpPr>
        <p:spPr bwMode="auto">
          <a:xfrm>
            <a:off x="0" y="1450975"/>
            <a:ext cx="9144000" cy="4892675"/>
          </a:xfrm>
          <a:prstGeom prst="rect">
            <a:avLst/>
          </a:prstGeom>
          <a:solidFill>
            <a:srgbClr val="DADD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a:p>
        </p:txBody>
      </p:sp>
      <p:sp>
        <p:nvSpPr>
          <p:cNvPr id="1038" name="Text Box 32"/>
          <p:cNvSpPr txBox="1">
            <a:spLocks noChangeArrowheads="1"/>
          </p:cNvSpPr>
          <p:nvPr/>
        </p:nvSpPr>
        <p:spPr bwMode="auto">
          <a:xfrm>
            <a:off x="1792288" y="6419850"/>
            <a:ext cx="739245" cy="215444"/>
          </a:xfrm>
          <a:prstGeom prst="rect">
            <a:avLst/>
          </a:prstGeom>
          <a:solidFill>
            <a:schemeClr val="accent3"/>
          </a:solidFill>
          <a:ln>
            <a:noFill/>
          </a:ln>
          <a:extLst/>
        </p:spPr>
        <p:txBody>
          <a:bodyPr wrap="square">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r" eaLnBrk="0" fontAlgn="base" hangingPunct="0">
              <a:spcBef>
                <a:spcPct val="0"/>
              </a:spcBef>
              <a:spcAft>
                <a:spcPct val="0"/>
              </a:spcAft>
              <a:defRPr sz="3600" b="1">
                <a:solidFill>
                  <a:schemeClr val="tx1"/>
                </a:solidFill>
                <a:latin typeface="Arial" charset="0"/>
              </a:defRPr>
            </a:lvl6pPr>
            <a:lvl7pPr marL="2971800" indent="-228600" algn="r" eaLnBrk="0" fontAlgn="base" hangingPunct="0">
              <a:spcBef>
                <a:spcPct val="0"/>
              </a:spcBef>
              <a:spcAft>
                <a:spcPct val="0"/>
              </a:spcAft>
              <a:defRPr sz="3600" b="1">
                <a:solidFill>
                  <a:schemeClr val="tx1"/>
                </a:solidFill>
                <a:latin typeface="Arial" charset="0"/>
              </a:defRPr>
            </a:lvl7pPr>
            <a:lvl8pPr marL="3429000" indent="-228600" algn="r" eaLnBrk="0" fontAlgn="base" hangingPunct="0">
              <a:spcBef>
                <a:spcPct val="0"/>
              </a:spcBef>
              <a:spcAft>
                <a:spcPct val="0"/>
              </a:spcAft>
              <a:defRPr sz="3600" b="1">
                <a:solidFill>
                  <a:schemeClr val="tx1"/>
                </a:solidFill>
                <a:latin typeface="Arial" charset="0"/>
              </a:defRPr>
            </a:lvl8pPr>
            <a:lvl9pPr marL="3886200" indent="-228600" algn="r" eaLnBrk="0" fontAlgn="base" hangingPunct="0">
              <a:spcBef>
                <a:spcPct val="0"/>
              </a:spcBef>
              <a:spcAft>
                <a:spcPct val="0"/>
              </a:spcAft>
              <a:defRPr sz="3600" b="1">
                <a:solidFill>
                  <a:schemeClr val="tx1"/>
                </a:solidFill>
                <a:latin typeface="Arial" charset="0"/>
              </a:defRPr>
            </a:lvl9pPr>
          </a:lstStyle>
          <a:p>
            <a:pPr eaLnBrk="1" hangingPunct="1">
              <a:spcBef>
                <a:spcPct val="50000"/>
              </a:spcBef>
              <a:defRPr/>
            </a:pPr>
            <a:r>
              <a:rPr lang="en-US" sz="800" dirty="0" smtClean="0">
                <a:solidFill>
                  <a:schemeClr val="bg1"/>
                </a:solidFill>
                <a:latin typeface="Verdana" pitchFamily="34" charset="0"/>
                <a:cs typeface="+mn-cs"/>
              </a:rPr>
              <a:t>avrdc.org</a:t>
            </a:r>
          </a:p>
        </p:txBody>
      </p:sp>
      <p:sp>
        <p:nvSpPr>
          <p:cNvPr id="1039" name="Rectangle 18"/>
          <p:cNvSpPr>
            <a:spLocks noChangeArrowheads="1"/>
          </p:cNvSpPr>
          <p:nvPr/>
        </p:nvSpPr>
        <p:spPr bwMode="auto">
          <a:xfrm>
            <a:off x="-56614" y="1447799"/>
            <a:ext cx="209014" cy="5410201"/>
          </a:xfrm>
          <a:prstGeom prst="rect">
            <a:avLst/>
          </a:prstGeom>
          <a:solidFill>
            <a:srgbClr val="B04104"/>
          </a:solidFill>
          <a:ln>
            <a:noFill/>
          </a:ln>
        </p:spPr>
        <p:txBody>
          <a:bodyPr wrap="none" anchor="ctr"/>
          <a:lstStyle/>
          <a:p>
            <a:pPr algn="r">
              <a:defRPr/>
            </a:pPr>
            <a:endParaRPr lang="en-US"/>
          </a:p>
        </p:txBody>
      </p:sp>
      <p:sp>
        <p:nvSpPr>
          <p:cNvPr id="1040" name="Rectangle 37"/>
          <p:cNvSpPr>
            <a:spLocks noChangeArrowheads="1"/>
          </p:cNvSpPr>
          <p:nvPr/>
        </p:nvSpPr>
        <p:spPr bwMode="auto">
          <a:xfrm>
            <a:off x="8864600" y="423863"/>
            <a:ext cx="127000" cy="757237"/>
          </a:xfrm>
          <a:prstGeom prst="rect">
            <a:avLst/>
          </a:prstGeom>
          <a:solidFill>
            <a:schemeClr val="accent3"/>
          </a:solidFill>
          <a:ln>
            <a:noFill/>
          </a:ln>
          <a:extLst/>
        </p:spPr>
        <p:txBody>
          <a:bodyPr wrap="none" anchor="ctr"/>
          <a:lstStyle/>
          <a:p>
            <a:pPr algn="r"/>
            <a:endParaRPr lang="en-US"/>
          </a:p>
        </p:txBody>
      </p:sp>
    </p:spTree>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6" r:id="rId10"/>
    <p:sldLayoutId id="2147484557" r:id="rId11"/>
    <p:sldLayoutId id="2147484558" r:id="rId12"/>
    <p:sldLayoutId id="2147484561" r:id="rId13"/>
    <p:sldLayoutId id="2147484562"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sz="2500" b="1">
          <a:solidFill>
            <a:schemeClr val="tx1"/>
          </a:solidFill>
          <a:latin typeface="Candara" panose="020E0502030303020204" pitchFamily="34" charset="0"/>
          <a:ea typeface="+mj-ea"/>
          <a:cs typeface="+mj-cs"/>
        </a:defRPr>
      </a:lvl1pPr>
      <a:lvl2pPr algn="l" rtl="0" eaLnBrk="0" fontAlgn="base" hangingPunct="0">
        <a:spcBef>
          <a:spcPct val="0"/>
        </a:spcBef>
        <a:spcAft>
          <a:spcPct val="0"/>
        </a:spcAft>
        <a:defRPr sz="2500" b="1">
          <a:solidFill>
            <a:schemeClr val="tx1"/>
          </a:solidFill>
          <a:latin typeface="Arial Unicode MS" pitchFamily="34" charset="-120"/>
        </a:defRPr>
      </a:lvl2pPr>
      <a:lvl3pPr algn="l" rtl="0" eaLnBrk="0" fontAlgn="base" hangingPunct="0">
        <a:spcBef>
          <a:spcPct val="0"/>
        </a:spcBef>
        <a:spcAft>
          <a:spcPct val="0"/>
        </a:spcAft>
        <a:defRPr sz="2500" b="1">
          <a:solidFill>
            <a:schemeClr val="tx1"/>
          </a:solidFill>
          <a:latin typeface="Arial Unicode MS" pitchFamily="34" charset="-120"/>
        </a:defRPr>
      </a:lvl3pPr>
      <a:lvl4pPr algn="l" rtl="0" eaLnBrk="0" fontAlgn="base" hangingPunct="0">
        <a:spcBef>
          <a:spcPct val="0"/>
        </a:spcBef>
        <a:spcAft>
          <a:spcPct val="0"/>
        </a:spcAft>
        <a:defRPr sz="2500" b="1">
          <a:solidFill>
            <a:schemeClr val="tx1"/>
          </a:solidFill>
          <a:latin typeface="Arial Unicode MS" pitchFamily="34" charset="-120"/>
        </a:defRPr>
      </a:lvl4pPr>
      <a:lvl5pPr algn="l" rtl="0" eaLnBrk="0" fontAlgn="base" hangingPunct="0">
        <a:spcBef>
          <a:spcPct val="0"/>
        </a:spcBef>
        <a:spcAft>
          <a:spcPct val="0"/>
        </a:spcAft>
        <a:defRPr sz="2500" b="1">
          <a:solidFill>
            <a:schemeClr val="tx1"/>
          </a:solidFill>
          <a:latin typeface="Arial Unicode MS" pitchFamily="34" charset="-120"/>
        </a:defRPr>
      </a:lvl5pPr>
      <a:lvl6pPr marL="457200" algn="l" rtl="0" fontAlgn="base">
        <a:spcBef>
          <a:spcPct val="0"/>
        </a:spcBef>
        <a:spcAft>
          <a:spcPct val="0"/>
        </a:spcAft>
        <a:defRPr sz="2400">
          <a:solidFill>
            <a:schemeClr val="bg1"/>
          </a:solidFill>
          <a:latin typeface="Georgia" pitchFamily="18" charset="0"/>
        </a:defRPr>
      </a:lvl6pPr>
      <a:lvl7pPr marL="914400" algn="l" rtl="0" fontAlgn="base">
        <a:spcBef>
          <a:spcPct val="0"/>
        </a:spcBef>
        <a:spcAft>
          <a:spcPct val="0"/>
        </a:spcAft>
        <a:defRPr sz="2400">
          <a:solidFill>
            <a:schemeClr val="bg1"/>
          </a:solidFill>
          <a:latin typeface="Georgia" pitchFamily="18" charset="0"/>
        </a:defRPr>
      </a:lvl7pPr>
      <a:lvl8pPr marL="1371600" algn="l" rtl="0" fontAlgn="base">
        <a:spcBef>
          <a:spcPct val="0"/>
        </a:spcBef>
        <a:spcAft>
          <a:spcPct val="0"/>
        </a:spcAft>
        <a:defRPr sz="2400">
          <a:solidFill>
            <a:schemeClr val="bg1"/>
          </a:solidFill>
          <a:latin typeface="Georgia" pitchFamily="18" charset="0"/>
        </a:defRPr>
      </a:lvl8pPr>
      <a:lvl9pPr marL="1828800" algn="l" rtl="0" fontAlgn="base">
        <a:spcBef>
          <a:spcPct val="0"/>
        </a:spcBef>
        <a:spcAft>
          <a:spcPct val="0"/>
        </a:spcAft>
        <a:defRPr sz="2400">
          <a:solidFill>
            <a:schemeClr val="bg1"/>
          </a:solidFill>
          <a:latin typeface="Georgia"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36"/>
          <p:cNvSpPr>
            <a:spLocks noChangeArrowheads="1"/>
          </p:cNvSpPr>
          <p:nvPr userDrawn="1"/>
        </p:nvSpPr>
        <p:spPr bwMode="auto">
          <a:xfrm>
            <a:off x="0" y="425450"/>
            <a:ext cx="9144000" cy="395288"/>
          </a:xfrm>
          <a:prstGeom prst="rect">
            <a:avLst/>
          </a:prstGeom>
          <a:solidFill>
            <a:schemeClr val="accent1">
              <a:lumMod val="75000"/>
            </a:schemeClr>
          </a:solidFill>
          <a:ln>
            <a:noFill/>
          </a:ln>
        </p:spPr>
        <p:txBody>
          <a:bodyPr wrap="none" anchor="ctr"/>
          <a:lstStyle/>
          <a:p>
            <a:pPr algn="ctr">
              <a:defRPr/>
            </a:pPr>
            <a:endParaRPr lang="en-US" sz="2400">
              <a:solidFill>
                <a:srgbClr val="99CC00"/>
              </a:solidFill>
            </a:endParaRPr>
          </a:p>
        </p:txBody>
      </p:sp>
      <p:sp>
        <p:nvSpPr>
          <p:cNvPr id="3" name="Text Box 27"/>
          <p:cNvSpPr txBox="1">
            <a:spLocks noChangeArrowheads="1"/>
          </p:cNvSpPr>
          <p:nvPr userDrawn="1"/>
        </p:nvSpPr>
        <p:spPr bwMode="auto">
          <a:xfrm>
            <a:off x="573088" y="6419850"/>
            <a:ext cx="1219200" cy="122238"/>
          </a:xfrm>
          <a:prstGeom prst="rect">
            <a:avLst/>
          </a:prstGeom>
          <a:noFill/>
          <a:ln w="9525">
            <a:noFill/>
            <a:miter lim="800000"/>
            <a:headEnd/>
            <a:tailEnd/>
          </a:ln>
          <a:effectLst/>
        </p:spPr>
        <p:txBody>
          <a:bodyPr lIns="0" tIns="0" rIns="0" bIns="0">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r" eaLnBrk="0" fontAlgn="base" hangingPunct="0">
              <a:spcBef>
                <a:spcPct val="0"/>
              </a:spcBef>
              <a:spcAft>
                <a:spcPct val="0"/>
              </a:spcAft>
              <a:defRPr sz="3600" b="1">
                <a:solidFill>
                  <a:schemeClr val="tx1"/>
                </a:solidFill>
                <a:latin typeface="Arial" charset="0"/>
              </a:defRPr>
            </a:lvl6pPr>
            <a:lvl7pPr marL="2971800" indent="-228600" algn="r" eaLnBrk="0" fontAlgn="base" hangingPunct="0">
              <a:spcBef>
                <a:spcPct val="0"/>
              </a:spcBef>
              <a:spcAft>
                <a:spcPct val="0"/>
              </a:spcAft>
              <a:defRPr sz="3600" b="1">
                <a:solidFill>
                  <a:schemeClr val="tx1"/>
                </a:solidFill>
                <a:latin typeface="Arial" charset="0"/>
              </a:defRPr>
            </a:lvl7pPr>
            <a:lvl8pPr marL="3429000" indent="-228600" algn="r" eaLnBrk="0" fontAlgn="base" hangingPunct="0">
              <a:spcBef>
                <a:spcPct val="0"/>
              </a:spcBef>
              <a:spcAft>
                <a:spcPct val="0"/>
              </a:spcAft>
              <a:defRPr sz="3600" b="1">
                <a:solidFill>
                  <a:schemeClr val="tx1"/>
                </a:solidFill>
                <a:latin typeface="Arial" charset="0"/>
              </a:defRPr>
            </a:lvl8pPr>
            <a:lvl9pPr marL="3886200" indent="-228600" algn="r" eaLnBrk="0" fontAlgn="base" hangingPunct="0">
              <a:spcBef>
                <a:spcPct val="0"/>
              </a:spcBef>
              <a:spcAft>
                <a:spcPct val="0"/>
              </a:spcAft>
              <a:defRPr sz="3600" b="1">
                <a:solidFill>
                  <a:schemeClr val="tx1"/>
                </a:solidFill>
                <a:latin typeface="Arial" charset="0"/>
              </a:defRPr>
            </a:lvl9pPr>
          </a:lstStyle>
          <a:p>
            <a:pPr>
              <a:spcBef>
                <a:spcPct val="50000"/>
              </a:spcBef>
              <a:defRPr/>
            </a:pPr>
            <a:r>
              <a:rPr lang="de-DE" sz="800" dirty="0" smtClean="0">
                <a:solidFill>
                  <a:schemeClr val="accent3">
                    <a:lumMod val="50000"/>
                  </a:schemeClr>
                </a:solidFill>
                <a:cs typeface="+mn-cs"/>
              </a:rPr>
              <a:t>Slide </a:t>
            </a:r>
            <a:fld id="{F4252C12-1CB7-4AE3-90AE-D7ABD3D7F3FC}" type="slidenum">
              <a:rPr lang="de-DE" sz="800" smtClean="0">
                <a:solidFill>
                  <a:schemeClr val="accent3">
                    <a:lumMod val="50000"/>
                  </a:schemeClr>
                </a:solidFill>
                <a:cs typeface="+mn-cs"/>
              </a:rPr>
              <a:pPr>
                <a:spcBef>
                  <a:spcPct val="50000"/>
                </a:spcBef>
                <a:defRPr/>
              </a:pPr>
              <a:t>‹#›</a:t>
            </a:fld>
            <a:r>
              <a:rPr lang="de-DE" sz="800" dirty="0" smtClean="0">
                <a:solidFill>
                  <a:schemeClr val="accent3">
                    <a:lumMod val="50000"/>
                  </a:schemeClr>
                </a:solidFill>
                <a:cs typeface="+mn-cs"/>
              </a:rPr>
              <a:t>    (3/2017)</a:t>
            </a:r>
          </a:p>
        </p:txBody>
      </p:sp>
      <p:sp>
        <p:nvSpPr>
          <p:cNvPr id="4" name="Rectangle 28"/>
          <p:cNvSpPr>
            <a:spLocks noGrp="1" noChangeArrowheads="1"/>
          </p:cNvSpPr>
          <p:nvPr>
            <p:ph type="title"/>
          </p:nvPr>
        </p:nvSpPr>
        <p:spPr bwMode="auto">
          <a:xfrm>
            <a:off x="573088" y="984250"/>
            <a:ext cx="7000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smtClean="0"/>
              <a:t>Click to edit Master title style</a:t>
            </a:r>
          </a:p>
        </p:txBody>
      </p:sp>
      <p:sp>
        <p:nvSpPr>
          <p:cNvPr id="5" name="Line 32"/>
          <p:cNvSpPr>
            <a:spLocks noChangeShapeType="1"/>
          </p:cNvSpPr>
          <p:nvPr userDrawn="1"/>
        </p:nvSpPr>
        <p:spPr bwMode="auto">
          <a:xfrm flipV="1">
            <a:off x="1620838" y="6410325"/>
            <a:ext cx="0" cy="447675"/>
          </a:xfrm>
          <a:prstGeom prst="line">
            <a:avLst/>
          </a:prstGeom>
          <a:noFill/>
          <a:ln w="12700" cap="rnd">
            <a:solidFill>
              <a:srgbClr val="5C6782"/>
            </a:solidFill>
            <a:prstDash val="sysDot"/>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2" name="Text Box 32"/>
          <p:cNvSpPr txBox="1">
            <a:spLocks noChangeArrowheads="1"/>
          </p:cNvSpPr>
          <p:nvPr userDrawn="1"/>
        </p:nvSpPr>
        <p:spPr bwMode="auto">
          <a:xfrm>
            <a:off x="1792288" y="6419850"/>
            <a:ext cx="750887" cy="215444"/>
          </a:xfrm>
          <a:prstGeom prst="rect">
            <a:avLst/>
          </a:prstGeom>
          <a:solidFill>
            <a:schemeClr val="accent3"/>
          </a:solidFill>
          <a:ln>
            <a:noFill/>
          </a:ln>
          <a:extLst/>
        </p:spPr>
        <p:txBody>
          <a:bodyPr wrap="square">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r" eaLnBrk="0" fontAlgn="base" hangingPunct="0">
              <a:spcBef>
                <a:spcPct val="0"/>
              </a:spcBef>
              <a:spcAft>
                <a:spcPct val="0"/>
              </a:spcAft>
              <a:defRPr sz="3600" b="1">
                <a:solidFill>
                  <a:schemeClr val="tx1"/>
                </a:solidFill>
                <a:latin typeface="Arial" charset="0"/>
              </a:defRPr>
            </a:lvl6pPr>
            <a:lvl7pPr marL="2971800" indent="-228600" algn="r" eaLnBrk="0" fontAlgn="base" hangingPunct="0">
              <a:spcBef>
                <a:spcPct val="0"/>
              </a:spcBef>
              <a:spcAft>
                <a:spcPct val="0"/>
              </a:spcAft>
              <a:defRPr sz="3600" b="1">
                <a:solidFill>
                  <a:schemeClr val="tx1"/>
                </a:solidFill>
                <a:latin typeface="Arial" charset="0"/>
              </a:defRPr>
            </a:lvl7pPr>
            <a:lvl8pPr marL="3429000" indent="-228600" algn="r" eaLnBrk="0" fontAlgn="base" hangingPunct="0">
              <a:spcBef>
                <a:spcPct val="0"/>
              </a:spcBef>
              <a:spcAft>
                <a:spcPct val="0"/>
              </a:spcAft>
              <a:defRPr sz="3600" b="1">
                <a:solidFill>
                  <a:schemeClr val="tx1"/>
                </a:solidFill>
                <a:latin typeface="Arial" charset="0"/>
              </a:defRPr>
            </a:lvl8pPr>
            <a:lvl9pPr marL="3886200" indent="-228600" algn="r" eaLnBrk="0" fontAlgn="base" hangingPunct="0">
              <a:spcBef>
                <a:spcPct val="0"/>
              </a:spcBef>
              <a:spcAft>
                <a:spcPct val="0"/>
              </a:spcAft>
              <a:defRPr sz="3600" b="1">
                <a:solidFill>
                  <a:schemeClr val="tx1"/>
                </a:solidFill>
                <a:latin typeface="Arial" charset="0"/>
              </a:defRPr>
            </a:lvl9pPr>
          </a:lstStyle>
          <a:p>
            <a:pPr eaLnBrk="1" hangingPunct="1">
              <a:spcBef>
                <a:spcPct val="50000"/>
              </a:spcBef>
              <a:defRPr/>
            </a:pPr>
            <a:r>
              <a:rPr lang="en-US" sz="800" dirty="0" smtClean="0">
                <a:solidFill>
                  <a:schemeClr val="bg1"/>
                </a:solidFill>
                <a:latin typeface="Verdana" pitchFamily="34" charset="0"/>
                <a:cs typeface="+mn-cs"/>
              </a:rPr>
              <a:t>avrdc.org</a:t>
            </a:r>
          </a:p>
        </p:txBody>
      </p:sp>
      <p:sp>
        <p:nvSpPr>
          <p:cNvPr id="13" name="Rectangle 18"/>
          <p:cNvSpPr>
            <a:spLocks noChangeArrowheads="1"/>
          </p:cNvSpPr>
          <p:nvPr userDrawn="1"/>
        </p:nvSpPr>
        <p:spPr bwMode="auto">
          <a:xfrm>
            <a:off x="-110068" y="1447799"/>
            <a:ext cx="253999" cy="5494867"/>
          </a:xfrm>
          <a:prstGeom prst="rect">
            <a:avLst/>
          </a:prstGeom>
          <a:solidFill>
            <a:srgbClr val="B04104"/>
          </a:solidFill>
          <a:ln>
            <a:noFill/>
          </a:ln>
        </p:spPr>
        <p:txBody>
          <a:bodyPr wrap="none" anchor="ctr"/>
          <a:lstStyle/>
          <a:p>
            <a:pPr algn="r">
              <a:defRPr/>
            </a:pPr>
            <a:endParaRPr lang="en-US"/>
          </a:p>
        </p:txBody>
      </p:sp>
      <p:sp>
        <p:nvSpPr>
          <p:cNvPr id="14" name="Rectangle 37"/>
          <p:cNvSpPr>
            <a:spLocks noChangeArrowheads="1"/>
          </p:cNvSpPr>
          <p:nvPr userDrawn="1"/>
        </p:nvSpPr>
        <p:spPr bwMode="auto">
          <a:xfrm>
            <a:off x="8864600" y="423863"/>
            <a:ext cx="127000" cy="757237"/>
          </a:xfrm>
          <a:prstGeom prst="rect">
            <a:avLst/>
          </a:prstGeom>
          <a:solidFill>
            <a:schemeClr val="accent3"/>
          </a:solidFill>
          <a:ln>
            <a:noFill/>
          </a:ln>
          <a:extLst/>
        </p:spPr>
        <p:txBody>
          <a:bodyPr wrap="none" anchor="ctr"/>
          <a:lstStyle/>
          <a:p>
            <a:pPr algn="r"/>
            <a:endParaRPr lang="en-US"/>
          </a:p>
        </p:txBody>
      </p:sp>
    </p:spTree>
  </p:cSld>
  <p:clrMap bg1="lt1" tx1="dk1" bg2="lt2" tx2="dk2" accent1="accent1" accent2="accent2" accent3="accent3" accent4="accent4" accent5="accent5" accent6="accent6" hlink="hlink" folHlink="folHlink"/>
  <p:sldLayoutIdLst>
    <p:sldLayoutId id="2147484569"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wmf"/></Relationships>
</file>

<file path=ppt/slides/_rels/slide1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4.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emf"/><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26.xml"/><Relationship Id="rId7"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9.jpeg"/><Relationship Id="rId5" Type="http://schemas.openxmlformats.org/officeDocument/2006/relationships/image" Target="../media/image98.wmf"/><Relationship Id="rId4" Type="http://schemas.openxmlformats.org/officeDocument/2006/relationships/oleObject" Target="../embeddings/oleObject1.bin"/><Relationship Id="rId9" Type="http://schemas.openxmlformats.org/officeDocument/2006/relationships/image" Target="../media/image102.jpeg"/></Relationships>
</file>

<file path=ppt/slides/_rels/slide27.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jpg"/><Relationship Id="rId7" Type="http://schemas.openxmlformats.org/officeDocument/2006/relationships/image" Target="../media/image107.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28.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9.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g"/><Relationship Id="rId4" Type="http://schemas.openxmlformats.org/officeDocument/2006/relationships/image" Target="../media/image115.jpeg"/><Relationship Id="rId9" Type="http://schemas.openxmlformats.org/officeDocument/2006/relationships/image" Target="../media/image12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g"/></Relationships>
</file>

<file path=ppt/slides/_rels/slide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image" Target="../media/image127.gif"/><Relationship Id="rId7" Type="http://schemas.openxmlformats.org/officeDocument/2006/relationships/image" Target="../media/image131.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33.gif"/><Relationship Id="rId4" Type="http://schemas.openxmlformats.org/officeDocument/2006/relationships/image" Target="../media/image128.gif"/><Relationship Id="rId9" Type="http://schemas.openxmlformats.org/officeDocument/2006/relationships/image" Target="../media/image20.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jpeg"/></Relationships>
</file>

<file path=ppt/slides/_rels/slide41.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8.jpeg"/></Relationships>
</file>

<file path=ppt/slides/_rels/slide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emf"/><Relationship Id="rId4" Type="http://schemas.openxmlformats.org/officeDocument/2006/relationships/image" Target="../media/image161.png"/></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64.emf"/></Relationships>
</file>

<file path=ppt/slides/_rels/slide4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45.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67.emf"/><Relationship Id="rId5" Type="http://schemas.openxmlformats.org/officeDocument/2006/relationships/image" Target="../media/image107.emf"/><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gif"/><Relationship Id="rId12" Type="http://schemas.openxmlformats.org/officeDocument/2006/relationships/image" Target="../media/image25.jpeg"/><Relationship Id="rId2" Type="http://schemas.openxmlformats.org/officeDocument/2006/relationships/notesSlide" Target="../notesSlides/notesSlide6.xml"/><Relationship Id="rId16" Type="http://schemas.openxmlformats.org/officeDocument/2006/relationships/image" Target="../media/image29.tiff"/><Relationship Id="rId1" Type="http://schemas.openxmlformats.org/officeDocument/2006/relationships/slideLayout" Target="../slideLayouts/slideLayout15.xml"/><Relationship Id="rId6" Type="http://schemas.openxmlformats.org/officeDocument/2006/relationships/image" Target="../media/image19.gif"/><Relationship Id="rId11" Type="http://schemas.openxmlformats.org/officeDocument/2006/relationships/image" Target="../media/image24.jpeg"/><Relationship Id="rId5" Type="http://schemas.openxmlformats.org/officeDocument/2006/relationships/image" Target="../media/image18.gif"/><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5" name="Rectangle 5"/>
          <p:cNvSpPr>
            <a:spLocks noChangeArrowheads="1"/>
          </p:cNvSpPr>
          <p:nvPr/>
        </p:nvSpPr>
        <p:spPr bwMode="auto">
          <a:xfrm>
            <a:off x="4876800" y="1190625"/>
            <a:ext cx="3027363" cy="1589088"/>
          </a:xfrm>
          <a:prstGeom prst="rect">
            <a:avLst/>
          </a:prstGeom>
          <a:noFill/>
          <a:ln w="9525">
            <a:noFill/>
            <a:miter lim="800000"/>
            <a:headEnd/>
            <a:tailEnd/>
          </a:ln>
        </p:spPr>
        <p:txBody>
          <a:bodyPr>
            <a:spAutoFit/>
          </a:bodyPr>
          <a:lstStyle/>
          <a:p>
            <a:pPr lvl="1" indent="-228600">
              <a:lnSpc>
                <a:spcPct val="10000"/>
              </a:lnSpc>
              <a:spcBef>
                <a:spcPct val="20000"/>
              </a:spcBef>
              <a:buClr>
                <a:srgbClr val="3399FF"/>
              </a:buClr>
              <a:buSzPct val="70000"/>
              <a:buFont typeface="Monotype Sorts" pitchFamily="2" charset="2"/>
              <a:buNone/>
              <a:tabLst>
                <a:tab pos="457200" algn="l"/>
              </a:tabLst>
              <a:defRPr/>
            </a:pPr>
            <a:endParaRPr kumimoji="1" lang="en-US" altLang="zh-TW" sz="2400" dirty="0">
              <a:solidFill>
                <a:srgbClr val="BBE0E3"/>
              </a:solidFill>
              <a:effectLst>
                <a:outerShdw blurRad="38100" dist="38100" dir="2700000" algn="tl">
                  <a:srgbClr val="C0C0C0"/>
                </a:outerShdw>
              </a:effectLst>
              <a:latin typeface="Trebuchet MS" pitchFamily="34" charset="0"/>
              <a:ea typeface="PMingLiU" pitchFamily="18" charset="-120"/>
              <a:cs typeface="Times New Roman" pitchFamily="18" charset="0"/>
            </a:endParaRPr>
          </a:p>
          <a:p>
            <a:pPr lvl="1" indent="-228600">
              <a:spcBef>
                <a:spcPct val="20000"/>
              </a:spcBef>
              <a:buClr>
                <a:srgbClr val="000000"/>
              </a:buClr>
              <a:buFont typeface="Wingdings" pitchFamily="2" charset="2"/>
              <a:buNone/>
              <a:tabLst>
                <a:tab pos="457200" algn="l"/>
              </a:tabLst>
              <a:defRPr/>
            </a:pPr>
            <a:r>
              <a:rPr kumimoji="1" lang="en-US" altLang="zh-TW" sz="2400" dirty="0">
                <a:solidFill>
                  <a:srgbClr val="000000"/>
                </a:solidFill>
                <a:latin typeface="Trebuchet MS" pitchFamily="34" charset="0"/>
                <a:ea typeface="PMingLiU" pitchFamily="18" charset="-120"/>
                <a:cs typeface="Times New Roman" pitchFamily="18" charset="0"/>
              </a:rPr>
              <a:t/>
            </a:r>
            <a:br>
              <a:rPr kumimoji="1" lang="en-US" altLang="zh-TW" sz="2400" dirty="0">
                <a:solidFill>
                  <a:srgbClr val="000000"/>
                </a:solidFill>
                <a:latin typeface="Trebuchet MS" pitchFamily="34" charset="0"/>
                <a:ea typeface="PMingLiU" pitchFamily="18" charset="-120"/>
                <a:cs typeface="Times New Roman" pitchFamily="18" charset="0"/>
              </a:rPr>
            </a:br>
            <a:endParaRPr kumimoji="1" lang="en-US" altLang="zh-TW" sz="2400" dirty="0">
              <a:solidFill>
                <a:srgbClr val="000000"/>
              </a:solidFill>
              <a:latin typeface="Trebuchet MS" pitchFamily="34" charset="0"/>
              <a:ea typeface="PMingLiU" pitchFamily="18" charset="-120"/>
              <a:cs typeface="Times New Roman" pitchFamily="18" charset="0"/>
            </a:endParaRPr>
          </a:p>
          <a:p>
            <a:pPr lvl="1" indent="-228600">
              <a:lnSpc>
                <a:spcPct val="0"/>
              </a:lnSpc>
              <a:spcBef>
                <a:spcPct val="20000"/>
              </a:spcBef>
              <a:buClr>
                <a:srgbClr val="000000"/>
              </a:buClr>
              <a:buFont typeface="Wingdings" pitchFamily="2" charset="2"/>
              <a:buChar char="Ü"/>
              <a:tabLst>
                <a:tab pos="457200" algn="l"/>
              </a:tabLst>
              <a:defRPr/>
            </a:pPr>
            <a:endParaRPr kumimoji="1" lang="en-US" altLang="zh-TW" sz="2400" dirty="0">
              <a:solidFill>
                <a:srgbClr val="000000"/>
              </a:solidFill>
              <a:latin typeface="Trebuchet MS" pitchFamily="34" charset="0"/>
              <a:ea typeface="PMingLiU" pitchFamily="18" charset="-120"/>
              <a:cs typeface="Times New Roman" pitchFamily="18" charset="0"/>
            </a:endParaRPr>
          </a:p>
          <a:p>
            <a:pPr lvl="1" indent="-228600">
              <a:spcBef>
                <a:spcPct val="20000"/>
              </a:spcBef>
              <a:buClr>
                <a:srgbClr val="000000"/>
              </a:buClr>
              <a:buFont typeface="Wingdings" pitchFamily="2" charset="2"/>
              <a:buNone/>
              <a:tabLst>
                <a:tab pos="457200" algn="l"/>
              </a:tabLst>
              <a:defRPr/>
            </a:pPr>
            <a:endParaRPr kumimoji="1" lang="en-US" altLang="zh-TW" sz="2400" u="sng" dirty="0">
              <a:solidFill>
                <a:srgbClr val="000000"/>
              </a:solidFill>
              <a:latin typeface="Trebuchet MS" pitchFamily="34" charset="0"/>
              <a:ea typeface="PMingLiU" pitchFamily="18" charset="-120"/>
              <a:cs typeface="Times New Roman" pitchFamily="18" charset="0"/>
            </a:endParaRPr>
          </a:p>
          <a:p>
            <a:pPr lvl="1" indent="-228600">
              <a:lnSpc>
                <a:spcPct val="20000"/>
              </a:lnSpc>
              <a:spcBef>
                <a:spcPct val="20000"/>
              </a:spcBef>
              <a:buClr>
                <a:srgbClr val="000000"/>
              </a:buClr>
              <a:buFontTx/>
              <a:buChar char="•"/>
              <a:tabLst>
                <a:tab pos="457200" algn="l"/>
              </a:tabLst>
              <a:defRPr/>
            </a:pPr>
            <a:endParaRPr kumimoji="1" lang="en-US" altLang="zh-TW" sz="2400" dirty="0">
              <a:solidFill>
                <a:srgbClr val="000000"/>
              </a:solidFill>
              <a:effectLst>
                <a:outerShdw blurRad="38100" dist="38100" dir="2700000" algn="tl">
                  <a:srgbClr val="C0C0C0"/>
                </a:outerShdw>
              </a:effectLst>
              <a:latin typeface="Trebuchet MS" pitchFamily="34" charset="0"/>
              <a:ea typeface="PMingLiU" pitchFamily="18" charset="-120"/>
              <a:cs typeface="Times New Roman" pitchFamily="18" charset="0"/>
            </a:endParaRPr>
          </a:p>
        </p:txBody>
      </p:sp>
      <p:sp>
        <p:nvSpPr>
          <p:cNvPr id="2" name="Rectangle 5"/>
          <p:cNvSpPr>
            <a:spLocks noChangeArrowheads="1"/>
          </p:cNvSpPr>
          <p:nvPr/>
        </p:nvSpPr>
        <p:spPr bwMode="auto">
          <a:xfrm>
            <a:off x="4876800" y="3770313"/>
            <a:ext cx="2208213" cy="1223962"/>
          </a:xfrm>
          <a:prstGeom prst="rect">
            <a:avLst/>
          </a:prstGeom>
          <a:noFill/>
          <a:ln w="9525">
            <a:noFill/>
            <a:miter lim="800000"/>
            <a:headEnd/>
            <a:tailEnd/>
          </a:ln>
        </p:spPr>
        <p:txBody>
          <a:bodyPr>
            <a:spAutoFit/>
          </a:bodyPr>
          <a:lstStyle/>
          <a:p>
            <a:pPr lvl="1" indent="-228600">
              <a:lnSpc>
                <a:spcPct val="10000"/>
              </a:lnSpc>
              <a:spcBef>
                <a:spcPct val="20000"/>
              </a:spcBef>
              <a:buClr>
                <a:srgbClr val="3399FF"/>
              </a:buClr>
              <a:buSzPct val="70000"/>
              <a:buFont typeface="Monotype Sorts" pitchFamily="2" charset="2"/>
              <a:buNone/>
              <a:tabLst>
                <a:tab pos="457200" algn="l"/>
              </a:tabLst>
              <a:defRPr/>
            </a:pPr>
            <a:endParaRPr kumimoji="1" lang="en-US" altLang="zh-TW" sz="2400" dirty="0">
              <a:solidFill>
                <a:srgbClr val="BBE0E3"/>
              </a:solidFill>
              <a:effectLst>
                <a:outerShdw blurRad="38100" dist="38100" dir="2700000" algn="tl">
                  <a:srgbClr val="C0C0C0"/>
                </a:outerShdw>
              </a:effectLst>
              <a:latin typeface="Trebuchet MS" pitchFamily="34" charset="0"/>
              <a:ea typeface="PMingLiU" pitchFamily="18" charset="-120"/>
              <a:cs typeface="Times New Roman" pitchFamily="18" charset="0"/>
            </a:endParaRPr>
          </a:p>
          <a:p>
            <a:pPr lvl="1" indent="-228600">
              <a:spcBef>
                <a:spcPct val="20000"/>
              </a:spcBef>
              <a:buClr>
                <a:srgbClr val="000000"/>
              </a:buClr>
              <a:buFont typeface="Wingdings" pitchFamily="2" charset="2"/>
              <a:buNone/>
              <a:tabLst>
                <a:tab pos="457200" algn="l"/>
              </a:tabLst>
              <a:defRPr/>
            </a:pPr>
            <a:endParaRPr kumimoji="1" lang="en-US" altLang="zh-TW" sz="2400" dirty="0">
              <a:solidFill>
                <a:srgbClr val="000000"/>
              </a:solidFill>
              <a:latin typeface="Trebuchet MS" pitchFamily="34" charset="0"/>
              <a:ea typeface="PMingLiU" pitchFamily="18" charset="-120"/>
              <a:cs typeface="Times New Roman" pitchFamily="18" charset="0"/>
            </a:endParaRPr>
          </a:p>
          <a:p>
            <a:pPr lvl="1" indent="-228600">
              <a:lnSpc>
                <a:spcPct val="0"/>
              </a:lnSpc>
              <a:spcBef>
                <a:spcPct val="20000"/>
              </a:spcBef>
              <a:buClr>
                <a:srgbClr val="000000"/>
              </a:buClr>
              <a:buFont typeface="Wingdings" pitchFamily="2" charset="2"/>
              <a:buChar char="Ü"/>
              <a:tabLst>
                <a:tab pos="457200" algn="l"/>
              </a:tabLst>
              <a:defRPr/>
            </a:pPr>
            <a:endParaRPr kumimoji="1" lang="en-US" altLang="zh-TW" sz="2400" dirty="0">
              <a:solidFill>
                <a:srgbClr val="000000"/>
              </a:solidFill>
              <a:latin typeface="Trebuchet MS" pitchFamily="34" charset="0"/>
              <a:ea typeface="PMingLiU" pitchFamily="18" charset="-120"/>
              <a:cs typeface="Times New Roman" pitchFamily="18" charset="0"/>
            </a:endParaRPr>
          </a:p>
          <a:p>
            <a:pPr lvl="1" indent="-228600">
              <a:spcBef>
                <a:spcPct val="20000"/>
              </a:spcBef>
              <a:buClr>
                <a:srgbClr val="000000"/>
              </a:buClr>
              <a:buFont typeface="Wingdings" pitchFamily="2" charset="2"/>
              <a:buNone/>
              <a:tabLst>
                <a:tab pos="457200" algn="l"/>
              </a:tabLst>
              <a:defRPr/>
            </a:pPr>
            <a:endParaRPr kumimoji="1" lang="en-US" altLang="zh-TW" sz="2400" u="sng" dirty="0">
              <a:solidFill>
                <a:srgbClr val="000000"/>
              </a:solidFill>
              <a:latin typeface="Trebuchet MS" pitchFamily="34" charset="0"/>
              <a:ea typeface="PMingLiU" pitchFamily="18" charset="-120"/>
              <a:cs typeface="Times New Roman" pitchFamily="18" charset="0"/>
            </a:endParaRPr>
          </a:p>
          <a:p>
            <a:pPr lvl="1" indent="-228600">
              <a:lnSpc>
                <a:spcPct val="20000"/>
              </a:lnSpc>
              <a:spcBef>
                <a:spcPct val="20000"/>
              </a:spcBef>
              <a:buClr>
                <a:srgbClr val="000000"/>
              </a:buClr>
              <a:buFontTx/>
              <a:buChar char="•"/>
              <a:tabLst>
                <a:tab pos="457200" algn="l"/>
              </a:tabLst>
              <a:defRPr/>
            </a:pPr>
            <a:endParaRPr kumimoji="1" lang="en-US" altLang="zh-TW" sz="2400" dirty="0">
              <a:solidFill>
                <a:srgbClr val="000000"/>
              </a:solidFill>
              <a:effectLst>
                <a:outerShdw blurRad="38100" dist="38100" dir="2700000" algn="tl">
                  <a:srgbClr val="C0C0C0"/>
                </a:outerShdw>
              </a:effectLst>
              <a:latin typeface="Trebuchet MS" pitchFamily="34" charset="0"/>
              <a:ea typeface="PMingLiU" pitchFamily="18" charset="-120"/>
              <a:cs typeface="Times New Roman" pitchFamily="18" charset="0"/>
            </a:endParaRPr>
          </a:p>
        </p:txBody>
      </p:sp>
      <p:pic>
        <p:nvPicPr>
          <p:cNvPr id="10" name="Picture 9" descr="Market-2.jpg"/>
          <p:cNvPicPr>
            <a:picLocks noChangeAspect="1"/>
          </p:cNvPicPr>
          <p:nvPr/>
        </p:nvPicPr>
        <p:blipFill>
          <a:blip r:embed="rId3" cstate="print"/>
          <a:stretch>
            <a:fillRect/>
          </a:stretch>
        </p:blipFill>
        <p:spPr>
          <a:xfrm>
            <a:off x="12117228" y="-241953"/>
            <a:ext cx="10187762" cy="5481016"/>
          </a:xfrm>
          <a:prstGeom prst="rect">
            <a:avLst/>
          </a:prstGeom>
        </p:spPr>
      </p:pic>
      <p:sp>
        <p:nvSpPr>
          <p:cNvPr id="4" name="Rectangle 3"/>
          <p:cNvSpPr/>
          <p:nvPr/>
        </p:nvSpPr>
        <p:spPr>
          <a:xfrm>
            <a:off x="-254833" y="49066"/>
            <a:ext cx="9398833" cy="119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6655" y="476020"/>
            <a:ext cx="2322506" cy="5599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41" y="1447800"/>
            <a:ext cx="9746248" cy="5483889"/>
          </a:xfrm>
          <a:prstGeom prst="rect">
            <a:avLst/>
          </a:prstGeom>
        </p:spPr>
      </p:pic>
      <p:sp>
        <p:nvSpPr>
          <p:cNvPr id="5122" name="Rectangle 2"/>
          <p:cNvSpPr>
            <a:spLocks noChangeArrowheads="1"/>
          </p:cNvSpPr>
          <p:nvPr/>
        </p:nvSpPr>
        <p:spPr bwMode="auto">
          <a:xfrm>
            <a:off x="-428541" y="0"/>
            <a:ext cx="6840358" cy="1447800"/>
          </a:xfrm>
          <a:prstGeom prst="rect">
            <a:avLst/>
          </a:prstGeom>
          <a:solidFill>
            <a:srgbClr val="B04104"/>
          </a:solidFill>
          <a:ln>
            <a:noFill/>
          </a:ln>
        </p:spPr>
        <p:txBody>
          <a:bodyPr wrap="none" anchor="ctr"/>
          <a:lstStyle/>
          <a:p>
            <a:pPr>
              <a:defRPr/>
            </a:pPr>
            <a:endParaRPr lang="en-US" sz="2400" dirty="0">
              <a:solidFill>
                <a:srgbClr val="000000"/>
              </a:solidFill>
            </a:endParaRPr>
          </a:p>
        </p:txBody>
      </p:sp>
      <p:sp>
        <p:nvSpPr>
          <p:cNvPr id="5126" name="Rectangle 5"/>
          <p:cNvSpPr>
            <a:spLocks noGrp="1" noChangeArrowheads="1"/>
          </p:cNvSpPr>
          <p:nvPr>
            <p:ph type="title" idx="4294967295"/>
          </p:nvPr>
        </p:nvSpPr>
        <p:spPr bwMode="auto">
          <a:xfrm>
            <a:off x="390525" y="338626"/>
            <a:ext cx="5756887"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p>
            <a:pPr eaLnBrk="1" hangingPunct="1"/>
            <a:r>
              <a:rPr lang="en-US" sz="3200" b="1" dirty="0" smtClean="0">
                <a:solidFill>
                  <a:schemeClr val="bg1">
                    <a:lumMod val="95000"/>
                  </a:schemeClr>
                </a:solidFill>
                <a:latin typeface="Arial" panose="020B0604020202020204" pitchFamily="34" charset="0"/>
                <a:cs typeface="Arial" panose="020B0604020202020204" pitchFamily="34" charset="0"/>
              </a:rPr>
              <a:t>VEGETABLES!</a:t>
            </a:r>
            <a:r>
              <a:rPr lang="en-US" sz="2800" b="1" dirty="0" smtClean="0">
                <a:solidFill>
                  <a:schemeClr val="bg1">
                    <a:lumMod val="95000"/>
                  </a:schemeClr>
                </a:solidFill>
                <a:latin typeface="Arial" panose="020B0604020202020204" pitchFamily="34" charset="0"/>
                <a:cs typeface="Arial" panose="020B0604020202020204" pitchFamily="34" charset="0"/>
              </a:rPr>
              <a:t/>
            </a:r>
            <a:br>
              <a:rPr lang="en-US" sz="2800" b="1" dirty="0" smtClean="0">
                <a:solidFill>
                  <a:schemeClr val="bg1">
                    <a:lumMod val="95000"/>
                  </a:schemeClr>
                </a:solidFill>
                <a:latin typeface="Arial" panose="020B0604020202020204" pitchFamily="34" charset="0"/>
                <a:cs typeface="Arial" panose="020B0604020202020204" pitchFamily="34" charset="0"/>
              </a:rPr>
            </a:br>
            <a:r>
              <a:rPr lang="en-US" sz="2800" i="1" dirty="0" smtClean="0">
                <a:solidFill>
                  <a:schemeClr val="bg1">
                    <a:lumMod val="95000"/>
                  </a:schemeClr>
                </a:solidFill>
                <a:latin typeface="Arial" panose="020B0604020202020204" pitchFamily="34" charset="0"/>
                <a:cs typeface="Arial" panose="020B0604020202020204" pitchFamily="34" charset="0"/>
              </a:rPr>
              <a:t>Health, </a:t>
            </a:r>
            <a:r>
              <a:rPr lang="en-US" sz="2800" i="1" dirty="0" smtClean="0">
                <a:solidFill>
                  <a:schemeClr val="bg1">
                    <a:lumMod val="95000"/>
                  </a:schemeClr>
                </a:solidFill>
                <a:latin typeface="Arial" panose="020B0604020202020204" pitchFamily="34" charset="0"/>
                <a:cs typeface="Arial" panose="020B0604020202020204" pitchFamily="34" charset="0"/>
              </a:rPr>
              <a:t>Resilience,</a:t>
            </a:r>
            <a:r>
              <a:rPr lang="en-US" sz="2800" dirty="0" smtClean="0">
                <a:solidFill>
                  <a:schemeClr val="bg1">
                    <a:lumMod val="95000"/>
                  </a:schemeClr>
                </a:solidFill>
                <a:latin typeface="Arial" panose="020B0604020202020204" pitchFamily="34" charset="0"/>
                <a:cs typeface="Arial" panose="020B0604020202020204" pitchFamily="34" charset="0"/>
              </a:rPr>
              <a:t> </a:t>
            </a:r>
            <a:r>
              <a:rPr lang="en-US" sz="2800" i="1" dirty="0" smtClean="0">
                <a:solidFill>
                  <a:schemeClr val="bg1">
                    <a:lumMod val="95000"/>
                  </a:schemeClr>
                </a:solidFill>
                <a:latin typeface="Arial" panose="020B0604020202020204" pitchFamily="34" charset="0"/>
                <a:cs typeface="Arial" panose="020B0604020202020204" pitchFamily="34" charset="0"/>
              </a:rPr>
              <a:t>Diversity</a:t>
            </a:r>
            <a:endParaRPr lang="en-GB" sz="2800" i="1" dirty="0" smtClean="0">
              <a:solidFill>
                <a:schemeClr val="bg1">
                  <a:lumMod val="95000"/>
                </a:schemeClr>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0" descr="IMG_1333.jpg"/>
          <p:cNvPicPr>
            <a:picLocks noChangeAspect="1"/>
          </p:cNvPicPr>
          <p:nvPr/>
        </p:nvPicPr>
        <p:blipFill>
          <a:blip r:embed="rId3" cstate="print"/>
          <a:srcRect/>
          <a:stretch>
            <a:fillRect/>
          </a:stretch>
        </p:blipFill>
        <p:spPr bwMode="auto">
          <a:xfrm>
            <a:off x="-65720" y="0"/>
            <a:ext cx="9209720" cy="6907290"/>
          </a:xfrm>
          <a:prstGeom prst="rect">
            <a:avLst/>
          </a:prstGeom>
          <a:noFill/>
          <a:ln w="9525">
            <a:noFill/>
            <a:miter lim="800000"/>
            <a:headEnd/>
            <a:tailEnd/>
          </a:ln>
        </p:spPr>
      </p:pic>
      <p:sp>
        <p:nvSpPr>
          <p:cNvPr id="12291" name="Shape 260097"/>
          <p:cNvSpPr>
            <a:spLocks noGrp="1" noChangeArrowheads="1"/>
          </p:cNvSpPr>
          <p:nvPr>
            <p:ph type="title" idx="4294967295"/>
          </p:nvPr>
        </p:nvSpPr>
        <p:spPr>
          <a:xfrm>
            <a:off x="-65720" y="5718175"/>
            <a:ext cx="5861683" cy="369332"/>
          </a:xfrm>
          <a:solidFill>
            <a:schemeClr val="accent6">
              <a:lumMod val="50000"/>
            </a:schemeClr>
          </a:solidFill>
        </p:spPr>
        <p:txBody>
          <a:bodyPr/>
          <a:lstStyle/>
          <a:p>
            <a:pPr algn="ctr">
              <a:defRPr/>
            </a:pPr>
            <a:r>
              <a:rPr lang="en-US" altLang="zh-TW" sz="2400" b="0" dirty="0" smtClean="0">
                <a:solidFill>
                  <a:schemeClr val="bg1"/>
                </a:solidFill>
                <a:latin typeface="+mn-lt"/>
                <a:ea typeface="新細明體" pitchFamily="18" charset="-120"/>
              </a:rPr>
              <a:t>Imbalanced diets: Lack of micronutrients</a:t>
            </a:r>
          </a:p>
        </p:txBody>
      </p:sp>
      <p:sp>
        <p:nvSpPr>
          <p:cNvPr id="12292" name="Rectangle 36865"/>
          <p:cNvSpPr>
            <a:spLocks noChangeArrowheads="1"/>
          </p:cNvSpPr>
          <p:nvPr/>
        </p:nvSpPr>
        <p:spPr bwMode="auto">
          <a:xfrm>
            <a:off x="208595" y="4114800"/>
            <a:ext cx="8839200" cy="1143000"/>
          </a:xfrm>
          <a:prstGeom prst="rect">
            <a:avLst/>
          </a:prstGeom>
          <a:solidFill>
            <a:srgbClr val="DDDDDD">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1800" b="0">
              <a:solidFill>
                <a:srgbClr val="000000"/>
              </a:solidFill>
              <a:ea typeface="新細明體" pitchFamily="18" charset="-120"/>
            </a:endParaRPr>
          </a:p>
        </p:txBody>
      </p:sp>
      <p:sp>
        <p:nvSpPr>
          <p:cNvPr id="12293" name="Rectangle 36866"/>
          <p:cNvSpPr>
            <a:spLocks noChangeArrowheads="1"/>
          </p:cNvSpPr>
          <p:nvPr/>
        </p:nvSpPr>
        <p:spPr bwMode="auto">
          <a:xfrm>
            <a:off x="112898" y="2895600"/>
            <a:ext cx="8839200" cy="1219200"/>
          </a:xfrm>
          <a:prstGeom prst="rect">
            <a:avLst/>
          </a:prstGeom>
          <a:solidFill>
            <a:srgbClr val="CC000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1800" b="0">
              <a:solidFill>
                <a:srgbClr val="000000"/>
              </a:solidFill>
              <a:ea typeface="新細明體" pitchFamily="18" charset="-120"/>
            </a:endParaRPr>
          </a:p>
        </p:txBody>
      </p:sp>
      <p:pic>
        <p:nvPicPr>
          <p:cNvPr id="12294" name="Rectangle 36870"/>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6533195" y="1828800"/>
            <a:ext cx="15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36871"/>
          <p:cNvSpPr txBox="1">
            <a:spLocks noChangeArrowheads="1"/>
          </p:cNvSpPr>
          <p:nvPr/>
        </p:nvSpPr>
        <p:spPr bwMode="auto">
          <a:xfrm>
            <a:off x="4834570" y="2133600"/>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zh-TW" altLang="en-US" sz="1200">
                <a:solidFill>
                  <a:srgbClr val="002448"/>
                </a:solidFill>
                <a:ea typeface="新細明體" pitchFamily="18" charset="-120"/>
              </a:rPr>
              <a:t> </a:t>
            </a:r>
            <a:r>
              <a:rPr lang="en-US" altLang="zh-TW" sz="1200">
                <a:solidFill>
                  <a:srgbClr val="002448"/>
                </a:solidFill>
                <a:ea typeface="新細明體" pitchFamily="18" charset="-120"/>
              </a:rPr>
              <a:t>= HUNGE</a:t>
            </a:r>
            <a:endParaRPr lang="en-US" altLang="zh-TW" sz="1800" b="0">
              <a:ea typeface="新細明體" pitchFamily="18" charset="-120"/>
            </a:endParaRPr>
          </a:p>
        </p:txBody>
      </p:sp>
      <p:sp>
        <p:nvSpPr>
          <p:cNvPr id="12296" name="TextBox 36875"/>
          <p:cNvSpPr txBox="1">
            <a:spLocks noChangeArrowheads="1"/>
          </p:cNvSpPr>
          <p:nvPr/>
        </p:nvSpPr>
        <p:spPr bwMode="auto">
          <a:xfrm>
            <a:off x="4684898" y="3200400"/>
            <a:ext cx="163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zh-TW" altLang="en-US" sz="1200">
                <a:solidFill>
                  <a:srgbClr val="002448"/>
                </a:solidFill>
                <a:ea typeface="新細明體" pitchFamily="18" charset="-120"/>
              </a:rPr>
              <a:t> </a:t>
            </a:r>
            <a:r>
              <a:rPr lang="en-US" altLang="zh-TW" sz="1200">
                <a:solidFill>
                  <a:schemeClr val="bg1"/>
                </a:solidFill>
                <a:ea typeface="新細明體" pitchFamily="18" charset="-120"/>
              </a:rPr>
              <a:t>= MICRONUTRIENT</a:t>
            </a:r>
            <a:endParaRPr lang="en-US" altLang="zh-TW" sz="1800" b="0">
              <a:solidFill>
                <a:schemeClr val="bg1"/>
              </a:solidFill>
              <a:ea typeface="新細明體" pitchFamily="18" charset="-120"/>
            </a:endParaRPr>
          </a:p>
          <a:p>
            <a:pPr eaLnBrk="1" hangingPunct="1"/>
            <a:r>
              <a:rPr lang="en-US" altLang="zh-TW" sz="1200">
                <a:solidFill>
                  <a:schemeClr val="bg1"/>
                </a:solidFill>
                <a:ea typeface="新細明體" pitchFamily="18" charset="-120"/>
              </a:rPr>
              <a:t>DEFICIENCY</a:t>
            </a:r>
          </a:p>
        </p:txBody>
      </p:sp>
      <p:sp>
        <p:nvSpPr>
          <p:cNvPr id="12297" name="TextBox 36876"/>
          <p:cNvSpPr txBox="1">
            <a:spLocks noChangeArrowheads="1"/>
          </p:cNvSpPr>
          <p:nvPr/>
        </p:nvSpPr>
        <p:spPr bwMode="auto">
          <a:xfrm>
            <a:off x="189098" y="326231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r>
              <a:rPr lang="en-US" altLang="zh-TW" sz="1200" dirty="0">
                <a:solidFill>
                  <a:schemeClr val="bg1"/>
                </a:solidFill>
                <a:ea typeface="新細明體" pitchFamily="18" charset="-120"/>
              </a:rPr>
              <a:t>Deficiency in </a:t>
            </a:r>
            <a:endParaRPr lang="en-US" altLang="zh-TW" sz="1800" b="0" dirty="0">
              <a:solidFill>
                <a:schemeClr val="bg1"/>
              </a:solidFill>
              <a:ea typeface="新細明體" pitchFamily="18" charset="-120"/>
            </a:endParaRPr>
          </a:p>
        </p:txBody>
      </p:sp>
      <p:sp>
        <p:nvSpPr>
          <p:cNvPr id="12298" name="TextBox 36877"/>
          <p:cNvSpPr txBox="1">
            <a:spLocks noChangeArrowheads="1"/>
          </p:cNvSpPr>
          <p:nvPr/>
        </p:nvSpPr>
        <p:spPr bwMode="auto">
          <a:xfrm>
            <a:off x="654236" y="3441700"/>
            <a:ext cx="1666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en-US" altLang="zh-TW" sz="1200" dirty="0">
                <a:solidFill>
                  <a:schemeClr val="bg1"/>
                </a:solidFill>
                <a:ea typeface="新細明體" pitchFamily="18" charset="-120"/>
              </a:rPr>
              <a:t>vitamins &amp; minerals</a:t>
            </a:r>
            <a:r>
              <a:rPr lang="en-US" altLang="zh-TW" sz="1200" dirty="0">
                <a:ea typeface="新細明體" pitchFamily="18" charset="-120"/>
              </a:rPr>
              <a:t> </a:t>
            </a:r>
            <a:endParaRPr lang="en-US" altLang="zh-TW" sz="1800" b="0" dirty="0">
              <a:ea typeface="新細明體" pitchFamily="18" charset="-120"/>
            </a:endParaRPr>
          </a:p>
        </p:txBody>
      </p:sp>
      <p:sp>
        <p:nvSpPr>
          <p:cNvPr id="12299" name="TextBox 36878"/>
          <p:cNvSpPr txBox="1">
            <a:spLocks noChangeArrowheads="1"/>
          </p:cNvSpPr>
          <p:nvPr/>
        </p:nvSpPr>
        <p:spPr bwMode="auto">
          <a:xfrm>
            <a:off x="7351898" y="33528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en-US" altLang="zh-TW" sz="1200">
                <a:solidFill>
                  <a:schemeClr val="bg1"/>
                </a:solidFill>
                <a:ea typeface="新細明體" pitchFamily="18" charset="-120"/>
              </a:rPr>
              <a:t>2 billion</a:t>
            </a:r>
          </a:p>
        </p:txBody>
      </p:sp>
      <p:pic>
        <p:nvPicPr>
          <p:cNvPr id="12300" name="Rectangle 368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3998" y="3115707"/>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Rectangle 368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2698" y="3109119"/>
            <a:ext cx="1073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Box 36886"/>
          <p:cNvSpPr txBox="1">
            <a:spLocks noChangeArrowheads="1"/>
          </p:cNvSpPr>
          <p:nvPr/>
        </p:nvSpPr>
        <p:spPr bwMode="auto">
          <a:xfrm>
            <a:off x="7361423" y="352425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en-US" altLang="zh-TW" sz="1200">
                <a:solidFill>
                  <a:schemeClr val="bg1"/>
                </a:solidFill>
                <a:ea typeface="新細明體" pitchFamily="18" charset="-120"/>
              </a:rPr>
              <a:t>malnourished </a:t>
            </a:r>
            <a:endParaRPr lang="en-US" altLang="zh-TW" sz="1800" b="0">
              <a:solidFill>
                <a:schemeClr val="bg1"/>
              </a:solidFill>
              <a:ea typeface="新細明體" pitchFamily="18" charset="-120"/>
            </a:endParaRPr>
          </a:p>
        </p:txBody>
      </p:sp>
      <p:pic>
        <p:nvPicPr>
          <p:cNvPr id="12303" name="Rectangle 36887"/>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7056623" y="3124200"/>
            <a:ext cx="22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Rectangle 36888"/>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6380348" y="3124200"/>
            <a:ext cx="22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Rectangle 36889"/>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6732773" y="3124200"/>
            <a:ext cx="22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Rectangle 36865"/>
          <p:cNvSpPr>
            <a:spLocks noChangeArrowheads="1"/>
          </p:cNvSpPr>
          <p:nvPr/>
        </p:nvSpPr>
        <p:spPr bwMode="auto">
          <a:xfrm>
            <a:off x="112898" y="4114800"/>
            <a:ext cx="8839200" cy="1143000"/>
          </a:xfrm>
          <a:prstGeom prst="rect">
            <a:avLst/>
          </a:prstGeom>
          <a:solidFill>
            <a:srgbClr val="DDDDDD">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1800" b="0">
              <a:solidFill>
                <a:srgbClr val="000000"/>
              </a:solidFill>
              <a:latin typeface="Calibri" pitchFamily="34" charset="0"/>
              <a:ea typeface="新細明體" pitchFamily="18" charset="-120"/>
            </a:endParaRPr>
          </a:p>
        </p:txBody>
      </p:sp>
      <p:sp>
        <p:nvSpPr>
          <p:cNvPr id="12307" name="TextBox 36880"/>
          <p:cNvSpPr txBox="1">
            <a:spLocks noChangeArrowheads="1"/>
          </p:cNvSpPr>
          <p:nvPr/>
        </p:nvSpPr>
        <p:spPr bwMode="auto">
          <a:xfrm>
            <a:off x="4684898" y="4419600"/>
            <a:ext cx="147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zh-TW" altLang="en-US" sz="1200">
                <a:solidFill>
                  <a:srgbClr val="002448"/>
                </a:solidFill>
                <a:latin typeface="Calibri" pitchFamily="34" charset="0"/>
                <a:ea typeface="新細明體" pitchFamily="18" charset="-120"/>
              </a:rPr>
              <a:t> </a:t>
            </a:r>
            <a:r>
              <a:rPr lang="en-US" altLang="zh-TW" sz="1200">
                <a:solidFill>
                  <a:srgbClr val="002448"/>
                </a:solidFill>
                <a:latin typeface="Calibri" pitchFamily="34" charset="0"/>
                <a:ea typeface="新細明體" pitchFamily="18" charset="-120"/>
              </a:rPr>
              <a:t>= IMBALANCED CONSUMPTION</a:t>
            </a:r>
            <a:endParaRPr lang="en-US" altLang="zh-TW" sz="1800" b="0">
              <a:solidFill>
                <a:srgbClr val="000000"/>
              </a:solidFill>
              <a:latin typeface="Calibri" pitchFamily="34" charset="0"/>
              <a:ea typeface="新細明體" pitchFamily="18" charset="-120"/>
            </a:endParaRPr>
          </a:p>
        </p:txBody>
      </p:sp>
      <p:sp>
        <p:nvSpPr>
          <p:cNvPr id="12308" name="TextBox 36882"/>
          <p:cNvSpPr txBox="1">
            <a:spLocks noChangeArrowheads="1"/>
          </p:cNvSpPr>
          <p:nvPr/>
        </p:nvSpPr>
        <p:spPr bwMode="auto">
          <a:xfrm>
            <a:off x="1447986" y="4400550"/>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en-US" altLang="zh-TW" sz="1200" dirty="0">
                <a:solidFill>
                  <a:srgbClr val="000000"/>
                </a:solidFill>
                <a:latin typeface="Calibri" pitchFamily="34" charset="0"/>
                <a:ea typeface="新細明體" pitchFamily="18" charset="-120"/>
              </a:rPr>
              <a:t>Excess</a:t>
            </a:r>
          </a:p>
          <a:p>
            <a:pPr algn="ctr" eaLnBrk="1" hangingPunct="1"/>
            <a:r>
              <a:rPr lang="en-US" altLang="zh-TW" sz="1200" dirty="0">
                <a:solidFill>
                  <a:srgbClr val="000000"/>
                </a:solidFill>
                <a:latin typeface="Calibri" pitchFamily="34" charset="0"/>
                <a:ea typeface="新細明體" pitchFamily="18" charset="-120"/>
              </a:rPr>
              <a:t>calories</a:t>
            </a:r>
            <a:endParaRPr lang="en-US" altLang="zh-TW" sz="1800" b="0" dirty="0">
              <a:solidFill>
                <a:srgbClr val="000000"/>
              </a:solidFill>
              <a:latin typeface="Calibri" pitchFamily="34" charset="0"/>
              <a:ea typeface="新細明體" pitchFamily="18" charset="-120"/>
            </a:endParaRPr>
          </a:p>
        </p:txBody>
      </p:sp>
      <p:sp>
        <p:nvSpPr>
          <p:cNvPr id="12309" name="TextBox 36885"/>
          <p:cNvSpPr txBox="1">
            <a:spLocks noChangeArrowheads="1"/>
          </p:cNvSpPr>
          <p:nvPr/>
        </p:nvSpPr>
        <p:spPr bwMode="auto">
          <a:xfrm>
            <a:off x="6970898" y="4572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zh-TW" altLang="en-US" sz="1200" dirty="0">
                <a:solidFill>
                  <a:srgbClr val="000000"/>
                </a:solidFill>
                <a:latin typeface="Calibri" pitchFamily="34" charset="0"/>
                <a:ea typeface="新細明體" pitchFamily="18" charset="-120"/>
              </a:rPr>
              <a:t>≥ </a:t>
            </a:r>
            <a:r>
              <a:rPr lang="en-US" altLang="zh-TW" sz="1200" dirty="0" smtClean="0">
                <a:solidFill>
                  <a:srgbClr val="000000"/>
                </a:solidFill>
                <a:latin typeface="Calibri" pitchFamily="34" charset="0"/>
                <a:ea typeface="新細明體" pitchFamily="18" charset="-120"/>
              </a:rPr>
              <a:t>1.9 </a:t>
            </a:r>
            <a:r>
              <a:rPr lang="en-US" altLang="zh-TW" sz="1200" dirty="0">
                <a:solidFill>
                  <a:srgbClr val="000000"/>
                </a:solidFill>
                <a:latin typeface="Calibri" pitchFamily="34" charset="0"/>
                <a:ea typeface="新細明體" pitchFamily="18" charset="-120"/>
              </a:rPr>
              <a:t>billion </a:t>
            </a:r>
          </a:p>
          <a:p>
            <a:pPr algn="ctr" eaLnBrk="1" hangingPunct="1"/>
            <a:r>
              <a:rPr lang="en-US" altLang="zh-TW" sz="1200" dirty="0">
                <a:solidFill>
                  <a:srgbClr val="000000"/>
                </a:solidFill>
                <a:latin typeface="Calibri" pitchFamily="34" charset="0"/>
                <a:ea typeface="新細明體" pitchFamily="18" charset="-120"/>
              </a:rPr>
              <a:t>overweight</a:t>
            </a:r>
            <a:endParaRPr lang="en-US" altLang="zh-TW" sz="1800" b="0" dirty="0">
              <a:solidFill>
                <a:srgbClr val="000000"/>
              </a:solidFill>
              <a:latin typeface="Calibri" pitchFamily="34" charset="0"/>
              <a:ea typeface="新細明體" pitchFamily="18" charset="-120"/>
            </a:endParaRPr>
          </a:p>
        </p:txBody>
      </p:sp>
      <p:pic>
        <p:nvPicPr>
          <p:cNvPr id="12310" name="Rectangle 36890"/>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6285098" y="4343400"/>
            <a:ext cx="53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Rectangle 36890"/>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6742298" y="4343400"/>
            <a:ext cx="53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Rectangle 368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4698" y="42672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Rectangle 36867"/>
          <p:cNvSpPr>
            <a:spLocks noChangeArrowheads="1"/>
          </p:cNvSpPr>
          <p:nvPr/>
        </p:nvSpPr>
        <p:spPr bwMode="auto">
          <a:xfrm>
            <a:off x="112898" y="1676400"/>
            <a:ext cx="8829675" cy="1219200"/>
          </a:xfrm>
          <a:prstGeom prst="rect">
            <a:avLst/>
          </a:prstGeom>
          <a:solidFill>
            <a:srgbClr val="DDDDDD">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1800" b="0">
              <a:solidFill>
                <a:srgbClr val="000000"/>
              </a:solidFill>
              <a:latin typeface="Calibri" pitchFamily="34" charset="0"/>
              <a:ea typeface="新細明體" pitchFamily="18" charset="-120"/>
            </a:endParaRPr>
          </a:p>
        </p:txBody>
      </p:sp>
      <p:pic>
        <p:nvPicPr>
          <p:cNvPr id="12314" name="Rectangle 3686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986" y="1879600"/>
            <a:ext cx="6413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Rectangle 3686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4723" y="1890713"/>
            <a:ext cx="136207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Rectangle 36870"/>
          <p:cNvPicPr>
            <a:picLocks noChangeAspect="1" noChangeArrowheads="1"/>
          </p:cNvPicPr>
          <p:nvPr/>
        </p:nvPicPr>
        <p:blipFill>
          <a:blip r:embed="rId4" cstate="print">
            <a:extLst>
              <a:ext uri="{28A0092B-C50C-407E-A947-70E740481C1C}">
                <a14:useLocalDpi xmlns:a14="http://schemas.microsoft.com/office/drawing/2010/main" val="0"/>
              </a:ext>
            </a:extLst>
          </a:blip>
          <a:srcRect l="72000"/>
          <a:stretch>
            <a:fillRect/>
          </a:stretch>
        </p:blipFill>
        <p:spPr bwMode="auto">
          <a:xfrm>
            <a:off x="6361298" y="1828800"/>
            <a:ext cx="15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TextBox 36871"/>
          <p:cNvSpPr txBox="1">
            <a:spLocks noChangeArrowheads="1"/>
          </p:cNvSpPr>
          <p:nvPr/>
        </p:nvSpPr>
        <p:spPr bwMode="auto">
          <a:xfrm>
            <a:off x="4684898" y="2133600"/>
            <a:ext cx="1017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zh-TW" altLang="en-US" sz="1200">
                <a:solidFill>
                  <a:srgbClr val="002448"/>
                </a:solidFill>
                <a:latin typeface="Calibri" pitchFamily="34" charset="0"/>
                <a:ea typeface="新細明體" pitchFamily="18" charset="-120"/>
              </a:rPr>
              <a:t> </a:t>
            </a:r>
            <a:r>
              <a:rPr lang="en-US" altLang="zh-TW" sz="1200">
                <a:solidFill>
                  <a:srgbClr val="002448"/>
                </a:solidFill>
                <a:latin typeface="Calibri" pitchFamily="34" charset="0"/>
                <a:ea typeface="新細明體" pitchFamily="18" charset="-120"/>
              </a:rPr>
              <a:t>= HUNGER</a:t>
            </a:r>
            <a:endParaRPr lang="en-US" altLang="zh-TW" sz="1800" b="0">
              <a:solidFill>
                <a:srgbClr val="000000"/>
              </a:solidFill>
              <a:latin typeface="Calibri" pitchFamily="34" charset="0"/>
              <a:ea typeface="新細明體" pitchFamily="18" charset="-120"/>
            </a:endParaRPr>
          </a:p>
        </p:txBody>
      </p:sp>
      <p:sp>
        <p:nvSpPr>
          <p:cNvPr id="12318" name="TextBox 36872"/>
          <p:cNvSpPr txBox="1">
            <a:spLocks noChangeArrowheads="1"/>
          </p:cNvSpPr>
          <p:nvPr/>
        </p:nvSpPr>
        <p:spPr bwMode="auto">
          <a:xfrm>
            <a:off x="189098" y="211931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r>
              <a:rPr lang="en-US" altLang="zh-TW" sz="1200" dirty="0">
                <a:solidFill>
                  <a:srgbClr val="000000"/>
                </a:solidFill>
                <a:latin typeface="Calibri" pitchFamily="34" charset="0"/>
                <a:ea typeface="新細明體" pitchFamily="18" charset="-120"/>
              </a:rPr>
              <a:t>Deficiency in </a:t>
            </a:r>
            <a:endParaRPr lang="en-US" altLang="zh-TW" sz="1800" b="0" dirty="0">
              <a:solidFill>
                <a:srgbClr val="000000"/>
              </a:solidFill>
              <a:latin typeface="Calibri" pitchFamily="34" charset="0"/>
              <a:ea typeface="新細明體" pitchFamily="18" charset="-120"/>
            </a:endParaRPr>
          </a:p>
        </p:txBody>
      </p:sp>
      <p:sp>
        <p:nvSpPr>
          <p:cNvPr id="12319" name="TextBox 36873"/>
          <p:cNvSpPr txBox="1">
            <a:spLocks noChangeArrowheads="1"/>
          </p:cNvSpPr>
          <p:nvPr/>
        </p:nvSpPr>
        <p:spPr bwMode="auto">
          <a:xfrm>
            <a:off x="798698" y="2286000"/>
            <a:ext cx="1514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en-US" altLang="zh-TW" sz="1200" dirty="0">
                <a:solidFill>
                  <a:srgbClr val="000000"/>
                </a:solidFill>
                <a:latin typeface="Calibri" pitchFamily="34" charset="0"/>
                <a:ea typeface="新細明體" pitchFamily="18" charset="-120"/>
              </a:rPr>
              <a:t>calories &amp; protein </a:t>
            </a:r>
            <a:endParaRPr lang="en-US" altLang="zh-TW" sz="1800" b="0" dirty="0">
              <a:solidFill>
                <a:srgbClr val="000000"/>
              </a:solidFill>
              <a:latin typeface="Calibri" pitchFamily="34" charset="0"/>
              <a:ea typeface="新細明體" pitchFamily="18" charset="-120"/>
            </a:endParaRPr>
          </a:p>
        </p:txBody>
      </p:sp>
      <p:sp>
        <p:nvSpPr>
          <p:cNvPr id="12320" name="TextBox 36874"/>
          <p:cNvSpPr txBox="1">
            <a:spLocks noChangeArrowheads="1"/>
          </p:cNvSpPr>
          <p:nvPr/>
        </p:nvSpPr>
        <p:spPr bwMode="auto">
          <a:xfrm>
            <a:off x="6970898" y="2133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r>
              <a:rPr lang="zh-TW" altLang="en-US" sz="1200" dirty="0">
                <a:solidFill>
                  <a:srgbClr val="000000"/>
                </a:solidFill>
                <a:latin typeface="Calibri" pitchFamily="34" charset="0"/>
                <a:ea typeface="新細明體" pitchFamily="18" charset="-120"/>
              </a:rPr>
              <a:t>≥ </a:t>
            </a:r>
            <a:r>
              <a:rPr lang="en-US" altLang="zh-TW" sz="1200" dirty="0" smtClean="0">
                <a:solidFill>
                  <a:srgbClr val="000000"/>
                </a:solidFill>
                <a:latin typeface="Calibri" pitchFamily="34" charset="0"/>
                <a:ea typeface="新細明體" pitchFamily="18" charset="-120"/>
              </a:rPr>
              <a:t>795 </a:t>
            </a:r>
            <a:r>
              <a:rPr lang="en-US" altLang="zh-TW" sz="1200" dirty="0">
                <a:solidFill>
                  <a:srgbClr val="000000"/>
                </a:solidFill>
                <a:latin typeface="Calibri" pitchFamily="34" charset="0"/>
                <a:ea typeface="新細明體" pitchFamily="18" charset="-120"/>
              </a:rPr>
              <a:t>million </a:t>
            </a:r>
          </a:p>
          <a:p>
            <a:pPr algn="ctr" eaLnBrk="1" hangingPunct="1"/>
            <a:r>
              <a:rPr lang="en-US" altLang="zh-TW" sz="1200" dirty="0">
                <a:solidFill>
                  <a:srgbClr val="000000"/>
                </a:solidFill>
                <a:latin typeface="Calibri" pitchFamily="34" charset="0"/>
                <a:ea typeface="新細明體" pitchFamily="18" charset="-120"/>
              </a:rPr>
              <a:t>underweight</a:t>
            </a:r>
            <a:endParaRPr lang="en-US" altLang="zh-TW" sz="1800" b="0" dirty="0">
              <a:solidFill>
                <a:srgbClr val="000000"/>
              </a:solidFill>
              <a:latin typeface="Calibri" pitchFamily="34" charset="0"/>
              <a:ea typeface="新細明體" pitchFamily="18" charset="-120"/>
            </a:endParaRPr>
          </a:p>
        </p:txBody>
      </p:sp>
      <p:sp>
        <p:nvSpPr>
          <p:cNvPr id="12321" name="Rectangle 31"/>
          <p:cNvSpPr>
            <a:spLocks noChangeArrowheads="1"/>
          </p:cNvSpPr>
          <p:nvPr/>
        </p:nvSpPr>
        <p:spPr bwMode="auto">
          <a:xfrm>
            <a:off x="-65720" y="6286500"/>
            <a:ext cx="3456620" cy="368300"/>
          </a:xfrm>
          <a:prstGeom prst="rect">
            <a:avLst/>
          </a:prstGeom>
          <a:solidFill>
            <a:schemeClr val="accent2">
              <a:lumMod val="50000"/>
            </a:schemeClr>
          </a:solidFill>
          <a:ln>
            <a:noFill/>
          </a:ln>
        </p:spPr>
        <p:txBody>
          <a:bodyPr wrap="none" anchor="ctr"/>
          <a:lstStyle/>
          <a:p>
            <a:pPr algn="r">
              <a:defRPr/>
            </a:pPr>
            <a:endParaRPr lang="en-US">
              <a:solidFill>
                <a:srgbClr val="F7A7E2"/>
              </a:solidFill>
              <a:latin typeface="Calibri" pitchFamily="34" charset="0"/>
            </a:endParaRPr>
          </a:p>
        </p:txBody>
      </p:sp>
      <p:sp>
        <p:nvSpPr>
          <p:cNvPr id="12322" name="Rectangle 49"/>
          <p:cNvSpPr>
            <a:spLocks noChangeArrowheads="1"/>
          </p:cNvSpPr>
          <p:nvPr/>
        </p:nvSpPr>
        <p:spPr bwMode="auto">
          <a:xfrm>
            <a:off x="67434" y="6323013"/>
            <a:ext cx="2393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TW" sz="1200" b="0" i="1" dirty="0">
                <a:solidFill>
                  <a:schemeClr val="bg1"/>
                </a:solidFill>
                <a:ea typeface="新細明體" pitchFamily="18" charset="-120"/>
              </a:rPr>
              <a:t>Source:</a:t>
            </a:r>
            <a:r>
              <a:rPr kumimoji="1" lang="en-US" altLang="zh-TW" sz="1200" b="0" dirty="0">
                <a:solidFill>
                  <a:schemeClr val="bg1"/>
                </a:solidFill>
                <a:ea typeface="新細明體" pitchFamily="18" charset="-120"/>
              </a:rPr>
              <a:t> </a:t>
            </a:r>
            <a:r>
              <a:rPr kumimoji="1" lang="en-US" altLang="zh-TW" sz="1200" b="0" dirty="0" smtClean="0">
                <a:solidFill>
                  <a:schemeClr val="bg1"/>
                </a:solidFill>
                <a:ea typeface="新細明體" pitchFamily="18" charset="-120"/>
              </a:rPr>
              <a:t>WHO; </a:t>
            </a:r>
            <a:r>
              <a:rPr kumimoji="1" lang="en-US" altLang="zh-TW" sz="1200" b="0" dirty="0">
                <a:solidFill>
                  <a:schemeClr val="bg1"/>
                </a:solidFill>
                <a:ea typeface="新細明體" pitchFamily="18" charset="-120"/>
              </a:rPr>
              <a:t>IFAD; WFP, </a:t>
            </a:r>
            <a:r>
              <a:rPr kumimoji="1" lang="en-US" altLang="zh-TW" sz="1200" b="0" dirty="0" smtClean="0">
                <a:solidFill>
                  <a:schemeClr val="bg1"/>
                </a:solidFill>
                <a:ea typeface="新細明體" pitchFamily="18" charset="-120"/>
              </a:rPr>
              <a:t>2015 </a:t>
            </a:r>
            <a:endParaRPr kumimoji="1" lang="en-US" sz="1200" b="0" dirty="0">
              <a:solidFill>
                <a:schemeClr val="bg1"/>
              </a:solidFill>
            </a:endParaRPr>
          </a:p>
        </p:txBody>
      </p:sp>
    </p:spTree>
  </p:cSld>
  <p:clrMapOvr>
    <a:masterClrMapping/>
  </p:clrMapOvr>
  <p:transition advClick="0">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2388" y="1450975"/>
            <a:ext cx="4011612" cy="54070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5" name="Rectangle 2"/>
          <p:cNvSpPr>
            <a:spLocks noGrp="1" noChangeArrowheads="1"/>
          </p:cNvSpPr>
          <p:nvPr>
            <p:ph type="title" idx="4294967295"/>
          </p:nvPr>
        </p:nvSpPr>
        <p:spPr>
          <a:xfrm>
            <a:off x="285595" y="786733"/>
            <a:ext cx="9881835" cy="553998"/>
          </a:xfrm>
        </p:spPr>
        <p:txBody>
          <a:bodyPr lIns="91440" tIns="45720" rIns="91440" bIns="45720" anchor="ctr"/>
          <a:lstStyle/>
          <a:p>
            <a:pPr eaLnBrk="1" hangingPunct="1">
              <a:defRPr/>
            </a:pPr>
            <a:r>
              <a:rPr lang="en-US" sz="3000" dirty="0" smtClean="0">
                <a:solidFill>
                  <a:schemeClr val="accent3">
                    <a:lumMod val="75000"/>
                  </a:schemeClr>
                </a:solidFill>
                <a:latin typeface="+mn-lt"/>
              </a:rPr>
              <a:t>Fortification – or more diverse diets? </a:t>
            </a:r>
          </a:p>
        </p:txBody>
      </p:sp>
      <p:pic>
        <p:nvPicPr>
          <p:cNvPr id="13316" name="Picture 5" descr="PHE4213"/>
          <p:cNvPicPr>
            <a:picLocks noChangeAspect="1" noChangeArrowheads="1"/>
          </p:cNvPicPr>
          <p:nvPr/>
        </p:nvPicPr>
        <p:blipFill>
          <a:blip r:embed="rId3" cstate="print">
            <a:extLst>
              <a:ext uri="{28A0092B-C50C-407E-A947-70E740481C1C}">
                <a14:useLocalDpi xmlns:a14="http://schemas.microsoft.com/office/drawing/2010/main" val="0"/>
              </a:ext>
            </a:extLst>
          </a:blip>
          <a:srcRect r="2428" b="10811"/>
          <a:stretch>
            <a:fillRect/>
          </a:stretch>
        </p:blipFill>
        <p:spPr bwMode="auto">
          <a:xfrm>
            <a:off x="390525" y="4941599"/>
            <a:ext cx="2414588"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descr="Ghana salt hands"/>
          <p:cNvPicPr>
            <a:picLocks noChangeAspect="1" noChangeArrowheads="1"/>
          </p:cNvPicPr>
          <p:nvPr/>
        </p:nvPicPr>
        <p:blipFill>
          <a:blip r:embed="rId4" cstate="print">
            <a:extLst>
              <a:ext uri="{28A0092B-C50C-407E-A947-70E740481C1C}">
                <a14:useLocalDpi xmlns:a14="http://schemas.microsoft.com/office/drawing/2010/main" val="0"/>
              </a:ext>
            </a:extLst>
          </a:blip>
          <a:srcRect l="13362" r="14655"/>
          <a:stretch>
            <a:fillRect/>
          </a:stretch>
        </p:blipFill>
        <p:spPr bwMode="auto">
          <a:xfrm>
            <a:off x="2420938" y="2733675"/>
            <a:ext cx="177641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descr="E:\ICRISAT files\ICRISAT User-2006\My Pictures-2006\DSC_0608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525" y="1562100"/>
            <a:ext cx="190341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9"/>
          <p:cNvSpPr txBox="1">
            <a:spLocks noChangeArrowheads="1"/>
          </p:cNvSpPr>
          <p:nvPr/>
        </p:nvSpPr>
        <p:spPr bwMode="auto">
          <a:xfrm>
            <a:off x="2293938" y="1449388"/>
            <a:ext cx="176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800" b="0">
                <a:solidFill>
                  <a:srgbClr val="000000"/>
                </a:solidFill>
                <a:latin typeface="Calibri" pitchFamily="34" charset="0"/>
              </a:rPr>
              <a:t>Iron and Zinc Biofortification</a:t>
            </a:r>
          </a:p>
        </p:txBody>
      </p:sp>
      <p:sp>
        <p:nvSpPr>
          <p:cNvPr id="13321" name="TextBox 10"/>
          <p:cNvSpPr txBox="1">
            <a:spLocks noChangeArrowheads="1"/>
          </p:cNvSpPr>
          <p:nvPr/>
        </p:nvSpPr>
        <p:spPr bwMode="auto">
          <a:xfrm>
            <a:off x="2357438" y="2298700"/>
            <a:ext cx="110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800" b="0">
                <a:solidFill>
                  <a:srgbClr val="000000"/>
                </a:solidFill>
                <a:latin typeface="Calibri" pitchFamily="34" charset="0"/>
              </a:rPr>
              <a:t>Iodization</a:t>
            </a:r>
          </a:p>
        </p:txBody>
      </p:sp>
      <p:sp>
        <p:nvSpPr>
          <p:cNvPr id="13322" name="TextBox 11"/>
          <p:cNvSpPr txBox="1">
            <a:spLocks noChangeArrowheads="1"/>
          </p:cNvSpPr>
          <p:nvPr/>
        </p:nvSpPr>
        <p:spPr bwMode="auto">
          <a:xfrm>
            <a:off x="2811463" y="4830763"/>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800" b="0">
                <a:solidFill>
                  <a:srgbClr val="000000"/>
                </a:solidFill>
                <a:latin typeface="Calibri" pitchFamily="34" charset="0"/>
              </a:rPr>
              <a:t>Vitamin Supplementation</a:t>
            </a:r>
          </a:p>
        </p:txBody>
      </p:sp>
      <p:pic>
        <p:nvPicPr>
          <p:cNvPr id="13" name="Picture 12" descr="P4250184 copy.jpg"/>
          <p:cNvPicPr>
            <a:picLocks noChangeAspect="1"/>
          </p:cNvPicPr>
          <p:nvPr/>
        </p:nvPicPr>
        <p:blipFill>
          <a:blip r:embed="rId6" cstate="print"/>
          <a:stretch>
            <a:fillRect/>
          </a:stretch>
        </p:blipFill>
        <p:spPr>
          <a:xfrm>
            <a:off x="6110054" y="3732260"/>
            <a:ext cx="2700528" cy="2517648"/>
          </a:xfrm>
          <a:prstGeom prst="ellipse">
            <a:avLst/>
          </a:prstGeom>
        </p:spPr>
      </p:pic>
      <p:pic>
        <p:nvPicPr>
          <p:cNvPr id="15" name="Picture 14" descr="more diverse diets.jpg"/>
          <p:cNvPicPr>
            <a:picLocks noChangeAspect="1"/>
          </p:cNvPicPr>
          <p:nvPr/>
        </p:nvPicPr>
        <p:blipFill>
          <a:blip r:embed="rId7" cstate="print"/>
          <a:stretch>
            <a:fillRect/>
          </a:stretch>
        </p:blipFill>
        <p:spPr>
          <a:xfrm>
            <a:off x="5357645" y="1800721"/>
            <a:ext cx="2700528" cy="2517648"/>
          </a:xfrm>
          <a:prstGeom prst="ellipse">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25833" b="6111"/>
          <a:stretch/>
        </p:blipFill>
        <p:spPr>
          <a:xfrm>
            <a:off x="4708526" y="1800721"/>
            <a:ext cx="4631572" cy="455295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738" y="1455738"/>
            <a:ext cx="502126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372368" y="918963"/>
            <a:ext cx="8777287" cy="692497"/>
          </a:xfrm>
        </p:spPr>
        <p:txBody>
          <a:bodyPr/>
          <a:lstStyle/>
          <a:p>
            <a:pPr>
              <a:defRPr/>
            </a:pPr>
            <a:r>
              <a:rPr lang="en-US" altLang="zh-TW" sz="3200" dirty="0" smtClean="0">
                <a:solidFill>
                  <a:schemeClr val="accent3">
                    <a:lumMod val="75000"/>
                  </a:schemeClr>
                </a:solidFill>
                <a:latin typeface="Arial" charset="0"/>
                <a:ea typeface="新細明體" pitchFamily="18" charset="-120"/>
              </a:rPr>
              <a:t>High quality, nutritious: ‘Golden’ tomatoes</a:t>
            </a:r>
            <a:r>
              <a:rPr lang="en-US" altLang="zh-TW" sz="1300" b="0" dirty="0" smtClean="0">
                <a:solidFill>
                  <a:schemeClr val="accent3">
                    <a:lumMod val="50000"/>
                  </a:schemeClr>
                </a:solidFill>
                <a:latin typeface="Arial" charset="0"/>
                <a:ea typeface="新細明體" pitchFamily="18" charset="-120"/>
              </a:rPr>
              <a:t/>
            </a:r>
            <a:br>
              <a:rPr lang="en-US" altLang="zh-TW" sz="1300" b="0" dirty="0" smtClean="0">
                <a:solidFill>
                  <a:schemeClr val="accent3">
                    <a:lumMod val="50000"/>
                  </a:schemeClr>
                </a:solidFill>
                <a:latin typeface="Arial" charset="0"/>
                <a:ea typeface="新細明體" pitchFamily="18" charset="-120"/>
              </a:rPr>
            </a:br>
            <a:endParaRPr lang="en-US" altLang="zh-TW" sz="1300" b="0" dirty="0" smtClean="0">
              <a:solidFill>
                <a:schemeClr val="accent3">
                  <a:lumMod val="50000"/>
                </a:schemeClr>
              </a:solidFill>
              <a:latin typeface="Arial" charset="0"/>
              <a:ea typeface="新細明體" pitchFamily="18" charset="-120"/>
            </a:endParaRPr>
          </a:p>
        </p:txBody>
      </p:sp>
      <p:sp>
        <p:nvSpPr>
          <p:cNvPr id="14340" name="Rectangle 4"/>
          <p:cNvSpPr>
            <a:spLocks noGrp="1" noChangeArrowheads="1"/>
          </p:cNvSpPr>
          <p:nvPr>
            <p:ph type="body" idx="1"/>
          </p:nvPr>
        </p:nvSpPr>
        <p:spPr>
          <a:xfrm>
            <a:off x="592138" y="1503363"/>
            <a:ext cx="3954462" cy="4157662"/>
          </a:xfrm>
        </p:spPr>
        <p:txBody>
          <a:bodyPr/>
          <a:lstStyle/>
          <a:p>
            <a:pPr>
              <a:lnSpc>
                <a:spcPct val="80000"/>
              </a:lnSpc>
              <a:buClr>
                <a:schemeClr val="folHlink"/>
              </a:buClr>
              <a:buFont typeface="Wingdings" pitchFamily="2" charset="2"/>
              <a:buNone/>
            </a:pPr>
            <a:endParaRPr lang="en-US" altLang="zh-TW" dirty="0" smtClean="0">
              <a:ea typeface="新細明體" pitchFamily="18" charset="-120"/>
            </a:endParaRPr>
          </a:p>
          <a:p>
            <a:pPr>
              <a:lnSpc>
                <a:spcPct val="80000"/>
              </a:lnSpc>
              <a:buClr>
                <a:schemeClr val="folHlink"/>
              </a:buClr>
              <a:buFont typeface="Wingdings" pitchFamily="2" charset="2"/>
              <a:buChar char="Ü"/>
            </a:pPr>
            <a:r>
              <a:rPr lang="zh-TW" altLang="en-US" b="1" dirty="0" smtClean="0">
                <a:latin typeface="+mn-lt"/>
                <a:ea typeface="新細明體" pitchFamily="18" charset="-120"/>
              </a:rPr>
              <a:t>“</a:t>
            </a:r>
            <a:r>
              <a:rPr lang="en-US" altLang="zh-TW" b="1" dirty="0" smtClean="0">
                <a:latin typeface="+mn-lt"/>
                <a:ea typeface="新細明體" pitchFamily="18" charset="-120"/>
              </a:rPr>
              <a:t>Golden tomatoes” </a:t>
            </a:r>
            <a:br>
              <a:rPr lang="en-US" altLang="zh-TW" b="1" dirty="0" smtClean="0">
                <a:latin typeface="+mn-lt"/>
                <a:ea typeface="新細明體" pitchFamily="18" charset="-120"/>
              </a:rPr>
            </a:br>
            <a:endParaRPr lang="en-US" altLang="zh-TW" b="1" dirty="0" smtClean="0">
              <a:latin typeface="+mn-lt"/>
              <a:ea typeface="新細明體" pitchFamily="18" charset="-120"/>
            </a:endParaRPr>
          </a:p>
          <a:p>
            <a:pPr lvl="1">
              <a:lnSpc>
                <a:spcPct val="80000"/>
              </a:lnSpc>
              <a:buClr>
                <a:schemeClr val="folHlink"/>
              </a:buClr>
              <a:buFont typeface="Wingdings" pitchFamily="2" charset="2"/>
              <a:buChar char="§"/>
            </a:pPr>
            <a:r>
              <a:rPr lang="en-US" altLang="zh-TW" sz="2400" dirty="0" smtClean="0">
                <a:latin typeface="+mn-lt"/>
                <a:ea typeface="新細明體" pitchFamily="18" charset="-120"/>
              </a:rPr>
              <a:t>High quality</a:t>
            </a:r>
          </a:p>
          <a:p>
            <a:pPr lvl="1">
              <a:lnSpc>
                <a:spcPct val="80000"/>
              </a:lnSpc>
              <a:buClr>
                <a:schemeClr val="folHlink"/>
              </a:buClr>
              <a:buFont typeface="Wingdings" pitchFamily="2" charset="2"/>
              <a:buChar char="§"/>
            </a:pPr>
            <a:r>
              <a:rPr lang="en-US" altLang="zh-TW" sz="2400" dirty="0" smtClean="0">
                <a:latin typeface="+mn-lt"/>
                <a:ea typeface="新細明體" pitchFamily="18" charset="-120"/>
              </a:rPr>
              <a:t>Nutritious </a:t>
            </a:r>
          </a:p>
          <a:p>
            <a:pPr lvl="1">
              <a:lnSpc>
                <a:spcPct val="80000"/>
              </a:lnSpc>
              <a:buClr>
                <a:schemeClr val="folHlink"/>
              </a:buClr>
              <a:buFont typeface="Wingdings" pitchFamily="2" charset="2"/>
              <a:buChar char="§"/>
            </a:pPr>
            <a:r>
              <a:rPr lang="en-US" altLang="zh-TW" sz="2400" dirty="0" smtClean="0">
                <a:latin typeface="+mn-lt"/>
                <a:ea typeface="新細明體" pitchFamily="18" charset="-120"/>
              </a:rPr>
              <a:t>Good marketability</a:t>
            </a:r>
          </a:p>
          <a:p>
            <a:pPr lvl="1">
              <a:lnSpc>
                <a:spcPct val="80000"/>
              </a:lnSpc>
              <a:buClr>
                <a:schemeClr val="folHlink"/>
              </a:buClr>
              <a:buFont typeface="Wingdings" pitchFamily="2" charset="2"/>
              <a:buChar char="§"/>
            </a:pPr>
            <a:r>
              <a:rPr lang="en-US" altLang="zh-TW" sz="2400" dirty="0" smtClean="0">
                <a:latin typeface="+mn-lt"/>
                <a:ea typeface="新細明體" pitchFamily="18" charset="-120"/>
              </a:rPr>
              <a:t>Resistance to multiple diseases</a:t>
            </a:r>
            <a:br>
              <a:rPr lang="en-US" altLang="zh-TW" sz="2400" dirty="0" smtClean="0">
                <a:latin typeface="+mn-lt"/>
                <a:ea typeface="新細明體" pitchFamily="18" charset="-120"/>
              </a:rPr>
            </a:br>
            <a:endParaRPr lang="en-US" altLang="zh-TW" sz="2400" dirty="0" smtClean="0">
              <a:latin typeface="+mn-lt"/>
              <a:ea typeface="新細明體" pitchFamily="18" charset="-120"/>
            </a:endParaRPr>
          </a:p>
          <a:p>
            <a:pPr>
              <a:lnSpc>
                <a:spcPct val="80000"/>
              </a:lnSpc>
              <a:buClr>
                <a:schemeClr val="folHlink"/>
              </a:buClr>
              <a:buFont typeface="Wingdings" pitchFamily="2" charset="2"/>
              <a:buChar char="Ü"/>
            </a:pPr>
            <a:r>
              <a:rPr lang="en-US" altLang="zh-TW" b="1" dirty="0" smtClean="0">
                <a:latin typeface="+mn-lt"/>
                <a:ea typeface="新細明體" pitchFamily="18" charset="-120"/>
              </a:rPr>
              <a:t>One single improved tomato can provide a person’s full daily vitamin A requirements</a:t>
            </a:r>
          </a:p>
          <a:p>
            <a:pPr>
              <a:lnSpc>
                <a:spcPct val="80000"/>
              </a:lnSpc>
            </a:pPr>
            <a:endParaRPr lang="zh-TW" altLang="en-US" b="1" dirty="0" smtClean="0">
              <a:latin typeface="Helvetica" pitchFamily="34" charset="0"/>
              <a:ea typeface="新細明體" pitchFamily="18" charset="-120"/>
            </a:endParaRPr>
          </a:p>
        </p:txBody>
      </p:sp>
      <p:sp>
        <p:nvSpPr>
          <p:cNvPr id="14341" name="Text Box 5"/>
          <p:cNvSpPr txBox="1">
            <a:spLocks noChangeArrowheads="1"/>
          </p:cNvSpPr>
          <p:nvPr/>
        </p:nvSpPr>
        <p:spPr bwMode="auto">
          <a:xfrm>
            <a:off x="5380038" y="3278188"/>
            <a:ext cx="2514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pPr>
            <a:r>
              <a:rPr lang="en-US" altLang="zh-TW" sz="2400" b="0" dirty="0">
                <a:solidFill>
                  <a:schemeClr val="bg1"/>
                </a:solidFill>
                <a:ea typeface="新細明體" pitchFamily="18" charset="-120"/>
              </a:rPr>
              <a:t>Contain 3 to 6 times more </a:t>
            </a:r>
            <a:br>
              <a:rPr lang="en-US" altLang="zh-TW" sz="2400" b="0" dirty="0">
                <a:solidFill>
                  <a:schemeClr val="bg1"/>
                </a:solidFill>
                <a:ea typeface="新細明體" pitchFamily="18" charset="-120"/>
              </a:rPr>
            </a:br>
            <a:r>
              <a:rPr lang="en-US" altLang="zh-TW" sz="2400" b="0" dirty="0">
                <a:solidFill>
                  <a:schemeClr val="bg1"/>
                </a:solidFill>
                <a:ea typeface="新細明體" pitchFamily="18" charset="-120"/>
              </a:rPr>
              <a:t>vitamin A </a:t>
            </a:r>
            <a:br>
              <a:rPr lang="en-US" altLang="zh-TW" sz="2400" b="0" dirty="0">
                <a:solidFill>
                  <a:schemeClr val="bg1"/>
                </a:solidFill>
                <a:ea typeface="新細明體" pitchFamily="18" charset="-120"/>
              </a:rPr>
            </a:br>
            <a:r>
              <a:rPr lang="en-US" altLang="zh-TW" sz="2400" b="0" dirty="0">
                <a:solidFill>
                  <a:schemeClr val="bg1"/>
                </a:solidFill>
                <a:ea typeface="新細明體" pitchFamily="18" charset="-120"/>
              </a:rPr>
              <a:t>than standard types</a:t>
            </a:r>
            <a:endParaRPr lang="en-US" sz="2400" b="0"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3"/>
          <p:cNvSpPr txBox="1">
            <a:spLocks noChangeArrowheads="1"/>
          </p:cNvSpPr>
          <p:nvPr/>
        </p:nvSpPr>
        <p:spPr bwMode="auto">
          <a:xfrm>
            <a:off x="8099827" y="6354074"/>
            <a:ext cx="8734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sz="900" b="0" dirty="0" smtClean="0"/>
              <a:t>April 2017</a:t>
            </a:r>
            <a:endParaRPr lang="en-US" sz="900" b="0" dirty="0"/>
          </a:p>
        </p:txBody>
      </p:sp>
      <p:sp>
        <p:nvSpPr>
          <p:cNvPr id="2" name="Rectangle 1"/>
          <p:cNvSpPr/>
          <p:nvPr/>
        </p:nvSpPr>
        <p:spPr>
          <a:xfrm>
            <a:off x="2714625" y="1096566"/>
            <a:ext cx="3486150" cy="265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39943" name="TextBox 1"/>
          <p:cNvSpPr txBox="1">
            <a:spLocks noChangeArrowheads="1"/>
          </p:cNvSpPr>
          <p:nvPr/>
        </p:nvSpPr>
        <p:spPr bwMode="auto">
          <a:xfrm>
            <a:off x="1417730" y="931991"/>
            <a:ext cx="6255239" cy="380873"/>
          </a:xfrm>
          <a:prstGeom prst="rect">
            <a:avLst/>
          </a:prstGeom>
          <a:noFill/>
          <a:ln>
            <a:noFill/>
          </a:ln>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defRPr/>
            </a:pPr>
            <a:r>
              <a:rPr lang="en-US" sz="1875" dirty="0">
                <a:solidFill>
                  <a:schemeClr val="accent5">
                    <a:lumMod val="50000"/>
                  </a:schemeClr>
                </a:solidFill>
              </a:rPr>
              <a:t>World Vegetable Center cultivars released since 1978</a:t>
            </a:r>
          </a:p>
        </p:txBody>
      </p:sp>
      <p:sp>
        <p:nvSpPr>
          <p:cNvPr id="9" name="Rectangle 8"/>
          <p:cNvSpPr/>
          <p:nvPr/>
        </p:nvSpPr>
        <p:spPr>
          <a:xfrm>
            <a:off x="390525" y="6145619"/>
            <a:ext cx="2349795" cy="51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6944"/>
          <a:stretch/>
        </p:blipFill>
        <p:spPr>
          <a:xfrm>
            <a:off x="390525" y="1718574"/>
            <a:ext cx="8309996" cy="4460622"/>
          </a:xfrm>
          <a:prstGeom prst="rect">
            <a:avLst/>
          </a:prstGeom>
        </p:spPr>
      </p:pic>
      <p:sp>
        <p:nvSpPr>
          <p:cNvPr id="41987" name="Text Box 2"/>
          <p:cNvSpPr txBox="1">
            <a:spLocks noChangeArrowheads="1"/>
          </p:cNvSpPr>
          <p:nvPr/>
        </p:nvSpPr>
        <p:spPr bwMode="auto">
          <a:xfrm>
            <a:off x="390525" y="5459170"/>
            <a:ext cx="2349795" cy="1200329"/>
          </a:xfrm>
          <a:prstGeom prst="rect">
            <a:avLst/>
          </a:prstGeom>
          <a:solidFill>
            <a:schemeClr val="bg1">
              <a:lumMod val="95000"/>
            </a:schemeClr>
          </a:solidFill>
          <a:ln w="19050">
            <a:solidFill>
              <a:schemeClr val="accent1">
                <a:lumMod val="50000"/>
              </a:schemeClr>
            </a:solidFill>
          </a:ln>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sz="1800" dirty="0" smtClean="0">
                <a:solidFill>
                  <a:srgbClr val="CC0000"/>
                </a:solidFill>
                <a:latin typeface="Calibri" pitchFamily="34" charset="0"/>
              </a:rPr>
              <a:t>582</a:t>
            </a:r>
            <a:r>
              <a:rPr lang="en-US" sz="1800" dirty="0" smtClean="0">
                <a:latin typeface="Calibri" pitchFamily="34" charset="0"/>
              </a:rPr>
              <a:t> </a:t>
            </a:r>
            <a:r>
              <a:rPr lang="en-US" sz="1800" dirty="0">
                <a:solidFill>
                  <a:schemeClr val="accent3">
                    <a:lumMod val="50000"/>
                  </a:schemeClr>
                </a:solidFill>
                <a:latin typeface="Calibri" pitchFamily="34" charset="0"/>
              </a:rPr>
              <a:t>improved vegetable</a:t>
            </a:r>
            <a:r>
              <a:rPr lang="en-US" sz="1800" b="0" dirty="0">
                <a:solidFill>
                  <a:schemeClr val="accent3">
                    <a:lumMod val="50000"/>
                  </a:schemeClr>
                </a:solidFill>
                <a:latin typeface="Calibri" pitchFamily="34" charset="0"/>
              </a:rPr>
              <a:t> </a:t>
            </a:r>
            <a:r>
              <a:rPr lang="en-US" sz="1800" dirty="0">
                <a:solidFill>
                  <a:schemeClr val="accent3">
                    <a:lumMod val="50000"/>
                  </a:schemeClr>
                </a:solidFill>
                <a:latin typeface="Calibri" pitchFamily="34" charset="0"/>
              </a:rPr>
              <a:t>cultivars released in </a:t>
            </a:r>
            <a:r>
              <a:rPr lang="en-US" sz="1800" dirty="0" smtClean="0">
                <a:solidFill>
                  <a:srgbClr val="FF0000"/>
                </a:solidFill>
                <a:latin typeface="Calibri" pitchFamily="34" charset="0"/>
              </a:rPr>
              <a:t>69</a:t>
            </a:r>
            <a:r>
              <a:rPr lang="en-US" sz="1800" dirty="0" smtClean="0">
                <a:solidFill>
                  <a:schemeClr val="accent3">
                    <a:lumMod val="50000"/>
                  </a:schemeClr>
                </a:solidFill>
                <a:latin typeface="Calibri" pitchFamily="34" charset="0"/>
              </a:rPr>
              <a:t> </a:t>
            </a:r>
            <a:r>
              <a:rPr lang="en-US" sz="1800" dirty="0">
                <a:solidFill>
                  <a:schemeClr val="accent3">
                    <a:lumMod val="50000"/>
                  </a:schemeClr>
                </a:solidFill>
                <a:latin typeface="Calibri" pitchFamily="34" charset="0"/>
              </a:rPr>
              <a:t>countries</a:t>
            </a:r>
            <a:endParaRPr lang="en-US" sz="1800" b="0" dirty="0">
              <a:solidFill>
                <a:schemeClr val="accent3">
                  <a:lumMod val="50000"/>
                </a:schemeClr>
              </a:solidFill>
              <a:latin typeface="Calibri" pitchFamily="34" charset="0"/>
            </a:endParaRPr>
          </a:p>
        </p:txBody>
      </p:sp>
    </p:spTree>
    <p:extLst>
      <p:ext uri="{BB962C8B-B14F-4D97-AF65-F5344CB8AC3E}">
        <p14:creationId xmlns:p14="http://schemas.microsoft.com/office/powerpoint/2010/main" val="2099225120"/>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N2927 copy.jpg"/>
          <p:cNvPicPr>
            <a:picLocks noChangeAspect="1"/>
          </p:cNvPicPr>
          <p:nvPr/>
        </p:nvPicPr>
        <p:blipFill>
          <a:blip r:embed="rId4" cstate="print"/>
          <a:stretch>
            <a:fillRect/>
          </a:stretch>
        </p:blipFill>
        <p:spPr>
          <a:xfrm>
            <a:off x="-125172" y="1460754"/>
            <a:ext cx="2953716" cy="4882896"/>
          </a:xfrm>
          <a:prstGeom prst="rect">
            <a:avLst/>
          </a:prstGeom>
        </p:spPr>
      </p:pic>
      <p:sp>
        <p:nvSpPr>
          <p:cNvPr id="15365" name="Rectangle 5"/>
          <p:cNvSpPr>
            <a:spLocks noGrp="1" noChangeArrowheads="1"/>
          </p:cNvSpPr>
          <p:nvPr>
            <p:ph type="title" idx="4294967295"/>
          </p:nvPr>
        </p:nvSpPr>
        <p:spPr>
          <a:xfrm>
            <a:off x="390525" y="918280"/>
            <a:ext cx="8153400" cy="769441"/>
          </a:xfrm>
        </p:spPr>
        <p:txBody>
          <a:bodyPr anchor="ctr"/>
          <a:lstStyle/>
          <a:p>
            <a:pPr eaLnBrk="1" hangingPunct="1">
              <a:defRPr/>
            </a:pPr>
            <a:r>
              <a:rPr lang="en-US" dirty="0" smtClean="0">
                <a:solidFill>
                  <a:schemeClr val="accent3">
                    <a:lumMod val="75000"/>
                  </a:schemeClr>
                </a:solidFill>
                <a:latin typeface="Arial" charset="0"/>
              </a:rPr>
              <a:t>Produce vegetables safely!</a:t>
            </a:r>
            <a:r>
              <a:rPr lang="en-US" dirty="0" smtClean="0">
                <a:latin typeface="Arial" charset="0"/>
              </a:rPr>
              <a:t/>
            </a:r>
            <a:br>
              <a:rPr lang="en-US" dirty="0" smtClean="0">
                <a:latin typeface="Arial" charset="0"/>
              </a:rPr>
            </a:br>
            <a:endParaRPr lang="en-US" dirty="0" smtClean="0">
              <a:latin typeface="Arial" charset="0"/>
            </a:endParaRPr>
          </a:p>
        </p:txBody>
      </p:sp>
      <p:sp>
        <p:nvSpPr>
          <p:cNvPr id="15366" name="Text Box 8"/>
          <p:cNvSpPr txBox="1">
            <a:spLocks noChangeArrowheads="1"/>
          </p:cNvSpPr>
          <p:nvPr/>
        </p:nvSpPr>
        <p:spPr bwMode="auto">
          <a:xfrm>
            <a:off x="3151796" y="1721477"/>
            <a:ext cx="5792787"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buClr>
                <a:schemeClr val="folHlink"/>
              </a:buClr>
              <a:buFont typeface="Wingdings" pitchFamily="2" charset="2"/>
              <a:buChar char="§"/>
            </a:pPr>
            <a:r>
              <a:rPr kumimoji="1" lang="en-US" sz="2200" b="0" dirty="0" smtClean="0">
                <a:ea typeface="Taipei" charset="-120"/>
              </a:rPr>
              <a:t>  Misuse of pesticides common throughout Asia and East Africa (e.g. eggplant: spray 140 </a:t>
            </a:r>
            <a:r>
              <a:rPr kumimoji="1" lang="en-US" sz="2200" b="0" dirty="0">
                <a:ea typeface="Taipei" charset="-120"/>
              </a:rPr>
              <a:t>and more </a:t>
            </a:r>
            <a:r>
              <a:rPr kumimoji="1" lang="en-US" sz="2200" b="0" dirty="0" smtClean="0">
                <a:ea typeface="Taipei" charset="-120"/>
              </a:rPr>
              <a:t>times </a:t>
            </a:r>
            <a:r>
              <a:rPr kumimoji="1" lang="en-US" sz="2200" b="0" dirty="0">
                <a:ea typeface="Taipei" charset="-120"/>
              </a:rPr>
              <a:t>during 6 month cropping period)</a:t>
            </a:r>
          </a:p>
          <a:p>
            <a:pPr eaLnBrk="1" hangingPunct="1">
              <a:spcBef>
                <a:spcPct val="50000"/>
              </a:spcBef>
              <a:buClr>
                <a:schemeClr val="folHlink"/>
              </a:buClr>
              <a:buFont typeface="Wingdings" pitchFamily="2" charset="2"/>
              <a:buChar char="§"/>
            </a:pPr>
            <a:r>
              <a:rPr kumimoji="1" lang="en-US" sz="2200" b="0" dirty="0"/>
              <a:t> </a:t>
            </a:r>
            <a:r>
              <a:rPr kumimoji="1" lang="en-US" sz="2200" dirty="0"/>
              <a:t>Integrated pest management (IPM</a:t>
            </a:r>
            <a:r>
              <a:rPr kumimoji="1" lang="en-US" sz="2200" dirty="0" smtClean="0"/>
              <a:t>)</a:t>
            </a:r>
            <a:r>
              <a:rPr kumimoji="1" lang="en-US" sz="2200" dirty="0"/>
              <a:t/>
            </a:r>
            <a:br>
              <a:rPr kumimoji="1" lang="en-US" sz="2200" dirty="0"/>
            </a:br>
            <a:r>
              <a:rPr kumimoji="1" lang="en-US" sz="2200" b="0" dirty="0" smtClean="0"/>
              <a:t>   reduces </a:t>
            </a:r>
            <a:r>
              <a:rPr kumimoji="1" lang="en-US" sz="2200" b="0" dirty="0"/>
              <a:t>pesticide </a:t>
            </a:r>
            <a:r>
              <a:rPr kumimoji="1" lang="en-US" sz="2200" b="0" dirty="0" smtClean="0"/>
              <a:t>use</a:t>
            </a:r>
            <a:endParaRPr kumimoji="1" lang="en-US" sz="2400" dirty="0">
              <a:ea typeface="Taipei" charset="-120"/>
            </a:endParaRPr>
          </a:p>
        </p:txBody>
      </p:sp>
      <p:pic>
        <p:nvPicPr>
          <p:cNvPr id="15369" name="Picture 9" descr="Apanteles s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489" y="5212663"/>
            <a:ext cx="18002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SCN4728 copy.jpg"/>
          <p:cNvPicPr>
            <a:picLocks noChangeAspect="1"/>
          </p:cNvPicPr>
          <p:nvPr/>
        </p:nvPicPr>
        <p:blipFill>
          <a:blip r:embed="rId6" cstate="print"/>
          <a:stretch>
            <a:fillRect/>
          </a:stretch>
        </p:blipFill>
        <p:spPr>
          <a:xfrm>
            <a:off x="3574668" y="4517613"/>
            <a:ext cx="1974375" cy="1834896"/>
          </a:xfrm>
          <a:prstGeom prst="rect">
            <a:avLst/>
          </a:prstGeom>
        </p:spPr>
      </p:pic>
      <p:pic>
        <p:nvPicPr>
          <p:cNvPr id="12" name="Picture 11" descr="p7-2 copy.jpg"/>
          <p:cNvPicPr>
            <a:picLocks noChangeAspect="1"/>
          </p:cNvPicPr>
          <p:nvPr/>
        </p:nvPicPr>
        <p:blipFill>
          <a:blip r:embed="rId7" cstate="print"/>
          <a:stretch>
            <a:fillRect/>
          </a:stretch>
        </p:blipFill>
        <p:spPr>
          <a:xfrm>
            <a:off x="6729984" y="4517613"/>
            <a:ext cx="2414016" cy="1834896"/>
          </a:xfrm>
          <a:prstGeom prst="rect">
            <a:avLst/>
          </a:prstGeom>
        </p:spPr>
      </p:pic>
      <p:pic>
        <p:nvPicPr>
          <p:cNvPr id="14" name="Picture 13" descr="cover-4 copy.jpg"/>
          <p:cNvPicPr>
            <a:picLocks noChangeAspect="1"/>
          </p:cNvPicPr>
          <p:nvPr/>
        </p:nvPicPr>
        <p:blipFill>
          <a:blip r:embed="rId8" cstate="print"/>
          <a:stretch>
            <a:fillRect/>
          </a:stretch>
        </p:blipFill>
        <p:spPr>
          <a:xfrm>
            <a:off x="5190426" y="4517613"/>
            <a:ext cx="1566672" cy="1834896"/>
          </a:xfrm>
          <a:prstGeom prst="rect">
            <a:avLst/>
          </a:prstGeom>
        </p:spPr>
      </p:pic>
      <p:pic>
        <p:nvPicPr>
          <p:cNvPr id="15" name="Picture 14" descr="eggplant borer 03 copy.jpg"/>
          <p:cNvPicPr>
            <a:picLocks noChangeAspect="1"/>
          </p:cNvPicPr>
          <p:nvPr/>
        </p:nvPicPr>
        <p:blipFill>
          <a:blip r:embed="rId9" cstate="print"/>
          <a:stretch>
            <a:fillRect/>
          </a:stretch>
        </p:blipFill>
        <p:spPr>
          <a:xfrm rot="20964108">
            <a:off x="-3467077" y="783378"/>
            <a:ext cx="1267968" cy="2670048"/>
          </a:xfrm>
          <a:prstGeom prst="rect">
            <a:avLst/>
          </a:prstGeom>
        </p:spPr>
      </p:pic>
      <p:pic>
        <p:nvPicPr>
          <p:cNvPr id="3" name="Picture 2"/>
          <p:cNvPicPr>
            <a:picLocks noChangeAspect="1"/>
          </p:cNvPicPr>
          <p:nvPr/>
        </p:nvPicPr>
        <p:blipFill>
          <a:blip r:embed="rId10"/>
          <a:stretch>
            <a:fillRect/>
          </a:stretch>
        </p:blipFill>
        <p:spPr>
          <a:xfrm rot="21079630">
            <a:off x="2809661" y="4558071"/>
            <a:ext cx="1122787" cy="1826037"/>
          </a:xfrm>
          <a:prstGeom prst="rect">
            <a:avLst/>
          </a:prstGeom>
          <a:ln>
            <a:noFill/>
          </a:ln>
        </p:spPr>
      </p:pic>
    </p:spTree>
    <p:custDataLst>
      <p:tags r:id="rId1"/>
    </p:custData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39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117" y="2143398"/>
            <a:ext cx="3206115" cy="2234565"/>
          </a:xfrm>
          <a:prstGeom prst="rect">
            <a:avLst/>
          </a:prstGeom>
        </p:spPr>
      </p:pic>
      <p:sp>
        <p:nvSpPr>
          <p:cNvPr id="16388" name="Rectangle 4"/>
          <p:cNvSpPr>
            <a:spLocks noGrp="1" noChangeArrowheads="1"/>
          </p:cNvSpPr>
          <p:nvPr>
            <p:ph type="title" idx="4294967295"/>
          </p:nvPr>
        </p:nvSpPr>
        <p:spPr>
          <a:xfrm>
            <a:off x="294465" y="865667"/>
            <a:ext cx="8094623" cy="473075"/>
          </a:xfrm>
        </p:spPr>
        <p:txBody>
          <a:bodyPr lIns="91440" tIns="45720" rIns="91440" bIns="45720" anchor="ctr"/>
          <a:lstStyle/>
          <a:p>
            <a:pPr eaLnBrk="1" hangingPunct="1">
              <a:defRPr/>
            </a:pPr>
            <a:r>
              <a:rPr lang="en-US" dirty="0" smtClean="0">
                <a:solidFill>
                  <a:schemeClr val="accent3">
                    <a:lumMod val="75000"/>
                  </a:schemeClr>
                </a:solidFill>
                <a:latin typeface="Arial" charset="0"/>
              </a:rPr>
              <a:t>Field-tested innovations benefit small-scale farmers</a:t>
            </a:r>
          </a:p>
        </p:txBody>
      </p:sp>
      <p:pic>
        <p:nvPicPr>
          <p:cNvPr id="1639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l="1895" t="3107" r="1521" b="8977"/>
          <a:stretch>
            <a:fillRect/>
          </a:stretch>
        </p:blipFill>
        <p:spPr bwMode="auto">
          <a:xfrm>
            <a:off x="390525" y="2748696"/>
            <a:ext cx="43307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15"/>
          <p:cNvSpPr txBox="1">
            <a:spLocks noChangeArrowheads="1"/>
          </p:cNvSpPr>
          <p:nvPr/>
        </p:nvSpPr>
        <p:spPr bwMode="auto">
          <a:xfrm>
            <a:off x="390525" y="1616075"/>
            <a:ext cx="4094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2000" dirty="0" smtClean="0">
                <a:solidFill>
                  <a:schemeClr val="accent1">
                    <a:lumMod val="75000"/>
                  </a:schemeClr>
                </a:solidFill>
              </a:rPr>
              <a:t>INNOVATION</a:t>
            </a:r>
            <a:r>
              <a:rPr lang="en-US" sz="2000" dirty="0" smtClean="0"/>
              <a:t>: Grafting</a:t>
            </a:r>
            <a:r>
              <a:rPr lang="en-US" sz="2000" b="0" i="1" dirty="0" smtClean="0"/>
              <a:t> </a:t>
            </a:r>
          </a:p>
          <a:p>
            <a:pPr eaLnBrk="1" hangingPunct="1"/>
            <a:r>
              <a:rPr lang="en-US" sz="2000" b="0" i="1" dirty="0" smtClean="0"/>
              <a:t>Helps </a:t>
            </a:r>
            <a:r>
              <a:rPr lang="en-US" sz="2000" b="0" i="1" dirty="0"/>
              <a:t>farmers overcome </a:t>
            </a:r>
            <a:endParaRPr lang="en-US" sz="2000" b="0" i="1" dirty="0" smtClean="0"/>
          </a:p>
          <a:p>
            <a:pPr eaLnBrk="1" hangingPunct="1"/>
            <a:r>
              <a:rPr lang="en-US" sz="2000" b="0" i="1" dirty="0" smtClean="0"/>
              <a:t>flooding </a:t>
            </a:r>
            <a:r>
              <a:rPr lang="en-US" sz="2000" b="0" i="1" dirty="0"/>
              <a:t>and soil-borne diseases</a:t>
            </a:r>
          </a:p>
        </p:txBody>
      </p:sp>
      <p:sp>
        <p:nvSpPr>
          <p:cNvPr id="16398" name="Text Box 15"/>
          <p:cNvSpPr txBox="1">
            <a:spLocks noChangeArrowheads="1"/>
          </p:cNvSpPr>
          <p:nvPr/>
        </p:nvSpPr>
        <p:spPr bwMode="auto">
          <a:xfrm>
            <a:off x="8708620" y="5073945"/>
            <a:ext cx="4092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r>
              <a:rPr lang="en-US" sz="2000" dirty="0"/>
              <a:t>Simple rain shelters:</a:t>
            </a:r>
            <a:r>
              <a:rPr lang="en-US" sz="2000" b="0" i="1" dirty="0"/>
              <a:t> </a:t>
            </a:r>
          </a:p>
          <a:p>
            <a:pPr algn="r" eaLnBrk="1" hangingPunct="1"/>
            <a:r>
              <a:rPr lang="en-US" sz="2000" b="0" i="1" dirty="0"/>
              <a:t>Protect high-value crops </a:t>
            </a:r>
          </a:p>
        </p:txBody>
      </p:sp>
      <p:pic>
        <p:nvPicPr>
          <p:cNvPr id="15" name="Picture 14" descr="Grafting-Java Indonesia copy.jpg"/>
          <p:cNvPicPr>
            <a:picLocks noChangeAspect="1"/>
          </p:cNvPicPr>
          <p:nvPr/>
        </p:nvPicPr>
        <p:blipFill>
          <a:blip r:embed="rId5" cstate="print"/>
          <a:stretch>
            <a:fillRect/>
          </a:stretch>
        </p:blipFill>
        <p:spPr>
          <a:xfrm>
            <a:off x="6563736" y="1939390"/>
            <a:ext cx="2232182" cy="2976243"/>
          </a:xfrm>
          <a:prstGeom prst="rect">
            <a:avLst/>
          </a:prstGeom>
        </p:spPr>
      </p:pic>
      <p:sp>
        <p:nvSpPr>
          <p:cNvPr id="8" name="Text Box 15"/>
          <p:cNvSpPr txBox="1">
            <a:spLocks noChangeArrowheads="1"/>
          </p:cNvSpPr>
          <p:nvPr/>
        </p:nvSpPr>
        <p:spPr bwMode="auto">
          <a:xfrm>
            <a:off x="1198737" y="5218375"/>
            <a:ext cx="40941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2000" dirty="0" smtClean="0">
                <a:solidFill>
                  <a:schemeClr val="accent1">
                    <a:lumMod val="75000"/>
                  </a:schemeClr>
                </a:solidFill>
              </a:rPr>
              <a:t>PRODUCT: </a:t>
            </a:r>
            <a:r>
              <a:rPr lang="en-US" sz="2000" dirty="0" smtClean="0"/>
              <a:t>Resilient Rootstocks</a:t>
            </a:r>
            <a:r>
              <a:rPr lang="en-US" sz="2000" b="0" dirty="0" smtClean="0"/>
              <a:t> </a:t>
            </a:r>
          </a:p>
          <a:p>
            <a:pPr eaLnBrk="1" hangingPunct="1"/>
            <a:r>
              <a:rPr lang="en-US" sz="2000" b="0" i="1" dirty="0" smtClean="0"/>
              <a:t>Research into rootstocks with tolerance for wet or saline soils, resistance to bacterial wilt</a:t>
            </a:r>
            <a:endParaRPr lang="en-US" sz="2000" b="0" i="1" dirty="0"/>
          </a:p>
        </p:txBody>
      </p:sp>
      <p:sp>
        <p:nvSpPr>
          <p:cNvPr id="4" name="Bent Arrow 3"/>
          <p:cNvSpPr/>
          <p:nvPr/>
        </p:nvSpPr>
        <p:spPr>
          <a:xfrm rot="5400000">
            <a:off x="3516951" y="2630423"/>
            <a:ext cx="3325713" cy="1573604"/>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Image result for tomato roots"/>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3164" b="15165"/>
          <a:stretch/>
        </p:blipFill>
        <p:spPr bwMode="auto">
          <a:xfrm rot="3790763">
            <a:off x="5548756" y="4323115"/>
            <a:ext cx="2029960" cy="2693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90525" y="883334"/>
            <a:ext cx="8229600" cy="461665"/>
          </a:xfrm>
        </p:spPr>
        <p:txBody>
          <a:bodyPr/>
          <a:lstStyle/>
          <a:p>
            <a:pPr>
              <a:defRPr/>
            </a:pPr>
            <a:r>
              <a:rPr lang="en-US" altLang="zh-TW" sz="3000" dirty="0" smtClean="0">
                <a:solidFill>
                  <a:schemeClr val="accent3">
                    <a:lumMod val="75000"/>
                  </a:schemeClr>
                </a:solidFill>
                <a:latin typeface="Arial" charset="0"/>
                <a:ea typeface="新細明體" pitchFamily="18" charset="-120"/>
              </a:rPr>
              <a:t>Vegetables: a path out of poverty</a:t>
            </a:r>
          </a:p>
        </p:txBody>
      </p:sp>
      <p:sp>
        <p:nvSpPr>
          <p:cNvPr id="17411" name="Rectangle 3"/>
          <p:cNvSpPr>
            <a:spLocks noGrp="1" noChangeArrowheads="1"/>
          </p:cNvSpPr>
          <p:nvPr>
            <p:ph type="body" idx="4294967295"/>
          </p:nvPr>
        </p:nvSpPr>
        <p:spPr>
          <a:xfrm>
            <a:off x="375467" y="1560452"/>
            <a:ext cx="3915661" cy="3970338"/>
          </a:xfrm>
        </p:spPr>
        <p:txBody>
          <a:bodyPr/>
          <a:lstStyle/>
          <a:p>
            <a:pPr>
              <a:buClr>
                <a:schemeClr val="folHlink"/>
              </a:buClr>
              <a:buFont typeface="Wingdings" pitchFamily="2" charset="2"/>
              <a:buChar char="§"/>
            </a:pPr>
            <a:r>
              <a:rPr lang="en-US" altLang="zh-TW" dirty="0" smtClean="0">
                <a:ea typeface="新細明體" pitchFamily="18" charset="-120"/>
              </a:rPr>
              <a:t>Smallholders often have a comparative advantage in producing vegetables</a:t>
            </a:r>
          </a:p>
          <a:p>
            <a:pPr>
              <a:buClr>
                <a:schemeClr val="folHlink"/>
              </a:buClr>
              <a:buFont typeface="Wingdings" pitchFamily="2" charset="2"/>
              <a:buChar char="§"/>
            </a:pPr>
            <a:r>
              <a:rPr lang="en-US" altLang="zh-TW" dirty="0" smtClean="0">
                <a:ea typeface="新細明體" pitchFamily="18" charset="-120"/>
              </a:rPr>
              <a:t>Vegetables generate higher farm income and more jobs than other crops, especially for </a:t>
            </a:r>
            <a:r>
              <a:rPr lang="en-US" altLang="zh-TW" b="1" dirty="0" smtClean="0">
                <a:ea typeface="新細明體" pitchFamily="18" charset="-120"/>
              </a:rPr>
              <a:t>women</a:t>
            </a:r>
            <a:r>
              <a:rPr lang="en-US" altLang="zh-TW" dirty="0" smtClean="0">
                <a:ea typeface="新細明體" pitchFamily="18" charset="-120"/>
              </a:rPr>
              <a:t> and </a:t>
            </a:r>
            <a:r>
              <a:rPr lang="en-US" altLang="zh-TW" b="1" dirty="0" smtClean="0">
                <a:ea typeface="新細明體" pitchFamily="18" charset="-120"/>
              </a:rPr>
              <a:t>young people</a:t>
            </a:r>
          </a:p>
          <a:p>
            <a:pPr>
              <a:buClr>
                <a:schemeClr val="folHlink"/>
              </a:buClr>
              <a:buFont typeface="Wingdings" pitchFamily="2" charset="2"/>
              <a:buChar char="§"/>
            </a:pPr>
            <a:r>
              <a:rPr lang="en-US" altLang="zh-TW" dirty="0" smtClean="0">
                <a:ea typeface="新細明體" pitchFamily="18" charset="-120"/>
              </a:rPr>
              <a:t>Vegetable </a:t>
            </a:r>
            <a:r>
              <a:rPr lang="en-US" altLang="zh-TW" b="1" dirty="0" smtClean="0">
                <a:ea typeface="新細明體" pitchFamily="18" charset="-120"/>
              </a:rPr>
              <a:t>value chains </a:t>
            </a:r>
            <a:r>
              <a:rPr lang="en-US" altLang="zh-TW" dirty="0" smtClean="0">
                <a:ea typeface="新細明體" pitchFamily="18" charset="-120"/>
              </a:rPr>
              <a:t>strengthen rural and urban economies</a:t>
            </a:r>
          </a:p>
          <a:p>
            <a:pPr>
              <a:buClr>
                <a:schemeClr val="folHlink"/>
              </a:buClr>
              <a:buFont typeface="Wingdings" pitchFamily="2" charset="2"/>
              <a:buChar char="§"/>
            </a:pPr>
            <a:endParaRPr lang="en-US" altLang="zh-TW" dirty="0" smtClean="0">
              <a:ea typeface="新細明體" pitchFamily="18" charset="-120"/>
            </a:endParaRPr>
          </a:p>
        </p:txBody>
      </p:sp>
      <p:pic>
        <p:nvPicPr>
          <p:cNvPr id="5" name="Picture 4" descr="DSCN0115.jpg"/>
          <p:cNvPicPr>
            <a:picLocks noChangeAspect="1"/>
          </p:cNvPicPr>
          <p:nvPr/>
        </p:nvPicPr>
        <p:blipFill>
          <a:blip r:embed="rId3" cstate="print"/>
          <a:stretch>
            <a:fillRect/>
          </a:stretch>
        </p:blipFill>
        <p:spPr>
          <a:xfrm>
            <a:off x="10324807" y="1560452"/>
            <a:ext cx="3048000" cy="37631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948" y="3754611"/>
            <a:ext cx="3626870" cy="272015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5904"/>
          <a:stretch/>
        </p:blipFill>
        <p:spPr>
          <a:xfrm>
            <a:off x="4536558" y="1769442"/>
            <a:ext cx="4299760" cy="3408614"/>
          </a:xfrm>
          <a:prstGeom prst="rect">
            <a:avLst/>
          </a:prstGeom>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N0637.jpg"/>
          <p:cNvPicPr>
            <a:picLocks noChangeAspect="1"/>
          </p:cNvPicPr>
          <p:nvPr/>
        </p:nvPicPr>
        <p:blipFill>
          <a:blip r:embed="rId3" cstate="print"/>
          <a:stretch>
            <a:fillRect/>
          </a:stretch>
        </p:blipFill>
        <p:spPr>
          <a:xfrm>
            <a:off x="0" y="0"/>
            <a:ext cx="9144000" cy="6858000"/>
          </a:xfrm>
          <a:prstGeom prst="rect">
            <a:avLst/>
          </a:prstGeom>
        </p:spPr>
      </p:pic>
      <p:sp>
        <p:nvSpPr>
          <p:cNvPr id="18435" name="Rectangle 3"/>
          <p:cNvSpPr>
            <a:spLocks noGrp="1" noChangeArrowheads="1"/>
          </p:cNvSpPr>
          <p:nvPr>
            <p:ph type="body" idx="1"/>
          </p:nvPr>
        </p:nvSpPr>
        <p:spPr>
          <a:xfrm>
            <a:off x="685800" y="1447800"/>
            <a:ext cx="7315200" cy="5181600"/>
          </a:xfrm>
        </p:spPr>
        <p:txBody>
          <a:bodyPr/>
          <a:lstStyle/>
          <a:p>
            <a:pPr>
              <a:spcBef>
                <a:spcPct val="50000"/>
              </a:spcBef>
              <a:buClr>
                <a:srgbClr val="FF6600"/>
              </a:buClr>
              <a:buFont typeface="Wingdings" pitchFamily="2" charset="2"/>
              <a:buChar char="Ü"/>
            </a:pPr>
            <a:endParaRPr lang="zh-TW" altLang="en-US" sz="3200" b="1" smtClean="0">
              <a:latin typeface="Helvetica" pitchFamily="34" charset="0"/>
              <a:ea typeface="新細明體" pitchFamily="18" charset="-120"/>
            </a:endParaRPr>
          </a:p>
          <a:p>
            <a:endParaRPr lang="zh-TW" altLang="en-US" smtClean="0">
              <a:ea typeface="新細明體" pitchFamily="18" charset="-120"/>
            </a:endParaRPr>
          </a:p>
        </p:txBody>
      </p:sp>
      <p:pic>
        <p:nvPicPr>
          <p:cNvPr id="18436" name="Picture 4"/>
          <p:cNvPicPr>
            <a:picLocks noChangeAspect="1" noChangeArrowheads="1"/>
          </p:cNvPicPr>
          <p:nvPr/>
        </p:nvPicPr>
        <p:blipFill>
          <a:blip r:embed="rId4" cstate="print">
            <a:lum contrast="18000"/>
            <a:extLst>
              <a:ext uri="{28A0092B-C50C-407E-A947-70E740481C1C}">
                <a14:useLocalDpi xmlns:a14="http://schemas.microsoft.com/office/drawing/2010/main" val="0"/>
              </a:ext>
            </a:extLst>
          </a:blip>
          <a:srcRect r="-4256" b="-4286"/>
          <a:stretch>
            <a:fillRect/>
          </a:stretch>
        </p:blipFill>
        <p:spPr bwMode="auto">
          <a:xfrm>
            <a:off x="5562600" y="3068638"/>
            <a:ext cx="37338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6"/>
          <p:cNvSpPr txBox="1">
            <a:spLocks noChangeArrowheads="1"/>
          </p:cNvSpPr>
          <p:nvPr/>
        </p:nvSpPr>
        <p:spPr bwMode="auto">
          <a:xfrm>
            <a:off x="685800" y="5184775"/>
            <a:ext cx="8458200" cy="884238"/>
          </a:xfrm>
          <a:prstGeom prst="rect">
            <a:avLst/>
          </a:prstGeom>
          <a:solidFill>
            <a:schemeClr val="accent6">
              <a:lumMod val="50000"/>
            </a:schemeClr>
          </a:solidFill>
          <a:ln>
            <a:noFill/>
          </a:ln>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altLang="zh-TW" sz="2800" b="0" dirty="0" smtClean="0">
                <a:solidFill>
                  <a:schemeClr val="bg1"/>
                </a:solidFill>
                <a:latin typeface="Arial Unicode MS" pitchFamily="34" charset="-120"/>
                <a:ea typeface="新細明體" pitchFamily="18" charset="-120"/>
                <a:cs typeface="Arial Unicode MS" pitchFamily="34" charset="-120"/>
              </a:rPr>
              <a:t>Lack of postharvest storage &amp; processing:</a:t>
            </a:r>
            <a:br>
              <a:rPr lang="en-US" altLang="zh-TW" sz="2800" b="0" dirty="0" smtClean="0">
                <a:solidFill>
                  <a:schemeClr val="bg1"/>
                </a:solidFill>
                <a:latin typeface="Arial Unicode MS" pitchFamily="34" charset="-120"/>
                <a:ea typeface="新細明體" pitchFamily="18" charset="-120"/>
                <a:cs typeface="Arial Unicode MS" pitchFamily="34" charset="-120"/>
              </a:rPr>
            </a:br>
            <a:r>
              <a:rPr lang="en-US" altLang="zh-TW" sz="2400" b="0" dirty="0" smtClean="0">
                <a:solidFill>
                  <a:schemeClr val="bg1"/>
                </a:solidFill>
                <a:latin typeface="Arial Unicode MS" pitchFamily="34" charset="-120"/>
                <a:ea typeface="新細明體" pitchFamily="18" charset="-120"/>
                <a:cs typeface="Arial Unicode MS" pitchFamily="34" charset="-120"/>
              </a:rPr>
              <a:t>Up to 40% of vegetable crops are lost from field to shelf</a:t>
            </a:r>
          </a:p>
        </p:txBody>
      </p:sp>
      <p:sp>
        <p:nvSpPr>
          <p:cNvPr id="17415" name="Rectangle 7"/>
          <p:cNvSpPr>
            <a:spLocks noChangeArrowheads="1"/>
          </p:cNvSpPr>
          <p:nvPr/>
        </p:nvSpPr>
        <p:spPr bwMode="auto">
          <a:xfrm>
            <a:off x="0" y="5178425"/>
            <a:ext cx="703263" cy="889000"/>
          </a:xfrm>
          <a:prstGeom prst="rect">
            <a:avLst/>
          </a:prstGeom>
          <a:solidFill>
            <a:schemeClr val="accent3"/>
          </a:solidFill>
          <a:ln>
            <a:noFill/>
          </a:ln>
        </p:spPr>
        <p:txBody>
          <a:bodyPr wrap="none" anchor="ctr"/>
          <a:lstStyle/>
          <a:p>
            <a:pPr algn="r">
              <a:defRPr/>
            </a:pPr>
            <a:endParaRPr lang="en-US"/>
          </a:p>
        </p:txBody>
      </p:sp>
      <p:pic>
        <p:nvPicPr>
          <p:cNvPr id="10" name="Picture 9" descr="DSCN0498 copy.jpg"/>
          <p:cNvPicPr>
            <a:picLocks noChangeAspect="1"/>
          </p:cNvPicPr>
          <p:nvPr/>
        </p:nvPicPr>
        <p:blipFill>
          <a:blip r:embed="rId5" cstate="print"/>
          <a:stretch>
            <a:fillRect/>
          </a:stretch>
        </p:blipFill>
        <p:spPr>
          <a:xfrm>
            <a:off x="5614416" y="0"/>
            <a:ext cx="3529584" cy="3176016"/>
          </a:xfrm>
          <a:prstGeom prst="rect">
            <a:avLst/>
          </a:prstGeom>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90525" y="884210"/>
            <a:ext cx="7816223" cy="492443"/>
          </a:xfrm>
          <a:prstGeom prst="rect">
            <a:avLst/>
          </a:prstGeom>
          <a:noFill/>
          <a:ln>
            <a:noFill/>
          </a:ln>
          <a:extLst/>
        </p:spPr>
        <p:txBody>
          <a:bodyPr wrap="square" lIns="0" tIns="0" rIns="0" bIns="0">
            <a:spAutoFit/>
          </a:bodyPr>
          <a:lstStyle/>
          <a:p>
            <a:pPr>
              <a:defRPr/>
            </a:pPr>
            <a:r>
              <a:rPr lang="en-US" sz="3200" dirty="0">
                <a:solidFill>
                  <a:schemeClr val="accent3">
                    <a:lumMod val="75000"/>
                  </a:schemeClr>
                </a:solidFill>
              </a:rPr>
              <a:t>Postharvest Training &amp; Services Center</a:t>
            </a:r>
          </a:p>
        </p:txBody>
      </p:sp>
      <p:sp>
        <p:nvSpPr>
          <p:cNvPr id="20487" name="TextBox 5"/>
          <p:cNvSpPr txBox="1">
            <a:spLocks noChangeArrowheads="1"/>
          </p:cNvSpPr>
          <p:nvPr/>
        </p:nvSpPr>
        <p:spPr bwMode="auto">
          <a:xfrm>
            <a:off x="3559175" y="3771900"/>
            <a:ext cx="268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2200" b="0"/>
              <a:t>One-stop shop for equipment, advice, services, and ideas to improve postharvest handling of </a:t>
            </a:r>
          </a:p>
          <a:p>
            <a:pPr eaLnBrk="1" hangingPunct="1"/>
            <a:r>
              <a:rPr lang="en-US" sz="2200" b="0"/>
              <a:t>fresh produce</a:t>
            </a:r>
          </a:p>
        </p:txBody>
      </p:sp>
      <p:pic>
        <p:nvPicPr>
          <p:cNvPr id="4" name="Picture 3" descr="PTSC Shop 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695" y="3901274"/>
            <a:ext cx="2880360" cy="2087880"/>
          </a:xfrm>
          <a:prstGeom prst="rect">
            <a:avLst/>
          </a:prstGeom>
        </p:spPr>
      </p:pic>
      <p:pic>
        <p:nvPicPr>
          <p:cNvPr id="5" name="Picture 4" descr="drying demo setu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94" y="1642240"/>
            <a:ext cx="2880360" cy="2087880"/>
          </a:xfrm>
          <a:prstGeom prst="rect">
            <a:avLst/>
          </a:prstGeom>
        </p:spPr>
      </p:pic>
      <p:pic>
        <p:nvPicPr>
          <p:cNvPr id="6" name="Picture 5" descr="zecc nearly comple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6146" y="1642240"/>
            <a:ext cx="2877312" cy="2090928"/>
          </a:xfrm>
          <a:prstGeom prst="rect">
            <a:avLst/>
          </a:prstGeom>
        </p:spPr>
      </p:pic>
      <p:pic>
        <p:nvPicPr>
          <p:cNvPr id="8" name="Picture 7" descr="PTSC Tanzania-Swahili.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93919">
            <a:off x="6414780" y="1757506"/>
            <a:ext cx="2169273" cy="4623682"/>
          </a:xfrm>
          <a:prstGeom prst="rect">
            <a:avLst/>
          </a:prstGeom>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SCF2146 copy.jpg"/>
          <p:cNvPicPr>
            <a:picLocks noChangeAspect="1"/>
          </p:cNvPicPr>
          <p:nvPr/>
        </p:nvPicPr>
        <p:blipFill>
          <a:blip r:embed="rId3" cstate="print"/>
          <a:stretch>
            <a:fillRect/>
          </a:stretch>
        </p:blipFill>
        <p:spPr>
          <a:xfrm>
            <a:off x="0" y="0"/>
            <a:ext cx="3236976" cy="2340864"/>
          </a:xfrm>
          <a:prstGeom prst="rect">
            <a:avLst/>
          </a:prstGeom>
        </p:spPr>
      </p:pic>
      <p:pic>
        <p:nvPicPr>
          <p:cNvPr id="12" name="Picture 11" descr="DSCF2136 copy.jpg"/>
          <p:cNvPicPr>
            <a:picLocks noChangeAspect="1"/>
          </p:cNvPicPr>
          <p:nvPr/>
        </p:nvPicPr>
        <p:blipFill>
          <a:blip r:embed="rId4" cstate="print"/>
          <a:stretch>
            <a:fillRect/>
          </a:stretch>
        </p:blipFill>
        <p:spPr>
          <a:xfrm>
            <a:off x="5907024" y="0"/>
            <a:ext cx="3236976" cy="2340864"/>
          </a:xfrm>
          <a:prstGeom prst="rect">
            <a:avLst/>
          </a:prstGeom>
        </p:spPr>
      </p:pic>
      <p:pic>
        <p:nvPicPr>
          <p:cNvPr id="9" name="Picture 8" descr="DSCF9488 copy.jpg"/>
          <p:cNvPicPr>
            <a:picLocks noChangeAspect="1"/>
          </p:cNvPicPr>
          <p:nvPr/>
        </p:nvPicPr>
        <p:blipFill>
          <a:blip r:embed="rId5" cstate="print"/>
          <a:stretch>
            <a:fillRect/>
          </a:stretch>
        </p:blipFill>
        <p:spPr>
          <a:xfrm>
            <a:off x="0" y="2336693"/>
            <a:ext cx="9144000" cy="4681728"/>
          </a:xfrm>
          <a:prstGeom prst="rect">
            <a:avLst/>
          </a:prstGeom>
        </p:spPr>
      </p:pic>
      <p:sp>
        <p:nvSpPr>
          <p:cNvPr id="21509" name="Text Box 8"/>
          <p:cNvSpPr txBox="1">
            <a:spLocks noChangeArrowheads="1"/>
          </p:cNvSpPr>
          <p:nvPr/>
        </p:nvSpPr>
        <p:spPr bwMode="auto">
          <a:xfrm>
            <a:off x="8219552" y="5299075"/>
            <a:ext cx="937148" cy="366713"/>
          </a:xfrm>
          <a:prstGeom prst="rect">
            <a:avLst/>
          </a:prstGeom>
          <a:solidFill>
            <a:schemeClr val="accent2">
              <a:lumMod val="50000"/>
            </a:schemeClr>
          </a:solidFill>
          <a:ln>
            <a:noFill/>
          </a:ln>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spcBef>
                <a:spcPct val="50000"/>
              </a:spcBef>
              <a:defRPr/>
            </a:pPr>
            <a:r>
              <a:rPr lang="zh-TW" altLang="en-US" sz="1800" b="0" dirty="0" smtClean="0">
                <a:solidFill>
                  <a:schemeClr val="bg1"/>
                </a:solidFill>
                <a:ea typeface="新細明體" pitchFamily="18" charset="-120"/>
              </a:rPr>
              <a:t>* </a:t>
            </a:r>
            <a:r>
              <a:rPr lang="en-US" altLang="zh-TW" sz="1800" b="0" dirty="0" smtClean="0">
                <a:solidFill>
                  <a:schemeClr val="bg1"/>
                </a:solidFill>
                <a:ea typeface="新細明體" pitchFamily="18" charset="-120"/>
              </a:rPr>
              <a:t>public</a:t>
            </a:r>
          </a:p>
        </p:txBody>
      </p:sp>
      <p:sp>
        <p:nvSpPr>
          <p:cNvPr id="21510" name="Text Box 4"/>
          <p:cNvSpPr txBox="1">
            <a:spLocks noChangeArrowheads="1"/>
          </p:cNvSpPr>
          <p:nvPr/>
        </p:nvSpPr>
        <p:spPr bwMode="auto">
          <a:xfrm>
            <a:off x="1" y="5837238"/>
            <a:ext cx="9156700" cy="830262"/>
          </a:xfrm>
          <a:prstGeom prst="rect">
            <a:avLst/>
          </a:prstGeom>
          <a:solidFill>
            <a:schemeClr val="accent1">
              <a:lumMod val="75000"/>
            </a:schemeClr>
          </a:solidFill>
          <a:ln>
            <a:noFill/>
          </a:ln>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altLang="zh-TW" sz="2400" b="0" dirty="0" smtClean="0">
                <a:solidFill>
                  <a:schemeClr val="bg1"/>
                </a:solidFill>
                <a:latin typeface="Arial" pitchFamily="34" charset="0"/>
                <a:ea typeface="新細明體" pitchFamily="18" charset="-120"/>
                <a:cs typeface="Arial" pitchFamily="34" charset="0"/>
              </a:rPr>
              <a:t>The world’s largest* collection of vegetable germplasm:</a:t>
            </a:r>
            <a:br>
              <a:rPr lang="en-US" altLang="zh-TW" sz="2400" b="0" dirty="0" smtClean="0">
                <a:solidFill>
                  <a:schemeClr val="bg1"/>
                </a:solidFill>
                <a:latin typeface="Arial" pitchFamily="34" charset="0"/>
                <a:ea typeface="新細明體" pitchFamily="18" charset="-120"/>
                <a:cs typeface="Arial" pitchFamily="34" charset="0"/>
              </a:rPr>
            </a:br>
            <a:r>
              <a:rPr lang="en-US" altLang="zh-TW" sz="2400" b="0" dirty="0" err="1" smtClean="0">
                <a:solidFill>
                  <a:schemeClr val="bg1"/>
                </a:solidFill>
                <a:latin typeface="Arial" pitchFamily="34" charset="0"/>
                <a:ea typeface="新細明體" pitchFamily="18" charset="-120"/>
                <a:cs typeface="Arial" pitchFamily="34" charset="0"/>
              </a:rPr>
              <a:t>WorldVeg</a:t>
            </a:r>
            <a:r>
              <a:rPr lang="en-US" altLang="zh-TW" sz="2400" b="0" dirty="0" smtClean="0">
                <a:solidFill>
                  <a:schemeClr val="bg1"/>
                </a:solidFill>
                <a:latin typeface="Arial" pitchFamily="34" charset="0"/>
                <a:ea typeface="新細明體" pitchFamily="18" charset="-120"/>
                <a:cs typeface="Arial" pitchFamily="34" charset="0"/>
              </a:rPr>
              <a:t> Genetic Resources and Seed Unit Genebank</a:t>
            </a:r>
          </a:p>
        </p:txBody>
      </p:sp>
      <p:pic>
        <p:nvPicPr>
          <p:cNvPr id="13" name="Picture 12" descr="DSC_3232.jpg"/>
          <p:cNvPicPr>
            <a:picLocks noChangeAspect="1"/>
          </p:cNvPicPr>
          <p:nvPr/>
        </p:nvPicPr>
        <p:blipFill>
          <a:blip r:embed="rId6" cstate="print"/>
          <a:stretch>
            <a:fillRect/>
          </a:stretch>
        </p:blipFill>
        <p:spPr>
          <a:xfrm>
            <a:off x="3236977" y="0"/>
            <a:ext cx="2695716" cy="2336693"/>
          </a:xfrm>
          <a:prstGeom prst="rect">
            <a:avLst/>
          </a:prstGeom>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390525" y="1637051"/>
            <a:ext cx="5667375" cy="4622800"/>
          </a:xfrm>
        </p:spPr>
        <p:txBody>
          <a:bodyPr/>
          <a:lstStyle/>
          <a:p>
            <a:pPr>
              <a:lnSpc>
                <a:spcPct val="80000"/>
              </a:lnSpc>
              <a:buClr>
                <a:schemeClr val="folHlink"/>
              </a:buClr>
              <a:buFont typeface="Wingdings" pitchFamily="2" charset="2"/>
              <a:buChar char="§"/>
            </a:pPr>
            <a:r>
              <a:rPr lang="en-US" altLang="zh-TW" dirty="0" smtClean="0">
                <a:latin typeface="+mn-lt"/>
                <a:ea typeface="新細明體" pitchFamily="18" charset="-120"/>
              </a:rPr>
              <a:t>Founded in 1971 as the </a:t>
            </a:r>
            <a:br>
              <a:rPr lang="en-US" altLang="zh-TW" dirty="0" smtClean="0">
                <a:latin typeface="+mn-lt"/>
                <a:ea typeface="新細明體" pitchFamily="18" charset="-120"/>
              </a:rPr>
            </a:br>
            <a:r>
              <a:rPr lang="en-US" altLang="zh-TW" b="1" dirty="0" smtClean="0">
                <a:latin typeface="+mn-lt"/>
                <a:ea typeface="新細明體" pitchFamily="18" charset="-120"/>
              </a:rPr>
              <a:t>Asian Vegetable Research and Development Center</a:t>
            </a:r>
            <a:r>
              <a:rPr lang="en-US" altLang="zh-TW" dirty="0" smtClean="0">
                <a:latin typeface="+mn-lt"/>
                <a:ea typeface="新細明體" pitchFamily="18" charset="-120"/>
              </a:rPr>
              <a:t> with a regional research focus on Asia</a:t>
            </a:r>
          </a:p>
          <a:p>
            <a:pPr>
              <a:lnSpc>
                <a:spcPct val="80000"/>
              </a:lnSpc>
              <a:buClr>
                <a:schemeClr val="folHlink"/>
              </a:buClr>
              <a:buFont typeface="Wingdings" pitchFamily="2" charset="2"/>
              <a:buChar char="§"/>
            </a:pPr>
            <a:endParaRPr lang="en-US" altLang="zh-TW" dirty="0" smtClean="0">
              <a:latin typeface="+mn-lt"/>
              <a:ea typeface="新細明體" pitchFamily="18" charset="-120"/>
            </a:endParaRPr>
          </a:p>
          <a:p>
            <a:pPr>
              <a:lnSpc>
                <a:spcPct val="80000"/>
              </a:lnSpc>
              <a:buClr>
                <a:schemeClr val="folHlink"/>
              </a:buClr>
              <a:buFont typeface="Wingdings" pitchFamily="2" charset="2"/>
              <a:buChar char="§"/>
            </a:pPr>
            <a:r>
              <a:rPr lang="en-US" altLang="zh-TW" b="1" dirty="0" smtClean="0">
                <a:latin typeface="+mn-lt"/>
                <a:ea typeface="新細明體" pitchFamily="18" charset="-120"/>
              </a:rPr>
              <a:t>Nonprofit</a:t>
            </a:r>
            <a:br>
              <a:rPr lang="en-US" altLang="zh-TW" b="1" dirty="0" smtClean="0">
                <a:latin typeface="+mn-lt"/>
                <a:ea typeface="新細明體" pitchFamily="18" charset="-120"/>
              </a:rPr>
            </a:br>
            <a:endParaRPr lang="en-US" altLang="zh-TW" b="1" dirty="0" smtClean="0">
              <a:latin typeface="+mn-lt"/>
              <a:ea typeface="新細明體" pitchFamily="18" charset="-120"/>
            </a:endParaRPr>
          </a:p>
          <a:p>
            <a:pPr>
              <a:lnSpc>
                <a:spcPct val="80000"/>
              </a:lnSpc>
              <a:buClr>
                <a:schemeClr val="folHlink"/>
              </a:buClr>
              <a:buFont typeface="Wingdings" pitchFamily="2" charset="2"/>
              <a:buChar char="§"/>
            </a:pPr>
            <a:r>
              <a:rPr lang="en-US" altLang="zh-TW" dirty="0" smtClean="0">
                <a:latin typeface="+mn-lt"/>
                <a:ea typeface="新細明體" pitchFamily="18" charset="-120"/>
              </a:rPr>
              <a:t>Our research outputs are </a:t>
            </a:r>
            <a:r>
              <a:rPr lang="en-US" altLang="zh-TW" b="1" dirty="0" smtClean="0">
                <a:latin typeface="+mn-lt"/>
                <a:ea typeface="新細明體" pitchFamily="18" charset="-120"/>
              </a:rPr>
              <a:t>global public goods</a:t>
            </a:r>
          </a:p>
          <a:p>
            <a:pPr>
              <a:lnSpc>
                <a:spcPct val="80000"/>
              </a:lnSpc>
              <a:buClr>
                <a:schemeClr val="folHlink"/>
              </a:buClr>
              <a:buFont typeface="Wingdings" pitchFamily="2" charset="2"/>
              <a:buChar char="§"/>
            </a:pPr>
            <a:endParaRPr lang="en-US" altLang="zh-TW" dirty="0" smtClean="0">
              <a:latin typeface="+mn-lt"/>
              <a:ea typeface="新細明體" pitchFamily="18" charset="-120"/>
            </a:endParaRPr>
          </a:p>
          <a:p>
            <a:pPr>
              <a:lnSpc>
                <a:spcPct val="80000"/>
              </a:lnSpc>
              <a:buClr>
                <a:schemeClr val="folHlink"/>
              </a:buClr>
              <a:buFont typeface="Wingdings" pitchFamily="2" charset="2"/>
              <a:buChar char="§"/>
            </a:pPr>
            <a:r>
              <a:rPr lang="en-US" altLang="zh-TW" dirty="0" smtClean="0">
                <a:latin typeface="+mn-lt"/>
                <a:ea typeface="新細明體" pitchFamily="18" charset="-120"/>
              </a:rPr>
              <a:t>Today the </a:t>
            </a:r>
            <a:r>
              <a:rPr lang="en-US" altLang="zh-TW" b="1" dirty="0" smtClean="0">
                <a:latin typeface="+mn-lt"/>
                <a:ea typeface="新細明體" pitchFamily="18" charset="-120"/>
              </a:rPr>
              <a:t>World Vegetable Center</a:t>
            </a:r>
            <a:r>
              <a:rPr lang="en-US" altLang="zh-TW" dirty="0" smtClean="0">
                <a:latin typeface="+mn-lt"/>
                <a:ea typeface="新細明體" pitchFamily="18" charset="-120"/>
              </a:rPr>
              <a:t> has an expanding global role with a growing network of regional offices</a:t>
            </a:r>
          </a:p>
        </p:txBody>
      </p:sp>
      <p:sp>
        <p:nvSpPr>
          <p:cNvPr id="6147" name="Shape 71681"/>
          <p:cNvSpPr>
            <a:spLocks noChangeArrowheads="1"/>
          </p:cNvSpPr>
          <p:nvPr/>
        </p:nvSpPr>
        <p:spPr bwMode="auto">
          <a:xfrm>
            <a:off x="290667" y="862560"/>
            <a:ext cx="7459897" cy="495300"/>
          </a:xfrm>
          <a:prstGeom prst="rect">
            <a:avLst/>
          </a:prstGeom>
          <a:noFill/>
          <a:ln>
            <a:noFill/>
          </a:ln>
          <a:extLst/>
        </p:spPr>
        <p:txBody>
          <a:bodyPr anchor="ctr"/>
          <a:lstStyle/>
          <a:p>
            <a:pPr eaLnBrk="0" hangingPunct="0">
              <a:defRPr/>
            </a:pPr>
            <a:r>
              <a:rPr lang="en-US" altLang="zh-TW" sz="3200" dirty="0" smtClean="0">
                <a:solidFill>
                  <a:schemeClr val="accent3">
                    <a:lumMod val="75000"/>
                  </a:schemeClr>
                </a:solidFill>
                <a:latin typeface="+mn-lt"/>
                <a:ea typeface="新細明體" pitchFamily="18" charset="-120"/>
              </a:rPr>
              <a:t>Some background…</a:t>
            </a:r>
            <a:endParaRPr lang="en-US" altLang="zh-TW" sz="3200" dirty="0">
              <a:solidFill>
                <a:schemeClr val="accent3">
                  <a:lumMod val="75000"/>
                </a:schemeClr>
              </a:solidFill>
              <a:latin typeface="+mn-lt"/>
              <a:ea typeface="新細明體" pitchFamily="18" charset="-120"/>
            </a:endParaRPr>
          </a:p>
        </p:txBody>
      </p:sp>
      <p:pic>
        <p:nvPicPr>
          <p:cNvPr id="8" name="Picture 7" descr="DSCN2364-Combodia copy.jpg"/>
          <p:cNvPicPr>
            <a:picLocks noChangeAspect="1"/>
          </p:cNvPicPr>
          <p:nvPr/>
        </p:nvPicPr>
        <p:blipFill>
          <a:blip r:embed="rId3" cstate="print"/>
          <a:stretch>
            <a:fillRect/>
          </a:stretch>
        </p:blipFill>
        <p:spPr>
          <a:xfrm>
            <a:off x="6297168" y="4621073"/>
            <a:ext cx="2846832" cy="2828544"/>
          </a:xfrm>
          <a:prstGeom prst="rect">
            <a:avLst/>
          </a:prstGeom>
        </p:spPr>
      </p:pic>
      <p:pic>
        <p:nvPicPr>
          <p:cNvPr id="3" name="Picture 2" descr="DSCN113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7168" y="1450974"/>
            <a:ext cx="2846832" cy="2590800"/>
          </a:xfrm>
          <a:prstGeom prst="rect">
            <a:avLst/>
          </a:prstGeom>
        </p:spPr>
      </p:pic>
      <p:sp>
        <p:nvSpPr>
          <p:cNvPr id="2" name="TextBox 1"/>
          <p:cNvSpPr txBox="1"/>
          <p:nvPr/>
        </p:nvSpPr>
        <p:spPr>
          <a:xfrm>
            <a:off x="6297169" y="1450974"/>
            <a:ext cx="2846832" cy="3170099"/>
          </a:xfrm>
          <a:prstGeom prst="rect">
            <a:avLst/>
          </a:prstGeom>
          <a:solidFill>
            <a:schemeClr val="accent3">
              <a:lumMod val="20000"/>
              <a:lumOff val="80000"/>
            </a:schemeClr>
          </a:solidFill>
        </p:spPr>
        <p:txBody>
          <a:bodyPr wrap="square">
            <a:spAutoFit/>
          </a:bodyPr>
          <a:lstStyle/>
          <a:p>
            <a:pPr>
              <a:defRPr/>
            </a:pPr>
            <a:r>
              <a:rPr lang="en-US" sz="2000" b="0" i="1" dirty="0" smtClean="0">
                <a:latin typeface="+mn-lt"/>
                <a:cs typeface="+mn-cs"/>
              </a:rPr>
              <a:t>MISSION</a:t>
            </a:r>
          </a:p>
          <a:p>
            <a:pPr>
              <a:defRPr/>
            </a:pPr>
            <a:endParaRPr lang="en-US" sz="2000" b="0" i="1" dirty="0">
              <a:latin typeface="+mn-lt"/>
              <a:cs typeface="+mn-cs"/>
            </a:endParaRPr>
          </a:p>
          <a:p>
            <a:pPr>
              <a:defRPr/>
            </a:pPr>
            <a:r>
              <a:rPr lang="en-US" sz="2000" b="0" i="1" dirty="0"/>
              <a:t>Conduct and share innovative </a:t>
            </a:r>
            <a:r>
              <a:rPr lang="en-US" sz="2000" i="1" dirty="0"/>
              <a:t>vegetable research</a:t>
            </a:r>
            <a:r>
              <a:rPr lang="en-US" sz="2000" b="0" i="1" dirty="0"/>
              <a:t> to alleviate malnutrition, enhance </a:t>
            </a:r>
            <a:r>
              <a:rPr lang="en-US" sz="2000" i="1" dirty="0"/>
              <a:t>livelihoods</a:t>
            </a:r>
            <a:r>
              <a:rPr lang="en-US" sz="2000" b="0" i="1" dirty="0"/>
              <a:t>, and build </a:t>
            </a:r>
            <a:r>
              <a:rPr lang="en-US" sz="2000" i="1" dirty="0"/>
              <a:t>resilient food systems </a:t>
            </a:r>
            <a:r>
              <a:rPr lang="en-US" sz="2000" b="0" i="1" dirty="0"/>
              <a:t>in the developing </a:t>
            </a:r>
            <a:r>
              <a:rPr lang="en-US" sz="2000" b="0" i="1" dirty="0" smtClean="0"/>
              <a:t>world</a:t>
            </a:r>
            <a:endParaRPr lang="en-US" sz="2000" b="0" i="1" dirty="0">
              <a:latin typeface="+mn-lt"/>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84682" y="831826"/>
            <a:ext cx="8478837" cy="553998"/>
          </a:xfrm>
          <a:prstGeom prst="rect">
            <a:avLst/>
          </a:prstGeom>
          <a:noFill/>
          <a:ln>
            <a:noFill/>
          </a:ln>
          <a:extLst/>
        </p:spPr>
        <p:txBody>
          <a:bodyPr>
            <a:spAutoFit/>
          </a:bodyPr>
          <a:lstStyle/>
          <a:p>
            <a:pPr>
              <a:defRPr/>
            </a:pPr>
            <a:r>
              <a:rPr lang="en-US" altLang="zh-TW" sz="3000" dirty="0">
                <a:solidFill>
                  <a:schemeClr val="accent3">
                    <a:lumMod val="75000"/>
                  </a:schemeClr>
                </a:solidFill>
                <a:ea typeface="新細明體" pitchFamily="18" charset="-120"/>
              </a:rPr>
              <a:t>Germplasm accessions </a:t>
            </a:r>
            <a:r>
              <a:rPr lang="en-US" altLang="zh-TW" sz="3000" dirty="0" smtClean="0">
                <a:solidFill>
                  <a:schemeClr val="accent3">
                    <a:lumMod val="75000"/>
                  </a:schemeClr>
                </a:solidFill>
                <a:ea typeface="新細明體" pitchFamily="18" charset="-120"/>
              </a:rPr>
              <a:t>conserved – </a:t>
            </a:r>
            <a:r>
              <a:rPr lang="en-US" altLang="zh-TW" sz="3000" dirty="0" smtClean="0">
                <a:solidFill>
                  <a:schemeClr val="accent3">
                    <a:lumMod val="75000"/>
                  </a:schemeClr>
                </a:solidFill>
                <a:ea typeface="新細明體" pitchFamily="18" charset="-120"/>
              </a:rPr>
              <a:t>5/2017</a:t>
            </a:r>
            <a:endParaRPr lang="en-US" altLang="zh-TW" sz="3000" dirty="0">
              <a:solidFill>
                <a:schemeClr val="accent3">
                  <a:lumMod val="75000"/>
                </a:schemeClr>
              </a:solidFill>
              <a:ea typeface="新細明體" pitchFamily="18" charset="-120"/>
            </a:endParaRPr>
          </a:p>
        </p:txBody>
      </p:sp>
      <p:sp>
        <p:nvSpPr>
          <p:cNvPr id="23555" name="Rectangle 3"/>
          <p:cNvSpPr>
            <a:spLocks noChangeArrowheads="1"/>
          </p:cNvSpPr>
          <p:nvPr/>
        </p:nvSpPr>
        <p:spPr bwMode="auto">
          <a:xfrm>
            <a:off x="858838" y="1504950"/>
            <a:ext cx="7240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r>
              <a:rPr lang="zh-TW" altLang="en-US" sz="1800" dirty="0">
                <a:ea typeface="新細明體" pitchFamily="18" charset="-120"/>
              </a:rPr>
              <a:t>		  	</a:t>
            </a:r>
            <a:r>
              <a:rPr lang="en-US" altLang="zh-TW" sz="1800" dirty="0">
                <a:solidFill>
                  <a:schemeClr val="folHlink"/>
                </a:solidFill>
                <a:ea typeface="新細明體" pitchFamily="18" charset="-120"/>
              </a:rPr>
              <a:t>Principal crops   Other crops      	Total</a:t>
            </a:r>
          </a:p>
          <a:p>
            <a:pPr eaLnBrk="0" hangingPunct="0"/>
            <a:r>
              <a:rPr lang="en-US" altLang="zh-TW" sz="1800" dirty="0">
                <a:ea typeface="新細明體" pitchFamily="18" charset="-120"/>
              </a:rPr>
              <a:t>No. of accessions	        </a:t>
            </a:r>
            <a:r>
              <a:rPr lang="en-US" altLang="zh-TW" sz="1800" dirty="0" smtClean="0">
                <a:ea typeface="新細明體" pitchFamily="18" charset="-120"/>
              </a:rPr>
              <a:t>56,071</a:t>
            </a:r>
            <a:r>
              <a:rPr lang="en-US" altLang="zh-TW" sz="1800" dirty="0">
                <a:ea typeface="新細明體" pitchFamily="18" charset="-120"/>
              </a:rPr>
              <a:t>	      </a:t>
            </a:r>
            <a:r>
              <a:rPr lang="en-US" altLang="zh-TW" sz="1800" dirty="0" smtClean="0">
                <a:ea typeface="新細明體" pitchFamily="18" charset="-120"/>
              </a:rPr>
              <a:t>4,138            60,209</a:t>
            </a:r>
            <a:endParaRPr lang="en-US" altLang="zh-TW" sz="1800" dirty="0">
              <a:ea typeface="新細明體" pitchFamily="18" charset="-120"/>
            </a:endParaRPr>
          </a:p>
          <a:p>
            <a:pPr eaLnBrk="0" hangingPunct="0"/>
            <a:r>
              <a:rPr lang="en-US" altLang="zh-TW" sz="1800" b="0" dirty="0">
                <a:ea typeface="新細明體" pitchFamily="18" charset="-120"/>
              </a:rPr>
              <a:t>No. of genera                                   				   </a:t>
            </a:r>
            <a:r>
              <a:rPr lang="en-US" altLang="zh-TW" sz="1800" b="0" dirty="0" smtClean="0">
                <a:ea typeface="新細明體" pitchFamily="18" charset="-120"/>
              </a:rPr>
              <a:t>173</a:t>
            </a:r>
            <a:endParaRPr lang="en-US" altLang="zh-TW" sz="1800" b="0" dirty="0">
              <a:ea typeface="新細明體" pitchFamily="18" charset="-120"/>
            </a:endParaRPr>
          </a:p>
          <a:p>
            <a:pPr eaLnBrk="0" hangingPunct="0"/>
            <a:r>
              <a:rPr lang="en-US" altLang="zh-TW" sz="1800" b="0" dirty="0">
                <a:ea typeface="新細明體" pitchFamily="18" charset="-120"/>
              </a:rPr>
              <a:t>No. of species                              	             		      	   </a:t>
            </a:r>
            <a:r>
              <a:rPr lang="en-US" altLang="zh-TW" sz="1800" dirty="0" smtClean="0">
                <a:solidFill>
                  <a:srgbClr val="FF0000"/>
                </a:solidFill>
                <a:ea typeface="新細明體" pitchFamily="18" charset="-120"/>
              </a:rPr>
              <a:t>440</a:t>
            </a:r>
            <a:endParaRPr lang="en-US" altLang="zh-TW" sz="1800" dirty="0">
              <a:solidFill>
                <a:srgbClr val="FF0000"/>
              </a:solidFill>
              <a:ea typeface="新細明體" pitchFamily="18" charset="-120"/>
            </a:endParaRPr>
          </a:p>
          <a:p>
            <a:pPr eaLnBrk="0" hangingPunct="0"/>
            <a:r>
              <a:rPr lang="en-US" altLang="zh-TW" sz="1800" b="0" dirty="0">
                <a:ea typeface="新細明體" pitchFamily="18" charset="-120"/>
              </a:rPr>
              <a:t>Countries of origin	                                                            </a:t>
            </a:r>
            <a:r>
              <a:rPr lang="en-US" altLang="zh-TW" sz="1800" b="0" dirty="0" smtClean="0">
                <a:ea typeface="新細明體" pitchFamily="18" charset="-120"/>
              </a:rPr>
              <a:t> 151</a:t>
            </a:r>
            <a:endParaRPr lang="en-US" altLang="zh-TW" sz="1800" b="0" dirty="0">
              <a:ea typeface="新細明體" pitchFamily="18" charset="-120"/>
            </a:endParaRPr>
          </a:p>
        </p:txBody>
      </p:sp>
      <p:pic>
        <p:nvPicPr>
          <p:cNvPr id="9" name="Picture 8" descr="IMG_1142-Sierra Leone Afri copy.jpg"/>
          <p:cNvPicPr>
            <a:picLocks noChangeAspect="1"/>
          </p:cNvPicPr>
          <p:nvPr/>
        </p:nvPicPr>
        <p:blipFill>
          <a:blip r:embed="rId3" cstate="print"/>
          <a:stretch>
            <a:fillRect/>
          </a:stretch>
        </p:blipFill>
        <p:spPr>
          <a:xfrm>
            <a:off x="845579" y="3827861"/>
            <a:ext cx="3602736" cy="2517648"/>
          </a:xfrm>
          <a:prstGeom prst="rect">
            <a:avLst/>
          </a:prstGeom>
        </p:spPr>
      </p:pic>
      <p:pic>
        <p:nvPicPr>
          <p:cNvPr id="10" name="Picture 9" descr="DSCN0191-Egypt copy.jpg"/>
          <p:cNvPicPr>
            <a:picLocks noChangeAspect="1"/>
          </p:cNvPicPr>
          <p:nvPr/>
        </p:nvPicPr>
        <p:blipFill>
          <a:blip r:embed="rId4" cstate="print"/>
          <a:stretch>
            <a:fillRect/>
          </a:stretch>
        </p:blipFill>
        <p:spPr>
          <a:xfrm>
            <a:off x="4714177" y="3827861"/>
            <a:ext cx="3602736" cy="2517648"/>
          </a:xfrm>
          <a:prstGeom prst="rect">
            <a:avLst/>
          </a:prstGeom>
        </p:spPr>
      </p:pic>
      <p:sp>
        <p:nvSpPr>
          <p:cNvPr id="23558" name="Rectangle 6"/>
          <p:cNvSpPr>
            <a:spLocks noChangeArrowheads="1"/>
          </p:cNvSpPr>
          <p:nvPr/>
        </p:nvSpPr>
        <p:spPr bwMode="auto">
          <a:xfrm>
            <a:off x="845579" y="3684588"/>
            <a:ext cx="7467600" cy="152400"/>
          </a:xfrm>
          <a:prstGeom prst="rect">
            <a:avLst/>
          </a:prstGeom>
          <a:solidFill>
            <a:schemeClr val="folHlink"/>
          </a:solidFill>
          <a:ln w="9525">
            <a:solidFill>
              <a:schemeClr val="folHlink"/>
            </a:solidFill>
            <a:miter lim="800000"/>
            <a:headEnd/>
            <a:tailEnd/>
          </a:ln>
        </p:spPr>
        <p:txBody>
          <a:bodyPr wrap="none" anchor="ctr"/>
          <a:lstStyle/>
          <a:p>
            <a:pPr algn="r"/>
            <a:endParaRPr lang="en-US"/>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402" y="1628128"/>
            <a:ext cx="4942867" cy="3621853"/>
          </a:xfrm>
          <a:prstGeom prst="rect">
            <a:avLst/>
          </a:prstGeom>
        </p:spPr>
      </p:pic>
      <p:sp>
        <p:nvSpPr>
          <p:cNvPr id="23554" name="Rectangle 2"/>
          <p:cNvSpPr>
            <a:spLocks noGrp="1" noChangeArrowheads="1"/>
          </p:cNvSpPr>
          <p:nvPr>
            <p:ph type="title"/>
          </p:nvPr>
        </p:nvSpPr>
        <p:spPr>
          <a:xfrm>
            <a:off x="389400" y="871145"/>
            <a:ext cx="7000875" cy="492443"/>
          </a:xfrm>
        </p:spPr>
        <p:txBody>
          <a:bodyPr/>
          <a:lstStyle/>
          <a:p>
            <a:pPr>
              <a:defRPr/>
            </a:pPr>
            <a:r>
              <a:rPr lang="en-US" sz="3200" dirty="0" smtClean="0">
                <a:solidFill>
                  <a:schemeClr val="accent3">
                    <a:lumMod val="75000"/>
                  </a:schemeClr>
                </a:solidFill>
                <a:latin typeface="Arial" pitchFamily="34" charset="0"/>
                <a:cs typeface="Arial" pitchFamily="34" charset="0"/>
              </a:rPr>
              <a:t>Order seed: </a:t>
            </a:r>
            <a:r>
              <a:rPr lang="en-US" sz="3200" dirty="0" smtClean="0">
                <a:solidFill>
                  <a:srgbClr val="6F1F5E"/>
                </a:solidFill>
                <a:latin typeface="Arial" pitchFamily="34" charset="0"/>
                <a:cs typeface="Arial" pitchFamily="34" charset="0"/>
              </a:rPr>
              <a:t>avrdc.org</a:t>
            </a:r>
          </a:p>
        </p:txBody>
      </p:sp>
      <p:sp>
        <p:nvSpPr>
          <p:cNvPr id="3" name="Oval 2"/>
          <p:cNvSpPr/>
          <p:nvPr/>
        </p:nvSpPr>
        <p:spPr bwMode="auto">
          <a:xfrm>
            <a:off x="3430414" y="1920971"/>
            <a:ext cx="577850" cy="20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bwMode="auto">
          <a:xfrm rot="10027865" flipH="1">
            <a:off x="2211379" y="2257374"/>
            <a:ext cx="1204912"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hompg_Hairless-seeds-Okra_940x847px"/>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3747" y="1980757"/>
            <a:ext cx="1373387" cy="12081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rot="21275850">
            <a:off x="419857" y="4890938"/>
            <a:ext cx="3982061" cy="1833193"/>
          </a:xfrm>
          <a:prstGeom prst="rect">
            <a:avLst/>
          </a:prstGeom>
        </p:spPr>
      </p:pic>
      <p:sp>
        <p:nvSpPr>
          <p:cNvPr id="4" name="TextBox 3"/>
          <p:cNvSpPr txBox="1"/>
          <p:nvPr/>
        </p:nvSpPr>
        <p:spPr>
          <a:xfrm>
            <a:off x="5417968" y="1565014"/>
            <a:ext cx="2154618" cy="2246769"/>
          </a:xfrm>
          <a:prstGeom prst="rect">
            <a:avLst/>
          </a:prstGeom>
          <a:noFill/>
        </p:spPr>
        <p:txBody>
          <a:bodyPr wrap="square" rtlCol="0">
            <a:spAutoFit/>
          </a:bodyPr>
          <a:lstStyle/>
          <a:p>
            <a:r>
              <a:rPr lang="en-US" sz="2000" dirty="0"/>
              <a:t>Global reach: </a:t>
            </a:r>
            <a:r>
              <a:rPr lang="en-US" sz="2000" dirty="0">
                <a:solidFill>
                  <a:schemeClr val="accent6">
                    <a:lumMod val="75000"/>
                  </a:schemeClr>
                </a:solidFill>
              </a:rPr>
              <a:t>52 countries </a:t>
            </a:r>
            <a:r>
              <a:rPr lang="en-US" sz="2000" dirty="0"/>
              <a:t>received seed from the WorldVeg genebank in 2015 - </a:t>
            </a:r>
            <a:r>
              <a:rPr lang="en-US" sz="2000" dirty="0" smtClean="0"/>
              <a:t>2016</a:t>
            </a:r>
            <a:endParaRPr lang="en-US" dirty="0"/>
          </a:p>
        </p:txBody>
      </p:sp>
      <p:grpSp>
        <p:nvGrpSpPr>
          <p:cNvPr id="126" name="Group 125"/>
          <p:cNvGrpSpPr/>
          <p:nvPr/>
        </p:nvGrpSpPr>
        <p:grpSpPr>
          <a:xfrm>
            <a:off x="4561367" y="4013209"/>
            <a:ext cx="4433677" cy="2144496"/>
            <a:chOff x="283633" y="293000"/>
            <a:chExt cx="11624733" cy="5797836"/>
          </a:xfrm>
        </p:grpSpPr>
        <p:pic>
          <p:nvPicPr>
            <p:cNvPr id="127" name="Picture 1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633" y="293000"/>
              <a:ext cx="11624733" cy="5797836"/>
            </a:xfrm>
            <a:prstGeom prst="rect">
              <a:avLst/>
            </a:prstGeom>
          </p:spPr>
        </p:pic>
        <p:sp>
          <p:nvSpPr>
            <p:cNvPr id="128" name="Oval 127"/>
            <p:cNvSpPr/>
            <p:nvPr/>
          </p:nvSpPr>
          <p:spPr>
            <a:xfrm>
              <a:off x="2743200" y="1845718"/>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689600" y="1380052"/>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9736667" y="4004719"/>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827867" y="1219185"/>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8839200" y="19896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6587067" y="22436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774267" y="157478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8094133" y="2455320"/>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9779000" y="1883818"/>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9414934" y="1913455"/>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8839200" y="300988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8923867" y="3153818"/>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9414934" y="2379120"/>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9499601" y="27262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6417734" y="41994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6671734" y="187112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7018868" y="177798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6963835" y="185418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8432799" y="2379120"/>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5858934" y="1439319"/>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8475132" y="22055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8923866" y="27643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6096000" y="2988719"/>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5943601" y="28151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191934" y="32342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5528734" y="28913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6921501" y="28913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11049001" y="331045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6917268" y="170178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6011333" y="1418152"/>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7323667" y="20658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7619999" y="153668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573867" y="2302920"/>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1133668" y="3454389"/>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6849536" y="3735445"/>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8585200" y="2455320"/>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5926666" y="1341952"/>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8261350" y="2226720"/>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7789333" y="2129353"/>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0164238" y="3348556"/>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860800" y="3928519"/>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7078134" y="1219185"/>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8233832" y="297178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7704666" y="1888055"/>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6807202" y="3395122"/>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8771468" y="26500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437966" y="1837259"/>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722535" y="311148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p:cNvSpPr/>
            <p:nvPr/>
          </p:nvSpPr>
          <p:spPr>
            <a:xfrm>
              <a:off x="7522633" y="1769518"/>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966199" y="25738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6629400" y="3821777"/>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598333" y="2611954"/>
              <a:ext cx="84667" cy="76200"/>
            </a:xfrm>
            <a:prstGeom prst="ellipse">
              <a:avLst/>
            </a:prstGeom>
            <a:solidFill>
              <a:srgbClr val="EB75C9"/>
            </a:solidFill>
            <a:ln>
              <a:solidFill>
                <a:srgbClr val="A11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rought copy.jpg"/>
          <p:cNvPicPr>
            <a:picLocks noChangeAspect="1"/>
          </p:cNvPicPr>
          <p:nvPr/>
        </p:nvPicPr>
        <p:blipFill>
          <a:blip r:embed="rId3" cstate="print"/>
          <a:stretch>
            <a:fillRect/>
          </a:stretch>
        </p:blipFill>
        <p:spPr>
          <a:xfrm>
            <a:off x="2745893" y="1887521"/>
            <a:ext cx="6047232" cy="3816096"/>
          </a:xfrm>
          <a:prstGeom prst="rect">
            <a:avLst/>
          </a:prstGeom>
        </p:spPr>
      </p:pic>
      <p:sp>
        <p:nvSpPr>
          <p:cNvPr id="24578" name="Rectangle 2"/>
          <p:cNvSpPr>
            <a:spLocks noGrp="1" noChangeArrowheads="1"/>
          </p:cNvSpPr>
          <p:nvPr>
            <p:ph type="title"/>
          </p:nvPr>
        </p:nvSpPr>
        <p:spPr>
          <a:xfrm>
            <a:off x="390525" y="873186"/>
            <a:ext cx="7561262" cy="861774"/>
          </a:xfrm>
        </p:spPr>
        <p:txBody>
          <a:bodyPr/>
          <a:lstStyle/>
          <a:p>
            <a:pPr>
              <a:defRPr/>
            </a:pPr>
            <a:r>
              <a:rPr lang="en-US" sz="3200" dirty="0" smtClean="0">
                <a:solidFill>
                  <a:schemeClr val="accent3">
                    <a:lumMod val="75000"/>
                  </a:schemeClr>
                </a:solidFill>
                <a:latin typeface="Arial" charset="0"/>
                <a:ea typeface="新細明體" pitchFamily="18" charset="-120"/>
              </a:rPr>
              <a:t>Climate-smart agriculture</a:t>
            </a:r>
            <a:r>
              <a:rPr lang="en-US" sz="2400" dirty="0" smtClean="0"/>
              <a:t/>
            </a:r>
            <a:br>
              <a:rPr lang="en-US" sz="2400" dirty="0" smtClean="0"/>
            </a:br>
            <a:endParaRPr lang="en-US" sz="2400" dirty="0" smtClean="0"/>
          </a:p>
        </p:txBody>
      </p:sp>
      <p:sp>
        <p:nvSpPr>
          <p:cNvPr id="25603" name="Text Box 4"/>
          <p:cNvSpPr txBox="1">
            <a:spLocks noChangeAspect="1" noChangeArrowheads="1"/>
          </p:cNvSpPr>
          <p:nvPr/>
        </p:nvSpPr>
        <p:spPr bwMode="auto">
          <a:xfrm>
            <a:off x="2643676" y="5733940"/>
            <a:ext cx="54370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000" b="0" dirty="0">
                <a:solidFill>
                  <a:srgbClr val="4D4D4D"/>
                </a:solidFill>
                <a:latin typeface="Arial Unicode MS" pitchFamily="34" charset="-128"/>
                <a:ea typeface="Taipei" charset="-120"/>
              </a:rPr>
              <a:t>Wild </a:t>
            </a:r>
            <a:r>
              <a:rPr lang="en-US" sz="1000" b="0" dirty="0" smtClean="0">
                <a:solidFill>
                  <a:srgbClr val="4D4D4D"/>
                </a:solidFill>
                <a:latin typeface="Arial Unicode MS" pitchFamily="34" charset="-128"/>
                <a:ea typeface="Taipei" charset="-120"/>
              </a:rPr>
              <a:t>tomato relatives </a:t>
            </a:r>
            <a:r>
              <a:rPr lang="en-US" sz="1000" b="0" dirty="0">
                <a:solidFill>
                  <a:srgbClr val="4D4D4D"/>
                </a:solidFill>
                <a:latin typeface="Arial Unicode MS" pitchFamily="34" charset="-128"/>
                <a:ea typeface="Taipei" charset="-120"/>
              </a:rPr>
              <a:t>- source of drought </a:t>
            </a:r>
            <a:r>
              <a:rPr lang="en-US" sz="1000" b="0" dirty="0" smtClean="0">
                <a:solidFill>
                  <a:srgbClr val="4D4D4D"/>
                </a:solidFill>
                <a:latin typeface="Arial Unicode MS" pitchFamily="34" charset="-128"/>
                <a:ea typeface="Taipei" charset="-120"/>
              </a:rPr>
              <a:t>tolerance, pest and disease resistance</a:t>
            </a:r>
            <a:endParaRPr lang="en-US" sz="1000" b="0" dirty="0">
              <a:solidFill>
                <a:srgbClr val="4D4D4D"/>
              </a:solidFill>
              <a:latin typeface="Arial Unicode MS" pitchFamily="34" charset="-128"/>
              <a:ea typeface="Taipei" charset="-120"/>
            </a:endParaRPr>
          </a:p>
        </p:txBody>
      </p:sp>
      <p:sp>
        <p:nvSpPr>
          <p:cNvPr id="25604" name="Text Box 12"/>
          <p:cNvSpPr txBox="1">
            <a:spLocks noChangeArrowheads="1"/>
          </p:cNvSpPr>
          <p:nvPr/>
        </p:nvSpPr>
        <p:spPr bwMode="auto">
          <a:xfrm>
            <a:off x="762418" y="4653046"/>
            <a:ext cx="2439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kumimoji="1" lang="en-US" sz="1000" b="0" dirty="0">
                <a:solidFill>
                  <a:srgbClr val="4D4D4D"/>
                </a:solidFill>
                <a:latin typeface="Arial Unicode MS" pitchFamily="34" charset="-128"/>
                <a:ea typeface="Taipei" charset="-120"/>
              </a:rPr>
              <a:t>High yielding tomato variety</a:t>
            </a:r>
          </a:p>
        </p:txBody>
      </p:sp>
      <p:pic>
        <p:nvPicPr>
          <p:cNvPr id="8" name="Picture 7" descr="Tomato 01 copy.jpg"/>
          <p:cNvPicPr>
            <a:picLocks noChangeAspect="1"/>
          </p:cNvPicPr>
          <p:nvPr/>
        </p:nvPicPr>
        <p:blipFill>
          <a:blip r:embed="rId4" cstate="print"/>
          <a:stretch>
            <a:fillRect/>
          </a:stretch>
        </p:blipFill>
        <p:spPr>
          <a:xfrm>
            <a:off x="820606" y="2108253"/>
            <a:ext cx="2877312" cy="2481072"/>
          </a:xfrm>
          <a:prstGeom prst="rect">
            <a:avLst/>
          </a:prstGeom>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idx="4294967295"/>
          </p:nvPr>
        </p:nvSpPr>
        <p:spPr>
          <a:xfrm>
            <a:off x="276917" y="838505"/>
            <a:ext cx="8496300" cy="584775"/>
          </a:xfrm>
        </p:spPr>
        <p:txBody>
          <a:bodyPr lIns="91440" tIns="45720" rIns="91440" bIns="45720" anchor="ctr"/>
          <a:lstStyle/>
          <a:p>
            <a:pPr eaLnBrk="1" hangingPunct="1">
              <a:defRPr/>
            </a:pPr>
            <a:r>
              <a:rPr lang="en-US" sz="3200" dirty="0" smtClean="0">
                <a:solidFill>
                  <a:schemeClr val="accent3">
                    <a:lumMod val="75000"/>
                  </a:schemeClr>
                </a:solidFill>
                <a:latin typeface="Arial" charset="0"/>
                <a:ea typeface="新細明體" pitchFamily="18" charset="-120"/>
              </a:rPr>
              <a:t>Food security: 15 crops...or 2,000 crops?!</a:t>
            </a:r>
          </a:p>
        </p:txBody>
      </p:sp>
      <p:pic>
        <p:nvPicPr>
          <p:cNvPr id="27652" name="Picture 5" descr="IV-Poste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7246" y="1508125"/>
            <a:ext cx="34956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V marke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56" y="1447800"/>
            <a:ext cx="8995144" cy="5834060"/>
          </a:xfrm>
          <a:prstGeom prst="rect">
            <a:avLst/>
          </a:prstGeom>
        </p:spPr>
      </p:pic>
      <p:pic>
        <p:nvPicPr>
          <p:cNvPr id="5" name="Picture 4" descr="DSCN110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777" y="2174049"/>
            <a:ext cx="4718304" cy="1694688"/>
          </a:xfrm>
          <a:prstGeom prst="rect">
            <a:avLst/>
          </a:prstGeom>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451550"/>
            <a:ext cx="3930121" cy="2323710"/>
          </a:xfrm>
          <a:prstGeom prst="rect">
            <a:avLst/>
          </a:prstGeom>
          <a:solidFill>
            <a:srgbClr val="DADD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51" name="Rectangle 4"/>
          <p:cNvSpPr>
            <a:spLocks noGrp="1" noChangeArrowheads="1"/>
          </p:cNvSpPr>
          <p:nvPr>
            <p:ph type="title" sz="quarter" idx="4294967295"/>
          </p:nvPr>
        </p:nvSpPr>
        <p:spPr>
          <a:xfrm>
            <a:off x="0" y="823913"/>
            <a:ext cx="8229600" cy="585787"/>
          </a:xfrm>
        </p:spPr>
        <p:txBody>
          <a:bodyPr lIns="91440" tIns="45720" rIns="91440" bIns="45720"/>
          <a:lstStyle/>
          <a:p>
            <a:pPr eaLnBrk="1" hangingPunct="1">
              <a:defRPr/>
            </a:pPr>
            <a:r>
              <a:rPr lang="en-US" sz="3200" dirty="0" smtClean="0">
                <a:solidFill>
                  <a:schemeClr val="accent3">
                    <a:lumMod val="75000"/>
                  </a:schemeClr>
                </a:solidFill>
                <a:latin typeface="Arial" charset="0"/>
              </a:rPr>
              <a:t>Traditional treasures: diet diversity</a:t>
            </a:r>
            <a:r>
              <a:rPr lang="en-US" sz="3200" dirty="0" smtClean="0">
                <a:solidFill>
                  <a:schemeClr val="accent3">
                    <a:lumMod val="75000"/>
                  </a:schemeClr>
                </a:solidFill>
              </a:rPr>
              <a:t> </a:t>
            </a:r>
          </a:p>
        </p:txBody>
      </p:sp>
      <p:sp>
        <p:nvSpPr>
          <p:cNvPr id="27661" name="Text Box 15"/>
          <p:cNvSpPr txBox="1">
            <a:spLocks noChangeArrowheads="1"/>
          </p:cNvSpPr>
          <p:nvPr/>
        </p:nvSpPr>
        <p:spPr bwMode="auto">
          <a:xfrm>
            <a:off x="2779930" y="4918595"/>
            <a:ext cx="1524000" cy="376238"/>
          </a:xfrm>
          <a:prstGeom prst="rect">
            <a:avLst/>
          </a:prstGeom>
          <a:noFill/>
          <a:ln w="9525">
            <a:noFill/>
            <a:miter lim="800000"/>
            <a:headEnd/>
            <a:tailEnd/>
          </a:ln>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sz="1800" dirty="0" smtClean="0"/>
              <a:t>Amaranth</a:t>
            </a:r>
          </a:p>
        </p:txBody>
      </p:sp>
      <p:pic>
        <p:nvPicPr>
          <p:cNvPr id="17" name="Picture 16" descr="Cowpea copy.jpg"/>
          <p:cNvPicPr>
            <a:picLocks noChangeAspect="1"/>
          </p:cNvPicPr>
          <p:nvPr/>
        </p:nvPicPr>
        <p:blipFill>
          <a:blip r:embed="rId3" cstate="print"/>
          <a:stretch>
            <a:fillRect/>
          </a:stretch>
        </p:blipFill>
        <p:spPr>
          <a:xfrm>
            <a:off x="0" y="4700016"/>
            <a:ext cx="2157984" cy="2157984"/>
          </a:xfrm>
          <a:prstGeom prst="rect">
            <a:avLst/>
          </a:prstGeom>
        </p:spPr>
      </p:pic>
      <p:sp>
        <p:nvSpPr>
          <p:cNvPr id="18" name="Rectangle 17"/>
          <p:cNvSpPr/>
          <p:nvPr/>
        </p:nvSpPr>
        <p:spPr>
          <a:xfrm>
            <a:off x="0" y="4337875"/>
            <a:ext cx="2160000" cy="370854"/>
          </a:xfrm>
          <a:prstGeom prst="rect">
            <a:avLst/>
          </a:prstGeom>
          <a:solidFill>
            <a:srgbClr val="33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FFFFFF"/>
                </a:solidFill>
                <a:latin typeface="Arial" charset="0"/>
                <a:cs typeface="Arial" charset="0"/>
              </a:rPr>
              <a:t>Cowpea</a:t>
            </a:r>
            <a:endParaRPr lang="en-US" dirty="0">
              <a:solidFill>
                <a:srgbClr val="FFFFFF"/>
              </a:solidFill>
            </a:endParaRPr>
          </a:p>
        </p:txBody>
      </p:sp>
      <p:pic>
        <p:nvPicPr>
          <p:cNvPr id="20" name="Picture 19" descr="Leafy vegetables 045.jpg"/>
          <p:cNvPicPr>
            <a:picLocks noChangeAspect="1"/>
          </p:cNvPicPr>
          <p:nvPr/>
        </p:nvPicPr>
        <p:blipFill>
          <a:blip r:embed="rId4" cstate="print"/>
          <a:stretch>
            <a:fillRect/>
          </a:stretch>
        </p:blipFill>
        <p:spPr>
          <a:xfrm>
            <a:off x="0" y="1450967"/>
            <a:ext cx="2157984" cy="2157984"/>
          </a:xfrm>
          <a:prstGeom prst="rect">
            <a:avLst/>
          </a:prstGeom>
        </p:spPr>
      </p:pic>
      <p:sp>
        <p:nvSpPr>
          <p:cNvPr id="21" name="Rectangle 20"/>
          <p:cNvSpPr/>
          <p:nvPr/>
        </p:nvSpPr>
        <p:spPr>
          <a:xfrm>
            <a:off x="0" y="3607404"/>
            <a:ext cx="2160000" cy="370854"/>
          </a:xfrm>
          <a:prstGeom prst="rect">
            <a:avLst/>
          </a:prstGeom>
          <a:solidFill>
            <a:srgbClr val="33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FFFFFF"/>
                </a:solidFill>
                <a:latin typeface="Arial" charset="0"/>
                <a:cs typeface="Arial" charset="0"/>
              </a:rPr>
              <a:t>Spider plant</a:t>
            </a:r>
          </a:p>
        </p:txBody>
      </p:sp>
      <p:sp>
        <p:nvSpPr>
          <p:cNvPr id="22" name="Rectangle 21"/>
          <p:cNvSpPr/>
          <p:nvPr/>
        </p:nvSpPr>
        <p:spPr>
          <a:xfrm>
            <a:off x="6984000" y="3607404"/>
            <a:ext cx="2160000" cy="370854"/>
          </a:xfrm>
          <a:prstGeom prst="rect">
            <a:avLst/>
          </a:prstGeom>
          <a:solidFill>
            <a:srgbClr val="33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FFFFFF"/>
                </a:solidFill>
                <a:latin typeface="Arial" charset="0"/>
                <a:cs typeface="Arial" charset="0"/>
              </a:rPr>
              <a:t>Nightshade</a:t>
            </a:r>
          </a:p>
        </p:txBody>
      </p:sp>
      <p:sp>
        <p:nvSpPr>
          <p:cNvPr id="19" name="Rectangle 18"/>
          <p:cNvSpPr/>
          <p:nvPr/>
        </p:nvSpPr>
        <p:spPr>
          <a:xfrm>
            <a:off x="6982274" y="4373296"/>
            <a:ext cx="2160000" cy="370854"/>
          </a:xfrm>
          <a:prstGeom prst="rect">
            <a:avLst/>
          </a:prstGeom>
          <a:solidFill>
            <a:srgbClr val="33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FFFFFF"/>
                </a:solidFill>
                <a:latin typeface="Arial" charset="0"/>
                <a:cs typeface="Arial" charset="0"/>
              </a:rPr>
              <a:t>Rice Paddy Herb</a:t>
            </a:r>
            <a:endParaRPr lang="en-US" sz="1800" dirty="0" smtClean="0">
              <a:solidFill>
                <a:srgbClr val="FFFFFF"/>
              </a:solidFill>
              <a:latin typeface="Arial" charset="0"/>
              <a:cs typeface="Arial" charset="0"/>
            </a:endParaRPr>
          </a:p>
        </p:txBody>
      </p:sp>
      <p:pic>
        <p:nvPicPr>
          <p:cNvPr id="24" name="Picture 23" descr="DSC_5145 copy.jpg"/>
          <p:cNvPicPr>
            <a:picLocks noChangeAspect="1"/>
          </p:cNvPicPr>
          <p:nvPr/>
        </p:nvPicPr>
        <p:blipFill>
          <a:blip r:embed="rId5" cstate="print"/>
          <a:stretch>
            <a:fillRect/>
          </a:stretch>
        </p:blipFill>
        <p:spPr>
          <a:xfrm>
            <a:off x="6986016" y="1450967"/>
            <a:ext cx="2157984" cy="2157984"/>
          </a:xfrm>
          <a:prstGeom prst="rect">
            <a:avLst/>
          </a:prstGeom>
        </p:spPr>
      </p:pic>
      <p:pic>
        <p:nvPicPr>
          <p:cNvPr id="26" name="Picture 25" descr="Amaranth 029 copy.jpg"/>
          <p:cNvPicPr>
            <a:picLocks noChangeAspect="1"/>
          </p:cNvPicPr>
          <p:nvPr/>
        </p:nvPicPr>
        <p:blipFill>
          <a:blip r:embed="rId6" cstate="print"/>
          <a:stretch>
            <a:fillRect/>
          </a:stretch>
        </p:blipFill>
        <p:spPr>
          <a:xfrm>
            <a:off x="2780212" y="5419344"/>
            <a:ext cx="2517648" cy="1438656"/>
          </a:xfrm>
          <a:prstGeom prst="rect">
            <a:avLst/>
          </a:prstGeom>
        </p:spPr>
      </p:pic>
      <p:pic>
        <p:nvPicPr>
          <p:cNvPr id="27" name="Picture 26" descr="DSCF0436 copy.jpg"/>
          <p:cNvPicPr>
            <a:picLocks noChangeAspect="1"/>
          </p:cNvPicPr>
          <p:nvPr/>
        </p:nvPicPr>
        <p:blipFill>
          <a:blip r:embed="rId7" cstate="print"/>
          <a:stretch>
            <a:fillRect/>
          </a:stretch>
        </p:blipFill>
        <p:spPr>
          <a:xfrm>
            <a:off x="4959565" y="4392177"/>
            <a:ext cx="1402080" cy="1694688"/>
          </a:xfrm>
          <a:prstGeom prst="rect">
            <a:avLst/>
          </a:prstGeom>
        </p:spPr>
      </p:pic>
      <p:pic>
        <p:nvPicPr>
          <p:cNvPr id="28" name="Picture 27" descr="PICT0264 copy.jpg"/>
          <p:cNvPicPr>
            <a:picLocks noChangeAspect="1"/>
          </p:cNvPicPr>
          <p:nvPr/>
        </p:nvPicPr>
        <p:blipFill>
          <a:blip r:embed="rId8" cstate="print"/>
          <a:stretch>
            <a:fillRect/>
          </a:stretch>
        </p:blipFill>
        <p:spPr>
          <a:xfrm>
            <a:off x="4170181" y="3526168"/>
            <a:ext cx="1438656" cy="1438656"/>
          </a:xfrm>
          <a:prstGeom prst="ellipse">
            <a:avLst/>
          </a:prstGeom>
        </p:spPr>
      </p:pic>
      <p:sp>
        <p:nvSpPr>
          <p:cNvPr id="3" name="Rectangle 2"/>
          <p:cNvSpPr/>
          <p:nvPr/>
        </p:nvSpPr>
        <p:spPr>
          <a:xfrm>
            <a:off x="105077" y="1528788"/>
            <a:ext cx="1937732" cy="25272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366197" y="3928439"/>
            <a:ext cx="4259685" cy="25272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0947669" y="3618547"/>
            <a:ext cx="2160000" cy="2520125"/>
            <a:chOff x="6984000" y="4337875"/>
            <a:chExt cx="2160000" cy="2520125"/>
          </a:xfrm>
        </p:grpSpPr>
        <p:sp>
          <p:nvSpPr>
            <p:cNvPr id="32" name="Rectangle 31"/>
            <p:cNvSpPr/>
            <p:nvPr/>
          </p:nvSpPr>
          <p:spPr>
            <a:xfrm>
              <a:off x="6984000" y="4337875"/>
              <a:ext cx="2160000" cy="370854"/>
            </a:xfrm>
            <a:prstGeom prst="rect">
              <a:avLst/>
            </a:prstGeom>
            <a:solidFill>
              <a:srgbClr val="33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FFFFFF"/>
                  </a:solidFill>
                  <a:latin typeface="Arial" charset="0"/>
                  <a:cs typeface="Arial" charset="0"/>
                </a:rPr>
                <a:t>Ethiopian kale</a:t>
              </a:r>
            </a:p>
          </p:txBody>
        </p:sp>
        <p:pic>
          <p:nvPicPr>
            <p:cNvPr id="33" name="Picture 32" descr="DSC_7096 copy.jpg"/>
            <p:cNvPicPr>
              <a:picLocks noChangeAspect="1"/>
            </p:cNvPicPr>
            <p:nvPr/>
          </p:nvPicPr>
          <p:blipFill>
            <a:blip r:embed="rId9" cstate="print"/>
            <a:stretch>
              <a:fillRect/>
            </a:stretch>
          </p:blipFill>
          <p:spPr>
            <a:xfrm>
              <a:off x="6986016" y="4700016"/>
              <a:ext cx="2157984" cy="2157984"/>
            </a:xfrm>
            <a:prstGeom prst="rect">
              <a:avLst/>
            </a:prstGeom>
          </p:spPr>
        </p:pic>
      </p:grpSp>
      <p:pic>
        <p:nvPicPr>
          <p:cNvPr id="4" name="Picture 3"/>
          <p:cNvPicPr>
            <a:picLocks noChangeAspect="1"/>
          </p:cNvPicPr>
          <p:nvPr/>
        </p:nvPicPr>
        <p:blipFill>
          <a:blip r:embed="rId10"/>
          <a:stretch>
            <a:fillRect/>
          </a:stretch>
        </p:blipFill>
        <p:spPr>
          <a:xfrm>
            <a:off x="6990111" y="4742603"/>
            <a:ext cx="2152163" cy="2137572"/>
          </a:xfrm>
          <a:prstGeom prst="rect">
            <a:avLst/>
          </a:prstGeom>
        </p:spPr>
      </p:pic>
      <p:grpSp>
        <p:nvGrpSpPr>
          <p:cNvPr id="34" name="Group 33"/>
          <p:cNvGrpSpPr/>
          <p:nvPr/>
        </p:nvGrpSpPr>
        <p:grpSpPr>
          <a:xfrm>
            <a:off x="9754347" y="1696587"/>
            <a:ext cx="3607338" cy="1611939"/>
            <a:chOff x="2625256" y="1647819"/>
            <a:chExt cx="3607338" cy="1611939"/>
          </a:xfrm>
        </p:grpSpPr>
        <p:sp>
          <p:nvSpPr>
            <p:cNvPr id="35" name="Text Box 16"/>
            <p:cNvSpPr txBox="1">
              <a:spLocks noChangeArrowheads="1"/>
            </p:cNvSpPr>
            <p:nvPr/>
          </p:nvSpPr>
          <p:spPr bwMode="auto">
            <a:xfrm>
              <a:off x="2625256" y="1647819"/>
              <a:ext cx="1193800" cy="650875"/>
            </a:xfrm>
            <a:prstGeom prst="rect">
              <a:avLst/>
            </a:prstGeom>
            <a:noFill/>
            <a:ln w="9525">
              <a:noFill/>
              <a:miter lim="800000"/>
              <a:headEnd/>
              <a:tailEnd/>
            </a:ln>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sz="1800" dirty="0" smtClean="0"/>
                <a:t>African eggplant</a:t>
              </a:r>
              <a:endParaRPr lang="en-US" sz="1800" dirty="0" smtClean="0"/>
            </a:p>
          </p:txBody>
        </p:sp>
        <p:pic>
          <p:nvPicPr>
            <p:cNvPr id="36" name="Picture 35" descr="DSCF0239 copy.jpg"/>
            <p:cNvPicPr>
              <a:picLocks noChangeAspect="1"/>
            </p:cNvPicPr>
            <p:nvPr/>
          </p:nvPicPr>
          <p:blipFill>
            <a:blip r:embed="rId11" cstate="print"/>
            <a:stretch>
              <a:fillRect/>
            </a:stretch>
          </p:blipFill>
          <p:spPr>
            <a:xfrm>
              <a:off x="3818578" y="1693086"/>
              <a:ext cx="2414016" cy="1566672"/>
            </a:xfrm>
            <a:prstGeom prst="rect">
              <a:avLst/>
            </a:prstGeom>
          </p:spPr>
        </p:pic>
      </p:grpSp>
      <p:grpSp>
        <p:nvGrpSpPr>
          <p:cNvPr id="7" name="Group 6"/>
          <p:cNvGrpSpPr/>
          <p:nvPr/>
        </p:nvGrpSpPr>
        <p:grpSpPr>
          <a:xfrm>
            <a:off x="2373869" y="1528788"/>
            <a:ext cx="3074093" cy="1833384"/>
            <a:chOff x="2291785" y="1564523"/>
            <a:chExt cx="3074093" cy="1833384"/>
          </a:xfrm>
        </p:grpSpPr>
        <p:sp>
          <p:nvSpPr>
            <p:cNvPr id="27662" name="Text Box 16"/>
            <p:cNvSpPr txBox="1">
              <a:spLocks noChangeArrowheads="1"/>
            </p:cNvSpPr>
            <p:nvPr/>
          </p:nvSpPr>
          <p:spPr bwMode="auto">
            <a:xfrm>
              <a:off x="2291785" y="1564523"/>
              <a:ext cx="1193800" cy="369332"/>
            </a:xfrm>
            <a:prstGeom prst="rect">
              <a:avLst/>
            </a:prstGeom>
            <a:noFill/>
            <a:ln w="9525">
              <a:noFill/>
              <a:miter lim="800000"/>
              <a:headEnd/>
              <a:tailEnd/>
            </a:ln>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sz="1800" dirty="0" smtClean="0"/>
                <a:t>Moringa</a:t>
              </a:r>
              <a:endParaRPr lang="en-US" sz="1800" dirty="0" smtClean="0"/>
            </a:p>
          </p:txBody>
        </p:sp>
        <p:pic>
          <p:nvPicPr>
            <p:cNvPr id="3076" name="Picture 4" descr="Image result for Moring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9360" y="1696587"/>
              <a:ext cx="1956518" cy="17013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2501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946" y="1757772"/>
            <a:ext cx="1005840" cy="1042416"/>
          </a:xfrm>
          <a:prstGeom prst="rect">
            <a:avLst/>
          </a:prstGeom>
        </p:spPr>
      </p:pic>
      <p:sp>
        <p:nvSpPr>
          <p:cNvPr id="29698" name="Rectangle 2"/>
          <p:cNvSpPr>
            <a:spLocks noGrp="1" noChangeArrowheads="1"/>
          </p:cNvSpPr>
          <p:nvPr>
            <p:ph type="title" idx="4294967295"/>
          </p:nvPr>
        </p:nvSpPr>
        <p:spPr>
          <a:xfrm>
            <a:off x="712269" y="1664542"/>
            <a:ext cx="2634788" cy="1015663"/>
          </a:xfrm>
        </p:spPr>
        <p:txBody>
          <a:bodyPr lIns="91440" tIns="45720" rIns="91440" bIns="45720" anchor="ctr"/>
          <a:lstStyle/>
          <a:p>
            <a:pPr eaLnBrk="1" hangingPunct="1"/>
            <a:r>
              <a:rPr lang="en-US" altLang="zh-TW" sz="2000" b="0" dirty="0" smtClean="0">
                <a:solidFill>
                  <a:schemeClr val="accent1">
                    <a:lumMod val="50000"/>
                  </a:schemeClr>
                </a:solidFill>
                <a:latin typeface="Arial" charset="0"/>
                <a:ea typeface="新細明體" pitchFamily="18" charset="-120"/>
              </a:rPr>
              <a:t>Micronutrient content of common and traditional vegetables</a:t>
            </a:r>
          </a:p>
        </p:txBody>
      </p:sp>
      <p:graphicFrame>
        <p:nvGraphicFramePr>
          <p:cNvPr id="112725" name="Group 85"/>
          <p:cNvGraphicFramePr>
            <a:graphicFrameLocks noGrp="1"/>
          </p:cNvGraphicFramePr>
          <p:nvPr>
            <p:extLst>
              <p:ext uri="{D42A27DB-BD31-4B8C-83A1-F6EECF244321}">
                <p14:modId xmlns:p14="http://schemas.microsoft.com/office/powerpoint/2010/main" val="3888686797"/>
              </p:ext>
            </p:extLst>
          </p:nvPr>
        </p:nvGraphicFramePr>
        <p:xfrm>
          <a:off x="802412" y="2787223"/>
          <a:ext cx="7859450" cy="3037991"/>
        </p:xfrm>
        <a:graphic>
          <a:graphicData uri="http://schemas.openxmlformats.org/drawingml/2006/table">
            <a:tbl>
              <a:tblPr/>
              <a:tblGrid>
                <a:gridCol w="1619250"/>
                <a:gridCol w="1079500"/>
                <a:gridCol w="1032140"/>
                <a:gridCol w="1032140"/>
                <a:gridCol w="1032140"/>
                <a:gridCol w="1032140"/>
                <a:gridCol w="1032140"/>
              </a:tblGrid>
              <a:tr h="4629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charset="0"/>
                        <a:cs typeface="Arial" charset="0"/>
                      </a:endParaRP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chemeClr val="tx1"/>
                          </a:solidFill>
                          <a:effectLst/>
                          <a:latin typeface="Calibri" pitchFamily="34" charset="0"/>
                          <a:ea typeface="新細明體" pitchFamily="18" charset="-120"/>
                          <a:cs typeface="Arial" charset="0"/>
                        </a:rPr>
                        <a:t>Ranges</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Calibri" pitchFamily="34" charset="0"/>
                          <a:ea typeface="新細明體" pitchFamily="18" charset="-120"/>
                          <a:cs typeface="Arial" charset="0"/>
                        </a:rPr>
                        <a:t>Cabbage</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Calibri" pitchFamily="34" charset="0"/>
                          <a:ea typeface="新細明體" pitchFamily="18" charset="-120"/>
                          <a:cs typeface="Arial" charset="0"/>
                        </a:rPr>
                        <a:t>Moringa</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Calibri" pitchFamily="34" charset="0"/>
                          <a:ea typeface="新細明體" pitchFamily="18" charset="-120"/>
                          <a:cs typeface="Arial" charset="0"/>
                        </a:rPr>
                        <a:t>Amaranth</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altLang="zh-TW" sz="1200" b="1" i="0" u="none" strike="noStrike" cap="none" normalizeH="0" baseline="0" dirty="0" err="1" smtClean="0">
                          <a:ln>
                            <a:noFill/>
                          </a:ln>
                          <a:solidFill>
                            <a:schemeClr val="tx1"/>
                          </a:solidFill>
                          <a:effectLst/>
                          <a:latin typeface="Calibri" pitchFamily="34" charset="0"/>
                          <a:ea typeface="新細明體" pitchFamily="18" charset="-120"/>
                          <a:cs typeface="Arial" charset="0"/>
                        </a:rPr>
                        <a:t>Aibika</a:t>
                      </a:r>
                      <a:endParaRPr kumimoji="0" lang="en-US" altLang="zh-TW" sz="1200" b="1" i="0" u="none" strike="noStrike" cap="none" normalizeH="0" baseline="0" dirty="0" smtClean="0">
                        <a:ln>
                          <a:noFill/>
                        </a:ln>
                        <a:solidFill>
                          <a:schemeClr val="tx1"/>
                        </a:solidFill>
                        <a:effectLst/>
                        <a:latin typeface="Calibri" pitchFamily="34" charset="0"/>
                        <a:ea typeface="新細明體" pitchFamily="18" charset="-120"/>
                        <a:cs typeface="Arial" charset="0"/>
                      </a:endParaRP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chemeClr val="tx1"/>
                          </a:solidFill>
                          <a:effectLst/>
                          <a:latin typeface="Calibri" pitchFamily="34" charset="0"/>
                          <a:ea typeface="新細明體" pitchFamily="18" charset="-120"/>
                          <a:cs typeface="Arial" charset="0"/>
                        </a:rPr>
                        <a:t>Sweet potato leaf</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110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Symbol" pitchFamily="18" charset="2"/>
                          <a:ea typeface="新細明體" pitchFamily="18" charset="-120"/>
                          <a:cs typeface="Arial" charset="0"/>
                        </a:rPr>
                        <a:t>b</a:t>
                      </a:r>
                      <a:r>
                        <a:rPr kumimoji="0" lang="en-US" altLang="zh-TW" sz="1400" b="1" i="0" u="none" strike="noStrike" cap="none" normalizeH="0" baseline="0" smtClean="0">
                          <a:ln>
                            <a:noFill/>
                          </a:ln>
                          <a:solidFill>
                            <a:srgbClr val="000000"/>
                          </a:solidFill>
                          <a:effectLst/>
                          <a:latin typeface="Calibri" pitchFamily="34" charset="0"/>
                          <a:ea typeface="新細明體" pitchFamily="18" charset="-120"/>
                          <a:cs typeface="Arial" charset="0"/>
                        </a:rPr>
                        <a:t>-Carotene,mg </a:t>
                      </a: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chemeClr val="tx1"/>
                          </a:solidFill>
                          <a:effectLst/>
                          <a:latin typeface="Calibri" pitchFamily="34" charset="0"/>
                          <a:ea typeface="新細明體" pitchFamily="18" charset="-120"/>
                          <a:cs typeface="Arial" charset="0"/>
                        </a:rPr>
                        <a:t>0.0 - 22</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0.00</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bg1"/>
                          </a:solidFill>
                          <a:effectLst/>
                          <a:latin typeface="Calibri" pitchFamily="34" charset="0"/>
                          <a:ea typeface="新細明體" pitchFamily="18" charset="-120"/>
                          <a:cs typeface="Arial" charset="0"/>
                        </a:rPr>
                        <a:t>15.28</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bg1"/>
                          </a:solidFill>
                          <a:effectLst/>
                          <a:latin typeface="Calibri" pitchFamily="34" charset="0"/>
                          <a:ea typeface="新細明體" pitchFamily="18" charset="-120"/>
                          <a:cs typeface="Arial" charset="0"/>
                        </a:rPr>
                        <a:t>9.23</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bg1"/>
                          </a:solidFill>
                          <a:effectLst/>
                          <a:latin typeface="Calibri" pitchFamily="34" charset="0"/>
                          <a:ea typeface="新細明體" pitchFamily="18" charset="-120"/>
                          <a:cs typeface="Arial" charset="0"/>
                        </a:rPr>
                        <a:t>5.11</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bg1"/>
                          </a:solidFill>
                          <a:effectLst/>
                          <a:latin typeface="Calibri" pitchFamily="34" charset="0"/>
                          <a:ea typeface="新細明體" pitchFamily="18" charset="-120"/>
                          <a:cs typeface="Arial" charset="0"/>
                        </a:rPr>
                        <a:t>6.82</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r>
              <a:tr h="4126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400" b="1" i="0" u="none" strike="noStrike" cap="none" normalizeH="0" baseline="0" dirty="0" err="1" smtClean="0">
                          <a:ln>
                            <a:noFill/>
                          </a:ln>
                          <a:solidFill>
                            <a:schemeClr val="tx1"/>
                          </a:solidFill>
                          <a:effectLst/>
                          <a:latin typeface="Calibri" pitchFamily="34" charset="0"/>
                          <a:ea typeface="新細明體" pitchFamily="18" charset="-120"/>
                          <a:cs typeface="Arial" charset="0"/>
                        </a:rPr>
                        <a:t>Vit</a:t>
                      </a:r>
                      <a:r>
                        <a:rPr kumimoji="0" lang="en-US" altLang="zh-TW" sz="1400" b="1" i="0" u="none" strike="noStrike" cap="none" normalizeH="0" baseline="0" dirty="0" smtClean="0">
                          <a:ln>
                            <a:noFill/>
                          </a:ln>
                          <a:solidFill>
                            <a:schemeClr val="tx1"/>
                          </a:solidFill>
                          <a:effectLst/>
                          <a:latin typeface="Calibri" pitchFamily="34" charset="0"/>
                          <a:ea typeface="新細明體" pitchFamily="18" charset="-120"/>
                          <a:cs typeface="Arial" charset="0"/>
                        </a:rPr>
                        <a:t> C, mg</a:t>
                      </a: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chemeClr val="tx1"/>
                          </a:solidFill>
                          <a:effectLst/>
                          <a:latin typeface="Calibri" pitchFamily="34" charset="0"/>
                          <a:ea typeface="新細明體" pitchFamily="18" charset="-120"/>
                          <a:cs typeface="Arial" charset="0"/>
                        </a:rPr>
                        <a:t>1.1 - 353</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22</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459</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113</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82</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81</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110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Calibri" pitchFamily="34" charset="0"/>
                          <a:ea typeface="新細明體" pitchFamily="18" charset="-120"/>
                          <a:cs typeface="Arial" charset="0"/>
                        </a:rPr>
                        <a:t>Vit E, mg</a:t>
                      </a: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Calibri" pitchFamily="34" charset="0"/>
                          <a:ea typeface="新細明體" pitchFamily="18" charset="-120"/>
                          <a:cs typeface="Arial" charset="0"/>
                        </a:rPr>
                        <a:t>0.0 - 71</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0.05</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25.25</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3.44</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4.51</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4.69</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r>
              <a:tr h="4110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Calibri" pitchFamily="34" charset="0"/>
                          <a:ea typeface="新細明體" pitchFamily="18" charset="-120"/>
                          <a:cs typeface="Arial" charset="0"/>
                        </a:rPr>
                        <a:t>Iron, mg</a:t>
                      </a: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chemeClr val="tx1"/>
                          </a:solidFill>
                          <a:effectLst/>
                          <a:latin typeface="Calibri" pitchFamily="34" charset="0"/>
                          <a:ea typeface="新細明體" pitchFamily="18" charset="-120"/>
                          <a:cs typeface="Arial" charset="0"/>
                        </a:rPr>
                        <a:t>0.2 – 26</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0.30</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10.09</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5.54</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1.40</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1.88</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110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Calibri" pitchFamily="34" charset="0"/>
                          <a:ea typeface="新細明體" pitchFamily="18" charset="-120"/>
                          <a:cs typeface="Arial" charset="0"/>
                        </a:rPr>
                        <a:t>Folates, </a:t>
                      </a:r>
                      <a:r>
                        <a:rPr kumimoji="0" lang="en-US" altLang="zh-TW" sz="1400" b="1" i="0" u="none" strike="noStrike" cap="none" normalizeH="0" baseline="0" smtClean="0">
                          <a:ln>
                            <a:noFill/>
                          </a:ln>
                          <a:solidFill>
                            <a:schemeClr val="tx1"/>
                          </a:solidFill>
                          <a:effectLst/>
                          <a:latin typeface="Symbol" pitchFamily="18" charset="2"/>
                          <a:ea typeface="新細明體" pitchFamily="18" charset="-120"/>
                          <a:cs typeface="Arial" charset="0"/>
                        </a:rPr>
                        <a:t>m</a:t>
                      </a:r>
                      <a:r>
                        <a:rPr kumimoji="0" lang="en-US" altLang="zh-TW" sz="1400" b="1" i="0" u="none" strike="noStrike" cap="none" normalizeH="0" baseline="0" smtClean="0">
                          <a:ln>
                            <a:noFill/>
                          </a:ln>
                          <a:solidFill>
                            <a:schemeClr val="tx1"/>
                          </a:solidFill>
                          <a:effectLst/>
                          <a:latin typeface="Arial" charset="0"/>
                          <a:ea typeface="新細明體" pitchFamily="18" charset="-120"/>
                          <a:cs typeface="Arial" charset="0"/>
                        </a:rPr>
                        <a:t>g</a:t>
                      </a:r>
                      <a:endParaRPr kumimoji="0" lang="en-US" altLang="zh-TW" sz="1400" b="1" i="0" u="none" strike="noStrike" cap="none" normalizeH="0" baseline="0" smtClean="0">
                        <a:ln>
                          <a:noFill/>
                        </a:ln>
                        <a:solidFill>
                          <a:schemeClr val="tx1"/>
                        </a:solidFill>
                        <a:effectLst/>
                        <a:latin typeface="Calibri" pitchFamily="34" charset="0"/>
                        <a:ea typeface="新細明體" pitchFamily="18" charset="-120"/>
                        <a:cs typeface="Arial" charset="0"/>
                      </a:endParaRP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chemeClr val="tx1"/>
                          </a:solidFill>
                          <a:effectLst/>
                          <a:latin typeface="Calibri" pitchFamily="34" charset="0"/>
                          <a:ea typeface="新細明體" pitchFamily="18" charset="-120"/>
                          <a:cs typeface="Arial" charset="0"/>
                        </a:rPr>
                        <a:t>2.8 – 175</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ND</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93</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78</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177</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39</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180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新細明體" pitchFamily="18" charset="-120"/>
                          <a:cs typeface="Arial" charset="0"/>
                        </a:rPr>
                        <a:t>Antioxidant activity, TE</a:t>
                      </a:r>
                    </a:p>
                  </a:txBody>
                  <a:tcPr marT="45684" marB="456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Calibri" pitchFamily="34" charset="0"/>
                          <a:ea typeface="新細明體" pitchFamily="18" charset="-120"/>
                          <a:cs typeface="Arial" charset="0"/>
                        </a:rPr>
                        <a:t>0.6 - 82,000</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Calibri" pitchFamily="34" charset="0"/>
                          <a:ea typeface="新細明體" pitchFamily="18" charset="-120"/>
                          <a:cs typeface="Arial" charset="0"/>
                        </a:rPr>
                        <a:t>496</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rgbClr val="FFFFFF"/>
                          </a:solidFill>
                          <a:effectLst/>
                          <a:latin typeface="Calibri" pitchFamily="34" charset="0"/>
                          <a:ea typeface="新細明體" pitchFamily="18" charset="-120"/>
                          <a:cs typeface="Arial" charset="0"/>
                        </a:rPr>
                        <a:t>2858</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394</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Calibri" pitchFamily="34" charset="0"/>
                          <a:ea typeface="新細明體" pitchFamily="18" charset="-120"/>
                          <a:cs typeface="Arial" charset="0"/>
                        </a:rPr>
                        <a:t>560</a:t>
                      </a:r>
                    </a:p>
                  </a:txBody>
                  <a:tcPr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altLang="zh-TW" sz="1600" b="1" i="0" u="none" strike="noStrike" cap="none" normalizeH="0" baseline="0" dirty="0" smtClean="0">
                          <a:ln>
                            <a:noFill/>
                          </a:ln>
                          <a:solidFill>
                            <a:srgbClr val="FFFFFF"/>
                          </a:solidFill>
                          <a:effectLst/>
                          <a:latin typeface="Calibri" pitchFamily="34" charset="0"/>
                          <a:ea typeface="新細明體" pitchFamily="18" charset="-120"/>
                          <a:cs typeface="Arial" charset="0"/>
                        </a:rPr>
                        <a:t>870</a:t>
                      </a:r>
                    </a:p>
                  </a:txBody>
                  <a:tcPr marT="45684" marB="4568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r>
            </a:tbl>
          </a:graphicData>
        </a:graphic>
      </p:graphicFrame>
      <p:sp>
        <p:nvSpPr>
          <p:cNvPr id="29778" name="Text Box 83"/>
          <p:cNvSpPr txBox="1">
            <a:spLocks noChangeArrowheads="1"/>
          </p:cNvSpPr>
          <p:nvPr/>
        </p:nvSpPr>
        <p:spPr bwMode="auto">
          <a:xfrm>
            <a:off x="6435811" y="5893893"/>
            <a:ext cx="28686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kumimoji="1" lang="en-US" altLang="zh-TW" sz="1200" b="0" i="1" dirty="0">
                <a:ea typeface="新細明體" pitchFamily="18" charset="-120"/>
              </a:rPr>
              <a:t>Source:</a:t>
            </a:r>
            <a:r>
              <a:rPr kumimoji="1" lang="en-US" altLang="zh-TW" sz="1200" b="0" dirty="0">
                <a:ea typeface="新細明體" pitchFamily="18" charset="-120"/>
              </a:rPr>
              <a:t> </a:t>
            </a:r>
            <a:r>
              <a:rPr kumimoji="1" lang="en-US" altLang="zh-TW" sz="1200" b="0" dirty="0" smtClean="0">
                <a:ea typeface="新細明體" pitchFamily="18" charset="-120"/>
              </a:rPr>
              <a:t>WorldVeg </a:t>
            </a:r>
            <a:r>
              <a:rPr kumimoji="1" lang="en-US" altLang="zh-TW" sz="1200" b="0" dirty="0">
                <a:ea typeface="新細明體" pitchFamily="18" charset="-120"/>
              </a:rPr>
              <a:t>Nutrition Lab</a:t>
            </a:r>
          </a:p>
          <a:p>
            <a:pPr eaLnBrk="1" hangingPunct="1"/>
            <a:endParaRPr kumimoji="1" lang="en-US" altLang="zh-TW" sz="1400" b="0" dirty="0">
              <a:latin typeface="Times New Roman" pitchFamily="18" charset="0"/>
              <a:ea typeface="新細明體" pitchFamily="18" charset="-120"/>
            </a:endParaRPr>
          </a:p>
        </p:txBody>
      </p:sp>
      <p:sp>
        <p:nvSpPr>
          <p:cNvPr id="28756" name="Text Box 86"/>
          <p:cNvSpPr txBox="1">
            <a:spLocks noChangeArrowheads="1"/>
          </p:cNvSpPr>
          <p:nvPr/>
        </p:nvSpPr>
        <p:spPr bwMode="auto">
          <a:xfrm>
            <a:off x="297774" y="852670"/>
            <a:ext cx="8214187" cy="584775"/>
          </a:xfrm>
          <a:prstGeom prst="rect">
            <a:avLst/>
          </a:prstGeom>
          <a:noFill/>
          <a:ln>
            <a:noFill/>
          </a:ln>
          <a:effectLs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sz="3200" dirty="0" smtClean="0">
                <a:solidFill>
                  <a:schemeClr val="accent3">
                    <a:lumMod val="75000"/>
                  </a:schemeClr>
                </a:solidFill>
              </a:rPr>
              <a:t>Traditional vegetables: Rich in nutrients</a:t>
            </a:r>
          </a:p>
        </p:txBody>
      </p:sp>
      <p:pic>
        <p:nvPicPr>
          <p:cNvPr id="14" name="Picture 13" descr="DSC_6874 copy.jpg"/>
          <p:cNvPicPr>
            <a:picLocks noChangeAspect="1"/>
          </p:cNvPicPr>
          <p:nvPr/>
        </p:nvPicPr>
        <p:blipFill>
          <a:blip r:embed="rId4" cstate="print"/>
          <a:stretch>
            <a:fillRect/>
          </a:stretch>
        </p:blipFill>
        <p:spPr>
          <a:xfrm>
            <a:off x="4544069" y="1757772"/>
            <a:ext cx="999744" cy="1024128"/>
          </a:xfrm>
          <a:prstGeom prst="rect">
            <a:avLst/>
          </a:prstGeom>
        </p:spPr>
      </p:pic>
      <p:pic>
        <p:nvPicPr>
          <p:cNvPr id="15" name="Picture 14" descr="DSCF0435 copy.jpg"/>
          <p:cNvPicPr>
            <a:picLocks noChangeAspect="1"/>
          </p:cNvPicPr>
          <p:nvPr/>
        </p:nvPicPr>
        <p:blipFill>
          <a:blip r:embed="rId5" cstate="print"/>
          <a:stretch>
            <a:fillRect/>
          </a:stretch>
        </p:blipFill>
        <p:spPr>
          <a:xfrm>
            <a:off x="5570979" y="1757772"/>
            <a:ext cx="999744" cy="1024128"/>
          </a:xfrm>
          <a:prstGeom prst="rect">
            <a:avLst/>
          </a:prstGeom>
        </p:spPr>
      </p:pic>
      <p:pic>
        <p:nvPicPr>
          <p:cNvPr id="16" name="Picture 15" descr="DSCF2006 copy.jpg"/>
          <p:cNvPicPr>
            <a:picLocks noChangeAspect="1"/>
          </p:cNvPicPr>
          <p:nvPr/>
        </p:nvPicPr>
        <p:blipFill>
          <a:blip r:embed="rId6" cstate="print"/>
          <a:stretch>
            <a:fillRect/>
          </a:stretch>
        </p:blipFill>
        <p:spPr>
          <a:xfrm>
            <a:off x="7645103" y="1757772"/>
            <a:ext cx="999744" cy="1024128"/>
          </a:xfrm>
          <a:prstGeom prst="rect">
            <a:avLst/>
          </a:prstGeom>
        </p:spPr>
      </p:pic>
      <p:pic>
        <p:nvPicPr>
          <p:cNvPr id="11" name="Picture 10" descr="DSCF9944 copy.jpg"/>
          <p:cNvPicPr>
            <a:picLocks noChangeAspect="1"/>
          </p:cNvPicPr>
          <p:nvPr/>
        </p:nvPicPr>
        <p:blipFill>
          <a:blip r:embed="rId7" cstate="print"/>
          <a:stretch>
            <a:fillRect/>
          </a:stretch>
        </p:blipFill>
        <p:spPr>
          <a:xfrm>
            <a:off x="3507008" y="1748147"/>
            <a:ext cx="999744" cy="1024128"/>
          </a:xfrm>
          <a:prstGeom prst="rect">
            <a:avLst/>
          </a:prstGeom>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28543574"/>
              </p:ext>
            </p:extLst>
          </p:nvPr>
        </p:nvGraphicFramePr>
        <p:xfrm>
          <a:off x="-610831" y="3279375"/>
          <a:ext cx="5374510" cy="3589337"/>
        </p:xfrm>
        <a:graphic>
          <a:graphicData uri="http://schemas.openxmlformats.org/presentationml/2006/ole">
            <mc:AlternateContent xmlns:mc="http://schemas.openxmlformats.org/markup-compatibility/2006">
              <mc:Choice xmlns:v="urn:schemas-microsoft-com:vml" Requires="v">
                <p:oleObj spid="_x0000_s1061" name="Image" r:id="rId4" imgW="10780920" imgH="7200000" progId="Photoshop.Image.13">
                  <p:embed/>
                </p:oleObj>
              </mc:Choice>
              <mc:Fallback>
                <p:oleObj name="Image" r:id="rId4" imgW="10780920" imgH="7200000" progId="Photoshop.Image.13">
                  <p:embed/>
                  <p:pic>
                    <p:nvPicPr>
                      <p:cNvPr id="0" name=""/>
                      <p:cNvPicPr/>
                      <p:nvPr/>
                    </p:nvPicPr>
                    <p:blipFill>
                      <a:blip r:embed="rId5"/>
                      <a:stretch>
                        <a:fillRect/>
                      </a:stretch>
                    </p:blipFill>
                    <p:spPr>
                      <a:xfrm>
                        <a:off x="-610831" y="3279375"/>
                        <a:ext cx="5374510" cy="3589337"/>
                      </a:xfrm>
                      <a:prstGeom prst="rect">
                        <a:avLst/>
                      </a:prstGeom>
                    </p:spPr>
                  </p:pic>
                </p:oleObj>
              </mc:Fallback>
            </mc:AlternateContent>
          </a:graphicData>
        </a:graphic>
      </p:graphicFrame>
      <p:pic>
        <p:nvPicPr>
          <p:cNvPr id="14" name="Picture 13" descr="DSCF1520 copy.jpg"/>
          <p:cNvPicPr>
            <a:picLocks noChangeAspect="1"/>
          </p:cNvPicPr>
          <p:nvPr/>
        </p:nvPicPr>
        <p:blipFill>
          <a:blip r:embed="rId6" cstate="print"/>
          <a:stretch>
            <a:fillRect/>
          </a:stretch>
        </p:blipFill>
        <p:spPr>
          <a:xfrm>
            <a:off x="10195124" y="-196755"/>
            <a:ext cx="4383024" cy="3621024"/>
          </a:xfrm>
          <a:prstGeom prst="rect">
            <a:avLst/>
          </a:prstGeom>
        </p:spPr>
      </p:pic>
      <p:sp>
        <p:nvSpPr>
          <p:cNvPr id="32770" name="Rectangle 2"/>
          <p:cNvSpPr>
            <a:spLocks noGrp="1" noChangeArrowheads="1"/>
          </p:cNvSpPr>
          <p:nvPr>
            <p:ph type="title" idx="4294967295"/>
          </p:nvPr>
        </p:nvSpPr>
        <p:spPr>
          <a:xfrm>
            <a:off x="573088" y="938213"/>
            <a:ext cx="7000875" cy="473075"/>
          </a:xfrm>
        </p:spPr>
        <p:txBody>
          <a:bodyPr lIns="91440" tIns="45720" rIns="91440" bIns="45720" anchor="ctr"/>
          <a:lstStyle/>
          <a:p>
            <a:r>
              <a:rPr lang="en-US" smtClean="0">
                <a:latin typeface="Arial Unicode MS" pitchFamily="34" charset="-128"/>
              </a:rPr>
              <a:t>Vegetable production is knowledge intensive</a:t>
            </a:r>
          </a:p>
        </p:txBody>
      </p:sp>
      <p:sp>
        <p:nvSpPr>
          <p:cNvPr id="32773" name="Rectangle 15"/>
          <p:cNvSpPr>
            <a:spLocks noChangeArrowheads="1"/>
          </p:cNvSpPr>
          <p:nvPr/>
        </p:nvSpPr>
        <p:spPr bwMode="auto">
          <a:xfrm>
            <a:off x="-12700" y="6159500"/>
            <a:ext cx="457200" cy="457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a:p>
        </p:txBody>
      </p:sp>
      <p:pic>
        <p:nvPicPr>
          <p:cNvPr id="32774" name="Picture 5" descr="C:\Users\jackie.hughes.AVRDCAD\Desktop\29th RTC\DSC_001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11" r="9030"/>
          <a:stretch/>
        </p:blipFill>
        <p:spPr bwMode="auto">
          <a:xfrm>
            <a:off x="4464922" y="3245243"/>
            <a:ext cx="467650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14"/>
          <p:cNvSpPr txBox="1">
            <a:spLocks noChangeArrowheads="1"/>
          </p:cNvSpPr>
          <p:nvPr/>
        </p:nvSpPr>
        <p:spPr bwMode="auto">
          <a:xfrm>
            <a:off x="-610831" y="6159500"/>
            <a:ext cx="9754831" cy="457200"/>
          </a:xfrm>
          <a:prstGeom prst="rect">
            <a:avLst/>
          </a:prstGeom>
          <a:solidFill>
            <a:schemeClr val="accent3"/>
          </a:solidFill>
          <a:ln>
            <a:noFill/>
          </a:ln>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defRPr/>
            </a:pPr>
            <a:r>
              <a:rPr lang="en-US" sz="2400" dirty="0" smtClean="0">
                <a:solidFill>
                  <a:schemeClr val="bg1"/>
                </a:solidFill>
                <a:ea typeface="Arial Unicode MS" pitchFamily="34" charset="-120"/>
                <a:cs typeface="Arial Unicode MS" pitchFamily="34" charset="-120"/>
              </a:rPr>
              <a:t>Building capacity for resilience</a:t>
            </a:r>
          </a:p>
        </p:txBody>
      </p:sp>
      <p:pic>
        <p:nvPicPr>
          <p:cNvPr id="2" name="Picture 1" descr="lao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53"/>
            <a:ext cx="4389120" cy="327355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7706" y="-41148"/>
            <a:ext cx="4940016" cy="3309811"/>
          </a:xfrm>
          <a:prstGeom prst="rect">
            <a:avLst/>
          </a:prstGeom>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75"/>
            <a:ext cx="4685585" cy="3123723"/>
          </a:xfrm>
          <a:prstGeom prst="rect">
            <a:avLst/>
          </a:prstGeom>
        </p:spPr>
      </p:pic>
      <p:pic>
        <p:nvPicPr>
          <p:cNvPr id="33794" name="Picture 3" descr="DSCN0779"/>
          <p:cNvPicPr>
            <a:picLocks noGrp="1" noChangeAspect="1" noChangeArrowheads="1"/>
          </p:cNvPicPr>
          <p:nvPr>
            <p:ph type="body" idx="1"/>
          </p:nvPr>
        </p:nvPicPr>
        <p:blipFill rotWithShape="1">
          <a:blip r:embed="rId4" cstate="print">
            <a:extLst>
              <a:ext uri="{28A0092B-C50C-407E-A947-70E740481C1C}">
                <a14:useLocalDpi xmlns:a14="http://schemas.microsoft.com/office/drawing/2010/main" val="0"/>
              </a:ext>
            </a:extLst>
          </a:blip>
          <a:srcRect t="16445" r="8816"/>
          <a:stretch/>
        </p:blipFill>
        <p:spPr>
          <a:xfrm>
            <a:off x="4685584" y="-23149"/>
            <a:ext cx="4458415" cy="3102514"/>
          </a:xfrm>
        </p:spPr>
      </p:pic>
      <p:sp>
        <p:nvSpPr>
          <p:cNvPr id="32772" name="Rectangle 5"/>
          <p:cNvSpPr>
            <a:spLocks noChangeArrowheads="1"/>
          </p:cNvSpPr>
          <p:nvPr/>
        </p:nvSpPr>
        <p:spPr bwMode="auto">
          <a:xfrm>
            <a:off x="-228600" y="2858256"/>
            <a:ext cx="9372600" cy="1113723"/>
          </a:xfrm>
          <a:prstGeom prst="rect">
            <a:avLst/>
          </a:prstGeom>
          <a:solidFill>
            <a:schemeClr val="accent2">
              <a:lumMod val="50000"/>
            </a:schemeClr>
          </a:solidFill>
          <a:ln>
            <a:noFill/>
          </a:ln>
        </p:spPr>
        <p:txBody>
          <a:bodyPr wrap="none" anchor="ctr"/>
          <a:lstStyle/>
          <a:p>
            <a:pPr algn="r">
              <a:defRPr/>
            </a:pPr>
            <a:endParaRPr lang="en-US"/>
          </a:p>
        </p:txBody>
      </p:sp>
      <p:sp>
        <p:nvSpPr>
          <p:cNvPr id="33797" name="Rectangle 6"/>
          <p:cNvSpPr>
            <a:spLocks noChangeArrowheads="1"/>
          </p:cNvSpPr>
          <p:nvPr/>
        </p:nvSpPr>
        <p:spPr bwMode="auto">
          <a:xfrm>
            <a:off x="-228601" y="2858256"/>
            <a:ext cx="762001" cy="1086682"/>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a:p>
        </p:txBody>
      </p:sp>
      <p:sp>
        <p:nvSpPr>
          <p:cNvPr id="32775" name="Rectangle 5"/>
          <p:cNvSpPr>
            <a:spLocks noChangeArrowheads="1"/>
          </p:cNvSpPr>
          <p:nvPr/>
        </p:nvSpPr>
        <p:spPr bwMode="auto">
          <a:xfrm>
            <a:off x="546764" y="3079365"/>
            <a:ext cx="4270375" cy="595312"/>
          </a:xfrm>
          <a:prstGeom prst="rect">
            <a:avLst/>
          </a:prstGeom>
          <a:noFill/>
          <a:ln>
            <a:noFill/>
          </a:ln>
          <a:extLst/>
        </p:spPr>
        <p:txBody>
          <a:bodyPr anchor="ctr"/>
          <a:lstStyle/>
          <a:p>
            <a:pPr eaLnBrk="0" hangingPunct="0">
              <a:defRPr/>
            </a:pPr>
            <a:r>
              <a:rPr lang="en-US" altLang="zh-TW" sz="3000" dirty="0">
                <a:solidFill>
                  <a:schemeClr val="bg1">
                    <a:lumMod val="95000"/>
                  </a:schemeClr>
                </a:solidFill>
                <a:ea typeface="新細明體" pitchFamily="18" charset="-120"/>
                <a:cs typeface="Arial Unicode MS" pitchFamily="34" charset="-120"/>
              </a:rPr>
              <a:t>Healthy diets begin with knowledge </a:t>
            </a:r>
          </a:p>
        </p:txBody>
      </p:sp>
      <p:pic>
        <p:nvPicPr>
          <p:cNvPr id="33800" name="Picture 8" descr="school garden - Bali Indones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3" y="3944938"/>
            <a:ext cx="4694238"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Rectangle 3"/>
          <p:cNvSpPr/>
          <p:nvPr/>
        </p:nvSpPr>
        <p:spPr>
          <a:xfrm>
            <a:off x="4685585" y="3944938"/>
            <a:ext cx="4458416" cy="2913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p:cNvPicPr>
            <a:picLocks noChangeAspect="1" noChangeArrowheads="1"/>
          </p:cNvPicPr>
          <p:nvPr/>
        </p:nvPicPr>
        <p:blipFill>
          <a:blip r:embed="rId6" cstate="print"/>
          <a:srcRect/>
          <a:stretch>
            <a:fillRect/>
          </a:stretch>
        </p:blipFill>
        <p:spPr bwMode="auto">
          <a:xfrm>
            <a:off x="7152347" y="3724332"/>
            <a:ext cx="1743107" cy="2431915"/>
          </a:xfrm>
          <a:prstGeom prst="rect">
            <a:avLst/>
          </a:prstGeom>
          <a:noFill/>
          <a:ln w="28575">
            <a:solidFill>
              <a:srgbClr val="92D050"/>
            </a:solidFill>
            <a:miter lim="800000"/>
            <a:headEnd/>
            <a:tailEnd/>
          </a:ln>
          <a:effectLst/>
          <a:extLst/>
        </p:spPr>
      </p:pic>
      <p:pic>
        <p:nvPicPr>
          <p:cNvPr id="12" name="Picture 11"/>
          <p:cNvPicPr>
            <a:picLocks noChangeAspect="1"/>
          </p:cNvPicPr>
          <p:nvPr/>
        </p:nvPicPr>
        <p:blipFill>
          <a:blip r:embed="rId7"/>
          <a:stretch>
            <a:fillRect/>
          </a:stretch>
        </p:blipFill>
        <p:spPr>
          <a:xfrm rot="21075437">
            <a:off x="4020160" y="3580304"/>
            <a:ext cx="1773497" cy="2542310"/>
          </a:xfrm>
          <a:prstGeom prst="rect">
            <a:avLst/>
          </a:prstGeom>
          <a:ln w="19050">
            <a:solidFill>
              <a:srgbClr val="92D050"/>
            </a:solidFill>
          </a:ln>
        </p:spPr>
      </p:pic>
      <p:pic>
        <p:nvPicPr>
          <p:cNvPr id="3" name="Picture 2"/>
          <p:cNvPicPr>
            <a:picLocks noChangeAspect="1"/>
          </p:cNvPicPr>
          <p:nvPr/>
        </p:nvPicPr>
        <p:blipFill>
          <a:blip r:embed="rId8"/>
          <a:stretch>
            <a:fillRect/>
          </a:stretch>
        </p:blipFill>
        <p:spPr>
          <a:xfrm rot="237071">
            <a:off x="5230482" y="3577732"/>
            <a:ext cx="2305565" cy="3196943"/>
          </a:xfrm>
          <a:prstGeom prst="rect">
            <a:avLst/>
          </a:prstGeom>
          <a:ln w="19050">
            <a:solidFill>
              <a:srgbClr val="92D050"/>
            </a:solidFill>
          </a:ln>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82448" y="857757"/>
            <a:ext cx="8359775" cy="584775"/>
          </a:xfrm>
        </p:spPr>
        <p:txBody>
          <a:bodyPr lIns="91440" tIns="45720" rIns="91440" bIns="45720" anchor="ctr"/>
          <a:lstStyle/>
          <a:p>
            <a:pPr eaLnBrk="1" hangingPunct="1">
              <a:defRPr/>
            </a:pPr>
            <a:r>
              <a:rPr lang="en-US" altLang="zh-TW" sz="3200" dirty="0" smtClean="0">
                <a:solidFill>
                  <a:schemeClr val="accent3">
                    <a:lumMod val="75000"/>
                  </a:schemeClr>
                </a:solidFill>
                <a:latin typeface="Arial" charset="0"/>
                <a:ea typeface="新細明體" pitchFamily="18" charset="-120"/>
              </a:rPr>
              <a:t>Healthy Home Garden Kits</a:t>
            </a:r>
            <a:r>
              <a:rPr lang="en-US" altLang="zh-TW" sz="3200" b="0" dirty="0" smtClean="0">
                <a:solidFill>
                  <a:schemeClr val="accent3">
                    <a:lumMod val="75000"/>
                  </a:schemeClr>
                </a:solidFill>
                <a:ea typeface="Arial Unicode MS" pitchFamily="34" charset="-120"/>
                <a:cs typeface="Arial Unicode MS" pitchFamily="34" charset="-120"/>
              </a:rPr>
              <a:t> </a:t>
            </a:r>
            <a:endParaRPr lang="zh-TW" altLang="en-US" sz="3200" b="0" dirty="0" smtClean="0">
              <a:solidFill>
                <a:schemeClr val="accent3">
                  <a:lumMod val="75000"/>
                </a:schemeClr>
              </a:solidFill>
              <a:ea typeface="Arial Unicode MS" pitchFamily="34" charset="-120"/>
              <a:cs typeface="Arial Unicode MS" pitchFamily="34" charset="-120"/>
            </a:endParaRPr>
          </a:p>
        </p:txBody>
      </p:sp>
      <p:sp>
        <p:nvSpPr>
          <p:cNvPr id="35843" name="Rectangle 3"/>
          <p:cNvSpPr>
            <a:spLocks noGrp="1" noChangeArrowheads="1"/>
          </p:cNvSpPr>
          <p:nvPr>
            <p:ph type="body" idx="4294967295"/>
          </p:nvPr>
        </p:nvSpPr>
        <p:spPr>
          <a:xfrm>
            <a:off x="326356" y="1765830"/>
            <a:ext cx="3809710" cy="4721225"/>
          </a:xfrm>
        </p:spPr>
        <p:txBody>
          <a:bodyPr lIns="91440" tIns="45720" rIns="91440" bIns="45720"/>
          <a:lstStyle/>
          <a:p>
            <a:pPr eaLnBrk="1" hangingPunct="1">
              <a:buSzPct val="105000"/>
              <a:buFont typeface="Wingdings" pitchFamily="2" charset="2"/>
              <a:buChar char="l"/>
            </a:pPr>
            <a:r>
              <a:rPr lang="en-US" altLang="zh-TW" dirty="0" smtClean="0">
                <a:ea typeface="新細明體" pitchFamily="18" charset="-120"/>
              </a:rPr>
              <a:t>To public and private agencies upon request</a:t>
            </a:r>
          </a:p>
          <a:p>
            <a:pPr eaLnBrk="1" hangingPunct="1">
              <a:buSzPct val="105000"/>
              <a:buFont typeface="Wingdings" pitchFamily="2" charset="2"/>
              <a:buChar char="l"/>
            </a:pPr>
            <a:r>
              <a:rPr lang="en-US" altLang="zh-TW" dirty="0" smtClean="0">
                <a:ea typeface="新細明體" pitchFamily="18" charset="-120"/>
              </a:rPr>
              <a:t>Each kit includes seed of high yielding &amp; nutritious vegetables</a:t>
            </a:r>
          </a:p>
          <a:p>
            <a:pPr eaLnBrk="1" hangingPunct="1">
              <a:buSzPct val="105000"/>
              <a:buFont typeface="Wingdings" pitchFamily="2" charset="2"/>
              <a:buChar char="l"/>
            </a:pPr>
            <a:r>
              <a:rPr lang="en-US" altLang="zh-TW" dirty="0" smtClean="0">
                <a:ea typeface="新細明體" pitchFamily="18" charset="-120"/>
              </a:rPr>
              <a:t>Enough seed (2-50 g) of each crop to plant a home garden and sustain a healthy diet for a family of 4 for a year </a:t>
            </a:r>
          </a:p>
          <a:p>
            <a:pPr marL="0" indent="0" eaLnBrk="1" hangingPunct="1">
              <a:buSzPct val="105000"/>
              <a:buNone/>
            </a:pPr>
            <a:r>
              <a:rPr lang="en-US" altLang="zh-TW" dirty="0" smtClean="0">
                <a:ea typeface="新細明體" pitchFamily="18" charset="-120"/>
              </a:rPr>
              <a:t>  </a:t>
            </a:r>
            <a:endParaRPr lang="zh-TW" altLang="en-US" dirty="0" smtClean="0">
              <a:ea typeface="新細明體" pitchFamily="18" charset="-120"/>
            </a:endParaRPr>
          </a:p>
        </p:txBody>
      </p:sp>
      <p:pic>
        <p:nvPicPr>
          <p:cNvPr id="2" name="Picture 1" descr="Healthy Home Garden Ki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7244" y="534458"/>
            <a:ext cx="2574388" cy="215939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59508">
            <a:off x="5732818" y="723211"/>
            <a:ext cx="2456537" cy="3452509"/>
          </a:xfrm>
          <a:prstGeom prst="rect">
            <a:avLst/>
          </a:prstGeom>
          <a:ln>
            <a:solidFill>
              <a:schemeClr val="bg1">
                <a:lumMod val="65000"/>
              </a:schemeClr>
            </a:solidFill>
          </a:ln>
        </p:spPr>
      </p:pic>
      <p:pic>
        <p:nvPicPr>
          <p:cNvPr id="6" name="Picture 5" descr="Healthy diet kit-B5.jpg"/>
          <p:cNvPicPr>
            <a:picLocks noChangeAspect="1"/>
          </p:cNvPicPr>
          <p:nvPr/>
        </p:nvPicPr>
        <p:blipFill>
          <a:blip r:embed="rId5" cstate="print"/>
          <a:stretch>
            <a:fillRect/>
          </a:stretch>
        </p:blipFill>
        <p:spPr>
          <a:xfrm rot="747640">
            <a:off x="6593105" y="2082802"/>
            <a:ext cx="2237232" cy="3151632"/>
          </a:xfrm>
          <a:prstGeom prst="rect">
            <a:avLst/>
          </a:prstGeom>
          <a:ln>
            <a:solidFill>
              <a:schemeClr val="bg1">
                <a:lumMod val="65000"/>
              </a:schemeClr>
            </a:solidFill>
          </a:ln>
        </p:spPr>
      </p:pic>
      <p:pic>
        <p:nvPicPr>
          <p:cNvPr id="7" name="Picture 5" descr="C:\Documents and Settings\Rcsa-scientist\Desktop\CURRENT WORKING doc\Home garden model posters\Jharkhand model.jpg"/>
          <p:cNvPicPr>
            <a:picLocks noChangeAspect="1" noChangeArrowheads="1"/>
          </p:cNvPicPr>
          <p:nvPr/>
        </p:nvPicPr>
        <p:blipFill>
          <a:blip r:embed="rId6" cstate="print">
            <a:extLst>
              <a:ext uri="{28A0092B-C50C-407E-A947-70E740481C1C}">
                <a14:useLocalDpi xmlns:a14="http://schemas.microsoft.com/office/drawing/2010/main" val="0"/>
              </a:ext>
            </a:extLst>
          </a:blip>
          <a:srcRect b="-27"/>
          <a:stretch>
            <a:fillRect/>
          </a:stretch>
        </p:blipFill>
        <p:spPr bwMode="auto">
          <a:xfrm>
            <a:off x="6717172" y="4648982"/>
            <a:ext cx="2318544" cy="154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7"/>
          <a:srcRect l="4403" r="5834"/>
          <a:stretch/>
        </p:blipFill>
        <p:spPr>
          <a:xfrm>
            <a:off x="4169667" y="2645908"/>
            <a:ext cx="2513903" cy="3171977"/>
          </a:xfrm>
          <a:prstGeom prst="rect">
            <a:avLst/>
          </a:prstGeom>
          <a:ln>
            <a:solidFill>
              <a:schemeClr val="bg1">
                <a:lumMod val="65000"/>
              </a:schemeClr>
            </a:solidFill>
          </a:ln>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12" descr="Botanik Landw 10"/>
          <p:cNvPicPr>
            <a:picLocks noChangeAspect="1" noChangeArrowheads="1"/>
          </p:cNvPicPr>
          <p:nvPr/>
        </p:nvPicPr>
        <p:blipFill>
          <a:blip r:embed="rId3" cstate="print">
            <a:extLst>
              <a:ext uri="{28A0092B-C50C-407E-A947-70E740481C1C}">
                <a14:useLocalDpi xmlns:a14="http://schemas.microsoft.com/office/drawing/2010/main" val="0"/>
              </a:ext>
            </a:extLst>
          </a:blip>
          <a:srcRect t="6137"/>
          <a:stretch>
            <a:fillRect/>
          </a:stretch>
        </p:blipFill>
        <p:spPr bwMode="auto">
          <a:xfrm>
            <a:off x="2518585" y="-18684"/>
            <a:ext cx="2770252" cy="183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ivate sector and farmer.jpg"/>
          <p:cNvPicPr>
            <a:picLocks noChangeAspect="1"/>
          </p:cNvPicPr>
          <p:nvPr/>
        </p:nvPicPr>
        <p:blipFill rotWithShape="1">
          <a:blip r:embed="rId4" cstate="print">
            <a:extLst>
              <a:ext uri="{28A0092B-C50C-407E-A947-70E740481C1C}">
                <a14:useLocalDpi xmlns:a14="http://schemas.microsoft.com/office/drawing/2010/main" val="0"/>
              </a:ext>
            </a:extLst>
          </a:blip>
          <a:srcRect l="11719" r="29130"/>
          <a:stretch/>
        </p:blipFill>
        <p:spPr>
          <a:xfrm>
            <a:off x="3737112" y="-18683"/>
            <a:ext cx="5595169" cy="2049502"/>
          </a:xfrm>
          <a:prstGeom prst="rect">
            <a:avLst/>
          </a:prstGeom>
        </p:spPr>
      </p:pic>
      <p:pic>
        <p:nvPicPr>
          <p:cNvPr id="8" name="Picture 7" descr="DSCN2956-seed shop Africa.jpg"/>
          <p:cNvPicPr>
            <a:picLocks noChangeAspect="1"/>
          </p:cNvPicPr>
          <p:nvPr/>
        </p:nvPicPr>
        <p:blipFill rotWithShape="1">
          <a:blip r:embed="rId5" cstate="print">
            <a:extLst>
              <a:ext uri="{28A0092B-C50C-407E-A947-70E740481C1C}">
                <a14:useLocalDpi xmlns:a14="http://schemas.microsoft.com/office/drawing/2010/main" val="0"/>
              </a:ext>
            </a:extLst>
          </a:blip>
          <a:srcRect l="12042"/>
          <a:stretch/>
        </p:blipFill>
        <p:spPr>
          <a:xfrm>
            <a:off x="-9728" y="2270448"/>
            <a:ext cx="3042900" cy="2156460"/>
          </a:xfrm>
          <a:prstGeom prst="rect">
            <a:avLst/>
          </a:prstGeom>
        </p:spPr>
      </p:pic>
      <p:sp>
        <p:nvSpPr>
          <p:cNvPr id="36868" name="Text Box 5"/>
          <p:cNvSpPr txBox="1">
            <a:spLocks noChangeArrowheads="1"/>
          </p:cNvSpPr>
          <p:nvPr/>
        </p:nvSpPr>
        <p:spPr bwMode="auto">
          <a:xfrm>
            <a:off x="-85060" y="1820863"/>
            <a:ext cx="9420446" cy="519112"/>
          </a:xfrm>
          <a:prstGeom prst="rect">
            <a:avLst/>
          </a:prstGeom>
          <a:solidFill>
            <a:schemeClr val="accent1">
              <a:lumMod val="75000"/>
            </a:schemeClr>
          </a:solidFill>
          <a:ln>
            <a:noFill/>
          </a:ln>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defRPr/>
            </a:pPr>
            <a:r>
              <a:rPr lang="en-US" altLang="zh-TW" sz="2800" b="0" dirty="0" smtClean="0">
                <a:solidFill>
                  <a:schemeClr val="bg1"/>
                </a:solidFill>
                <a:ea typeface="新細明體" pitchFamily="18" charset="-120"/>
                <a:cs typeface="Arial Unicode MS" pitchFamily="34" charset="-120"/>
              </a:rPr>
              <a:t>Linking private and public sectors</a:t>
            </a:r>
          </a:p>
        </p:txBody>
      </p:sp>
      <p:pic>
        <p:nvPicPr>
          <p:cNvPr id="2052" name="Picture 4" descr="Mr. Mohiuddin_supermarket_Dha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309" y="2334536"/>
            <a:ext cx="2987372" cy="22421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pha Seed Company  was quick to recognize the benefits of the improved AVRDC tomato lin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2793"/>
            <a:ext cx="2524873" cy="189365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Image result for seed companies af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seed companies afr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descr="http://afsta.org/wp-content/uploads/2011/07/EASEED-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r="2582"/>
          <a:stretch/>
        </p:blipFill>
        <p:spPr bwMode="auto">
          <a:xfrm>
            <a:off x="734104" y="2339974"/>
            <a:ext cx="1383768" cy="20681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37251"/>
          <a:stretch/>
        </p:blipFill>
        <p:spPr>
          <a:xfrm>
            <a:off x="5965450" y="2334537"/>
            <a:ext cx="4115425" cy="4533402"/>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18953" r="24325"/>
          <a:stretch/>
        </p:blipFill>
        <p:spPr>
          <a:xfrm>
            <a:off x="3532392" y="4408153"/>
            <a:ext cx="2441289" cy="2449845"/>
          </a:xfrm>
          <a:prstGeom prst="rect">
            <a:avLst/>
          </a:prstGeom>
        </p:spPr>
      </p:pic>
      <p:pic>
        <p:nvPicPr>
          <p:cNvPr id="5" name="Picture 4" descr="DSCN2942.jpg"/>
          <p:cNvPicPr>
            <a:picLocks noChangeAspect="1"/>
          </p:cNvPicPr>
          <p:nvPr/>
        </p:nvPicPr>
        <p:blipFill rotWithShape="1">
          <a:blip r:embed="rId11" cstate="print">
            <a:extLst>
              <a:ext uri="{28A0092B-C50C-407E-A947-70E740481C1C}">
                <a14:useLocalDpi xmlns:a14="http://schemas.microsoft.com/office/drawing/2010/main" val="0"/>
              </a:ext>
            </a:extLst>
          </a:blip>
          <a:srcRect l="8442"/>
          <a:stretch/>
        </p:blipFill>
        <p:spPr>
          <a:xfrm>
            <a:off x="-9729" y="4408153"/>
            <a:ext cx="3544134" cy="2459786"/>
          </a:xfrm>
          <a:prstGeom prst="rect">
            <a:avLst/>
          </a:prstGeom>
        </p:spPr>
      </p:pic>
    </p:spTree>
  </p:cSld>
  <p:clrMapOvr>
    <a:masterClrMapping/>
  </p:clrMapOvr>
  <p:transition spd="med">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6925" y="4953000"/>
            <a:ext cx="3752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dirty="0">
              <a:solidFill>
                <a:prstClr val="white"/>
              </a:solidFill>
            </a:endParaRPr>
          </a:p>
        </p:txBody>
      </p:sp>
      <p:sp>
        <p:nvSpPr>
          <p:cNvPr id="3" name="Rectangle 2"/>
          <p:cNvSpPr/>
          <p:nvPr/>
        </p:nvSpPr>
        <p:spPr>
          <a:xfrm>
            <a:off x="2165350" y="4953000"/>
            <a:ext cx="345281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dirty="0">
              <a:solidFill>
                <a:prstClr val="white"/>
              </a:solidFill>
            </a:endParaRPr>
          </a:p>
        </p:txBody>
      </p:sp>
      <p:sp>
        <p:nvSpPr>
          <p:cNvPr id="5" name="TextBox 4"/>
          <p:cNvSpPr txBox="1">
            <a:spLocks noChangeArrowheads="1"/>
          </p:cNvSpPr>
          <p:nvPr/>
        </p:nvSpPr>
        <p:spPr bwMode="auto">
          <a:xfrm>
            <a:off x="432592" y="893284"/>
            <a:ext cx="4749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2400" dirty="0" smtClean="0">
                <a:solidFill>
                  <a:srgbClr val="B04104"/>
                </a:solidFill>
              </a:rPr>
              <a:t>WORLD</a:t>
            </a:r>
            <a:r>
              <a:rPr lang="en-US" sz="2400" b="0" dirty="0" smtClean="0">
                <a:solidFill>
                  <a:srgbClr val="B04104"/>
                </a:solidFill>
              </a:rPr>
              <a:t> </a:t>
            </a:r>
            <a:r>
              <a:rPr lang="en-US" sz="2400" dirty="0" smtClean="0">
                <a:solidFill>
                  <a:srgbClr val="B04104"/>
                </a:solidFill>
              </a:rPr>
              <a:t>VEGETABLE CENTER</a:t>
            </a:r>
            <a:endParaRPr lang="en-US" sz="2400" dirty="0">
              <a:solidFill>
                <a:srgbClr val="B04104"/>
              </a:solidFill>
            </a:endParaRPr>
          </a:p>
        </p:txBody>
      </p:sp>
      <p:sp>
        <p:nvSpPr>
          <p:cNvPr id="11" name="Rectangle 10"/>
          <p:cNvSpPr/>
          <p:nvPr/>
        </p:nvSpPr>
        <p:spPr>
          <a:xfrm>
            <a:off x="2005852" y="4992624"/>
            <a:ext cx="3771805"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7708" y="887617"/>
            <a:ext cx="498687" cy="398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988"/>
          <a:stretch/>
        </p:blipFill>
        <p:spPr>
          <a:xfrm>
            <a:off x="352540" y="1447800"/>
            <a:ext cx="8687983" cy="4782697"/>
          </a:xfrm>
          <a:prstGeom prst="rect">
            <a:avLst/>
          </a:prstGeom>
        </p:spPr>
      </p:pic>
      <p:grpSp>
        <p:nvGrpSpPr>
          <p:cNvPr id="229" name="Group 228"/>
          <p:cNvGrpSpPr/>
          <p:nvPr/>
        </p:nvGrpSpPr>
        <p:grpSpPr>
          <a:xfrm>
            <a:off x="700391" y="2052021"/>
            <a:ext cx="7261405" cy="3283600"/>
            <a:chOff x="700391" y="2052021"/>
            <a:chExt cx="7261405" cy="3283600"/>
          </a:xfrm>
        </p:grpSpPr>
        <p:grpSp>
          <p:nvGrpSpPr>
            <p:cNvPr id="225" name="Group 224"/>
            <p:cNvGrpSpPr/>
            <p:nvPr/>
          </p:nvGrpSpPr>
          <p:grpSpPr>
            <a:xfrm>
              <a:off x="700391" y="2052021"/>
              <a:ext cx="7261405" cy="3073192"/>
              <a:chOff x="700391" y="2052021"/>
              <a:chExt cx="7261405" cy="3073192"/>
            </a:xfrm>
          </p:grpSpPr>
          <p:grpSp>
            <p:nvGrpSpPr>
              <p:cNvPr id="209" name="Group 208"/>
              <p:cNvGrpSpPr/>
              <p:nvPr/>
            </p:nvGrpSpPr>
            <p:grpSpPr>
              <a:xfrm>
                <a:off x="700391" y="2052021"/>
                <a:ext cx="7261405" cy="3073192"/>
                <a:chOff x="700391" y="2052021"/>
                <a:chExt cx="7261405" cy="3073192"/>
              </a:xfrm>
            </p:grpSpPr>
            <p:grpSp>
              <p:nvGrpSpPr>
                <p:cNvPr id="190" name="Group 189"/>
                <p:cNvGrpSpPr/>
                <p:nvPr/>
              </p:nvGrpSpPr>
              <p:grpSpPr>
                <a:xfrm>
                  <a:off x="700391" y="2052021"/>
                  <a:ext cx="7261405" cy="3073192"/>
                  <a:chOff x="700391" y="2052021"/>
                  <a:chExt cx="7261405" cy="3073192"/>
                </a:xfrm>
              </p:grpSpPr>
              <p:cxnSp>
                <p:nvCxnSpPr>
                  <p:cNvPr id="8" name="Straight Connector 7"/>
                  <p:cNvCxnSpPr/>
                  <p:nvPr/>
                </p:nvCxnSpPr>
                <p:spPr>
                  <a:xfrm flipH="1" flipV="1">
                    <a:off x="700391" y="2632457"/>
                    <a:ext cx="4233117" cy="1663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763719" y="3498337"/>
                    <a:ext cx="1167370" cy="795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7329448" y="3194194"/>
                    <a:ext cx="175100" cy="19310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143342" y="2157144"/>
                    <a:ext cx="1993710" cy="112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4146698" y="2147778"/>
                    <a:ext cx="786809" cy="2147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139200" y="3286881"/>
                    <a:ext cx="1365347" cy="1818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146698" y="2157147"/>
                    <a:ext cx="3148496" cy="102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856768" y="3444949"/>
                    <a:ext cx="635274" cy="1660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37052" y="3286881"/>
                    <a:ext cx="719716" cy="158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931089" y="3286881"/>
                    <a:ext cx="1208111" cy="1008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938108" y="3194196"/>
                    <a:ext cx="2373762" cy="1104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857584" y="3194196"/>
                    <a:ext cx="479736" cy="269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761301" y="3189210"/>
                    <a:ext cx="3558285" cy="306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3933488" y="3671702"/>
                    <a:ext cx="1015180" cy="644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3763719" y="3484077"/>
                    <a:ext cx="169769" cy="190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951067" y="3192555"/>
                    <a:ext cx="3378381" cy="484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3881420" y="2052021"/>
                    <a:ext cx="1065295" cy="2252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714991" y="2604807"/>
                    <a:ext cx="5456956" cy="682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7337320" y="3209297"/>
                    <a:ext cx="624476" cy="1084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3749122" y="2089481"/>
                    <a:ext cx="1186229" cy="2215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3968384" y="2324101"/>
                    <a:ext cx="986686" cy="1980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5568498" y="2435019"/>
                    <a:ext cx="575115" cy="856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5820523" y="2480056"/>
                    <a:ext cx="315713" cy="811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5463758" y="2488159"/>
                    <a:ext cx="675441" cy="79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5401618" y="2495991"/>
                    <a:ext cx="746595" cy="787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5091216" y="2465049"/>
                    <a:ext cx="1042162" cy="81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5566997" y="2428422"/>
                    <a:ext cx="252780" cy="61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564715" y="2182411"/>
                    <a:ext cx="82165" cy="256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5459159" y="2426057"/>
                    <a:ext cx="104740" cy="69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108465" y="2470344"/>
                    <a:ext cx="358998" cy="20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6141651" y="2970968"/>
                    <a:ext cx="116959" cy="320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6120376" y="3033746"/>
                    <a:ext cx="414022" cy="245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6122827" y="3209297"/>
                    <a:ext cx="512931" cy="57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750375" y="2945843"/>
                    <a:ext cx="383003" cy="331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6129338" y="3122410"/>
                    <a:ext cx="519891" cy="144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648965" y="3196176"/>
                    <a:ext cx="674945" cy="110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7106776" y="3189533"/>
                    <a:ext cx="212113" cy="1243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6979335" y="3196175"/>
                    <a:ext cx="338073" cy="287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731088" y="2678691"/>
                    <a:ext cx="5230388" cy="901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1729607" y="2677309"/>
                    <a:ext cx="2042291" cy="828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794223" y="2459023"/>
                    <a:ext cx="3529687" cy="73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flipV="1">
                    <a:off x="3933488" y="2295037"/>
                    <a:ext cx="3390422" cy="89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flipV="1">
                    <a:off x="4244578" y="2423907"/>
                    <a:ext cx="3067292" cy="785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4916738" y="3796775"/>
                    <a:ext cx="132052" cy="511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4913696" y="4052356"/>
                    <a:ext cx="119849" cy="222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7492042" y="4316391"/>
                    <a:ext cx="469754" cy="808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4867830" y="4047677"/>
                    <a:ext cx="73121" cy="227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728452" y="2656288"/>
                    <a:ext cx="3254312" cy="138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644390" y="4322400"/>
                    <a:ext cx="293717" cy="428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898259" y="4307938"/>
                    <a:ext cx="39848" cy="60120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1" name="Straight Connector 190"/>
                <p:cNvCxnSpPr/>
                <p:nvPr/>
              </p:nvCxnSpPr>
              <p:spPr>
                <a:xfrm flipV="1">
                  <a:off x="7386790" y="2656288"/>
                  <a:ext cx="288333" cy="455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flipV="1">
                  <a:off x="7373565" y="2656288"/>
                  <a:ext cx="10977" cy="43543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p:nvCxnSpPr>
            <p:spPr>
              <a:xfrm flipH="1">
                <a:off x="3603273" y="3674317"/>
                <a:ext cx="337418" cy="175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3852362" y="3687759"/>
                <a:ext cx="74724" cy="131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3942839" y="3677337"/>
                <a:ext cx="135949" cy="18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3946229" y="3670038"/>
                <a:ext cx="338668" cy="30599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6" name="Straight Connector 225"/>
            <p:cNvCxnSpPr/>
            <p:nvPr/>
          </p:nvCxnSpPr>
          <p:spPr>
            <a:xfrm flipV="1">
              <a:off x="4644390" y="4316392"/>
              <a:ext cx="286699" cy="1019229"/>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anim calcmode="lin" valueType="num">
                                      <p:cBhvr>
                                        <p:cTn id="8" dur="1000" fill="hold"/>
                                        <p:tgtEl>
                                          <p:spTgt spid="229"/>
                                        </p:tgtEl>
                                        <p:attrNameLst>
                                          <p:attrName>ppt_x</p:attrName>
                                        </p:attrNameLst>
                                      </p:cBhvr>
                                      <p:tavLst>
                                        <p:tav tm="0">
                                          <p:val>
                                            <p:strVal val="#ppt_x"/>
                                          </p:val>
                                        </p:tav>
                                        <p:tav tm="100000">
                                          <p:val>
                                            <p:strVal val="#ppt_x"/>
                                          </p:val>
                                        </p:tav>
                                      </p:tavLst>
                                    </p:anim>
                                    <p:anim calcmode="lin" valueType="num">
                                      <p:cBhvr>
                                        <p:cTn id="9"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368282" y="872466"/>
            <a:ext cx="8159750" cy="430887"/>
          </a:xfrm>
        </p:spPr>
        <p:txBody>
          <a:bodyPr/>
          <a:lstStyle/>
          <a:p>
            <a:pPr>
              <a:defRPr/>
            </a:pPr>
            <a:r>
              <a:rPr lang="en-US" sz="2800" dirty="0" smtClean="0">
                <a:solidFill>
                  <a:schemeClr val="accent3">
                    <a:lumMod val="75000"/>
                  </a:schemeClr>
                </a:solidFill>
                <a:latin typeface="Arial" charset="0"/>
              </a:rPr>
              <a:t>Participatory variety trials from Africa to Asia</a:t>
            </a:r>
          </a:p>
        </p:txBody>
      </p:sp>
      <p:sp>
        <p:nvSpPr>
          <p:cNvPr id="40966" name="Text Box 7"/>
          <p:cNvSpPr txBox="1">
            <a:spLocks noChangeArrowheads="1"/>
          </p:cNvSpPr>
          <p:nvPr/>
        </p:nvSpPr>
        <p:spPr bwMode="auto">
          <a:xfrm>
            <a:off x="485775" y="1533525"/>
            <a:ext cx="39243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800" b="0"/>
              <a:t>Farmers evaluate accessions for yield, color, size, and other characters. Promising lines undergo on-farm and multilocation trials for awareness, adoption and release.</a:t>
            </a:r>
            <a:endParaRPr lang="en-US" sz="1800"/>
          </a:p>
          <a:p>
            <a:pPr algn="r" eaLnBrk="1" hangingPunct="1">
              <a:spcBef>
                <a:spcPct val="50000"/>
              </a:spcBef>
            </a:pPr>
            <a:endParaRPr lang="en-US" sz="1800"/>
          </a:p>
        </p:txBody>
      </p:sp>
      <p:pic>
        <p:nvPicPr>
          <p:cNvPr id="4" name="Picture 3" descr="Central Asi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27" y="3104415"/>
            <a:ext cx="3817620" cy="28727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127" y="2058818"/>
            <a:ext cx="4487238" cy="31357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9656" y="4472239"/>
            <a:ext cx="2286000" cy="1714500"/>
          </a:xfrm>
          <a:prstGeom prst="rect">
            <a:avLst/>
          </a:prstGeom>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5"/>
          <p:cNvSpPr>
            <a:spLocks noChangeArrowheads="1"/>
          </p:cNvSpPr>
          <p:nvPr/>
        </p:nvSpPr>
        <p:spPr bwMode="auto">
          <a:xfrm>
            <a:off x="152400" y="1308100"/>
            <a:ext cx="8991600" cy="5041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chemeClr val="bg1"/>
              </a:solidFill>
            </a:endParaRPr>
          </a:p>
        </p:txBody>
      </p:sp>
      <p:pic>
        <p:nvPicPr>
          <p:cNvPr id="12" name="Picture 11" descr="DSCF0510.jpg"/>
          <p:cNvPicPr>
            <a:picLocks noChangeAspect="1"/>
          </p:cNvPicPr>
          <p:nvPr/>
        </p:nvPicPr>
        <p:blipFill>
          <a:blip r:embed="rId3" cstate="print"/>
          <a:stretch>
            <a:fillRect/>
          </a:stretch>
        </p:blipFill>
        <p:spPr>
          <a:xfrm>
            <a:off x="3383280" y="1877568"/>
            <a:ext cx="5760720" cy="4980432"/>
          </a:xfrm>
          <a:prstGeom prst="rect">
            <a:avLst/>
          </a:prstGeom>
        </p:spPr>
      </p:pic>
      <p:sp>
        <p:nvSpPr>
          <p:cNvPr id="40964" name="Oval 4"/>
          <p:cNvSpPr>
            <a:spLocks noChangeArrowheads="1"/>
          </p:cNvSpPr>
          <p:nvPr/>
        </p:nvSpPr>
        <p:spPr bwMode="auto">
          <a:xfrm>
            <a:off x="841375" y="1651000"/>
            <a:ext cx="2044700" cy="2044700"/>
          </a:xfrm>
          <a:prstGeom prst="ellipse">
            <a:avLst/>
          </a:prstGeom>
          <a:solidFill>
            <a:schemeClr val="accent1">
              <a:lumMod val="75000"/>
            </a:schemeClr>
          </a:solidFill>
          <a:ln>
            <a:noFill/>
          </a:ln>
        </p:spPr>
        <p:txBody>
          <a:bodyPr wrap="none" anchor="ctr"/>
          <a:lstStyle/>
          <a:p>
            <a:pPr algn="r">
              <a:defRPr/>
            </a:pPr>
            <a:endParaRPr lang="en-US"/>
          </a:p>
        </p:txBody>
      </p:sp>
      <p:sp>
        <p:nvSpPr>
          <p:cNvPr id="40965" name="Oval 5"/>
          <p:cNvSpPr>
            <a:spLocks noChangeArrowheads="1"/>
          </p:cNvSpPr>
          <p:nvPr/>
        </p:nvSpPr>
        <p:spPr bwMode="auto">
          <a:xfrm>
            <a:off x="3622675" y="1625600"/>
            <a:ext cx="2044700" cy="2044700"/>
          </a:xfrm>
          <a:prstGeom prst="ellipse">
            <a:avLst/>
          </a:prstGeom>
          <a:solidFill>
            <a:schemeClr val="accent2">
              <a:lumMod val="75000"/>
            </a:schemeClr>
          </a:solidFill>
          <a:ln>
            <a:noFill/>
          </a:ln>
        </p:spPr>
        <p:txBody>
          <a:bodyPr wrap="none" anchor="ctr"/>
          <a:lstStyle/>
          <a:p>
            <a:pPr algn="r">
              <a:defRPr/>
            </a:pPr>
            <a:endParaRPr lang="en-US"/>
          </a:p>
        </p:txBody>
      </p:sp>
      <p:sp>
        <p:nvSpPr>
          <p:cNvPr id="40966" name="Oval 6"/>
          <p:cNvSpPr>
            <a:spLocks noChangeArrowheads="1"/>
          </p:cNvSpPr>
          <p:nvPr/>
        </p:nvSpPr>
        <p:spPr bwMode="auto">
          <a:xfrm>
            <a:off x="2060575" y="3505200"/>
            <a:ext cx="2578100" cy="2578100"/>
          </a:xfrm>
          <a:prstGeom prst="ellipse">
            <a:avLst/>
          </a:prstGeom>
          <a:solidFill>
            <a:schemeClr val="accent3">
              <a:lumMod val="75000"/>
            </a:schemeClr>
          </a:solidFill>
          <a:ln>
            <a:noFill/>
          </a:ln>
        </p:spPr>
        <p:txBody>
          <a:bodyPr wrap="none" anchor="ctr"/>
          <a:lstStyle/>
          <a:p>
            <a:pPr algn="r">
              <a:defRPr/>
            </a:pPr>
            <a:endParaRPr lang="en-US"/>
          </a:p>
        </p:txBody>
      </p:sp>
      <p:sp>
        <p:nvSpPr>
          <p:cNvPr id="38919" name="Text Box 7"/>
          <p:cNvSpPr txBox="1">
            <a:spLocks noChangeArrowheads="1"/>
          </p:cNvSpPr>
          <p:nvPr/>
        </p:nvSpPr>
        <p:spPr bwMode="auto">
          <a:xfrm>
            <a:off x="1033463" y="1978025"/>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pPr>
            <a:r>
              <a:rPr lang="en-US" altLang="zh-TW" sz="2000">
                <a:solidFill>
                  <a:schemeClr val="bg1"/>
                </a:solidFill>
                <a:ea typeface="新細明體" pitchFamily="18" charset="-120"/>
              </a:rPr>
              <a:t>Vegetables are essential for HEALTH</a:t>
            </a:r>
            <a:r>
              <a:rPr lang="en-US" altLang="zh-TW" sz="2400">
                <a:solidFill>
                  <a:schemeClr val="bg1"/>
                </a:solidFill>
                <a:ea typeface="新細明體" pitchFamily="18" charset="-120"/>
              </a:rPr>
              <a:t> </a:t>
            </a:r>
          </a:p>
        </p:txBody>
      </p:sp>
      <p:sp>
        <p:nvSpPr>
          <p:cNvPr id="38920" name="Text Box 9"/>
          <p:cNvSpPr txBox="1">
            <a:spLocks noChangeArrowheads="1"/>
          </p:cNvSpPr>
          <p:nvPr/>
        </p:nvSpPr>
        <p:spPr bwMode="auto">
          <a:xfrm>
            <a:off x="3770313" y="1957388"/>
            <a:ext cx="1793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pPr>
            <a:r>
              <a:rPr lang="en-US" altLang="zh-TW" sz="2000">
                <a:solidFill>
                  <a:schemeClr val="bg1"/>
                </a:solidFill>
                <a:ea typeface="新細明體" pitchFamily="18" charset="-120"/>
              </a:rPr>
              <a:t>Research builds on GENETIC DIVERSITY</a:t>
            </a:r>
          </a:p>
        </p:txBody>
      </p:sp>
      <p:sp>
        <p:nvSpPr>
          <p:cNvPr id="40969" name="Rectangle 2"/>
          <p:cNvSpPr>
            <a:spLocks noChangeArrowheads="1"/>
          </p:cNvSpPr>
          <p:nvPr/>
        </p:nvSpPr>
        <p:spPr bwMode="auto">
          <a:xfrm>
            <a:off x="282366" y="838383"/>
            <a:ext cx="7854950" cy="533400"/>
          </a:xfrm>
          <a:prstGeom prst="rect">
            <a:avLst/>
          </a:prstGeom>
          <a:noFill/>
          <a:ln>
            <a:noFill/>
          </a:ln>
          <a:extLst/>
        </p:spPr>
        <p:txBody>
          <a:bodyPr/>
          <a:lstStyle/>
          <a:p>
            <a:pPr eaLnBrk="0" hangingPunct="0">
              <a:defRPr/>
            </a:pPr>
            <a:r>
              <a:rPr lang="en-US" altLang="zh-TW" sz="3200" dirty="0">
                <a:solidFill>
                  <a:schemeClr val="accent3">
                    <a:lumMod val="75000"/>
                  </a:schemeClr>
                </a:solidFill>
                <a:latin typeface="Arial Unicode MS" pitchFamily="34" charset="-120"/>
                <a:ea typeface="新細明體" pitchFamily="18" charset="-120"/>
              </a:rPr>
              <a:t>Key points</a:t>
            </a:r>
          </a:p>
        </p:txBody>
      </p:sp>
      <p:sp>
        <p:nvSpPr>
          <p:cNvPr id="38922" name="Text Box 12"/>
          <p:cNvSpPr txBox="1">
            <a:spLocks noChangeArrowheads="1"/>
          </p:cNvSpPr>
          <p:nvPr/>
        </p:nvSpPr>
        <p:spPr bwMode="auto">
          <a:xfrm>
            <a:off x="2301875" y="3660775"/>
            <a:ext cx="2133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pPr>
            <a:r>
              <a:rPr lang="en-US" altLang="zh-TW" sz="2000" b="0">
                <a:solidFill>
                  <a:schemeClr val="bg1"/>
                </a:solidFill>
                <a:latin typeface="Helvetica" pitchFamily="34" charset="0"/>
                <a:ea typeface="新細明體" pitchFamily="18" charset="-120"/>
              </a:rPr>
              <a:t>Vegetable production is an engine for </a:t>
            </a:r>
            <a:r>
              <a:rPr lang="en-US" altLang="zh-TW" sz="2000">
                <a:solidFill>
                  <a:schemeClr val="bg1"/>
                </a:solidFill>
                <a:latin typeface="Helvetica" pitchFamily="34" charset="0"/>
                <a:ea typeface="新細明體" pitchFamily="18" charset="-120"/>
              </a:rPr>
              <a:t>ECONOMIC GROWTH </a:t>
            </a:r>
            <a:r>
              <a:rPr lang="en-US" altLang="zh-TW" sz="2000" b="0">
                <a:solidFill>
                  <a:schemeClr val="bg1"/>
                </a:solidFill>
                <a:latin typeface="Helvetica" pitchFamily="34" charset="0"/>
                <a:ea typeface="新細明體" pitchFamily="18" charset="-120"/>
              </a:rPr>
              <a:t>and </a:t>
            </a:r>
            <a:r>
              <a:rPr lang="en-US" altLang="zh-TW" sz="2000">
                <a:solidFill>
                  <a:schemeClr val="bg1"/>
                </a:solidFill>
                <a:latin typeface="Helvetica" pitchFamily="34" charset="0"/>
                <a:ea typeface="新細明體" pitchFamily="18" charset="-120"/>
              </a:rPr>
              <a:t>HIGHER INCOMES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2000"/>
                                        <p:tgtEl>
                                          <p:spTgt spid="38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20"/>
                                        </p:tgtEl>
                                        <p:attrNameLst>
                                          <p:attrName>style.visibility</p:attrName>
                                        </p:attrNameLst>
                                      </p:cBhvr>
                                      <p:to>
                                        <p:strVal val="visible"/>
                                      </p:to>
                                    </p:set>
                                    <p:animEffect transition="in" filter="fade">
                                      <p:cBhvr>
                                        <p:cTn id="12" dur="3000"/>
                                        <p:tgtEl>
                                          <p:spTgt spid="389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922"/>
                                        </p:tgtEl>
                                        <p:attrNameLst>
                                          <p:attrName>style.visibility</p:attrName>
                                        </p:attrNameLst>
                                      </p:cBhvr>
                                      <p:to>
                                        <p:strVal val="visible"/>
                                      </p:to>
                                    </p:set>
                                    <p:animEffect transition="in" filter="fade">
                                      <p:cBhvr>
                                        <p:cTn id="17" dur="30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20" grpId="0"/>
      <p:bldP spid="389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ChangeArrowheads="1"/>
          </p:cNvSpPr>
          <p:nvPr/>
        </p:nvSpPr>
        <p:spPr bwMode="auto">
          <a:xfrm>
            <a:off x="0" y="12700"/>
            <a:ext cx="9144000" cy="6858000"/>
          </a:xfrm>
          <a:prstGeom prst="rect">
            <a:avLst/>
          </a:prstGeom>
          <a:solidFill>
            <a:schemeClr val="bg1"/>
          </a:solidFill>
          <a:ln w="9525">
            <a:solidFill>
              <a:schemeClr val="tx1"/>
            </a:solidFill>
            <a:miter lim="800000"/>
            <a:headEnd/>
            <a:tailEnd/>
          </a:ln>
        </p:spPr>
        <p:txBody>
          <a:bodyPr wrap="none" anchor="ctr"/>
          <a:lstStyle/>
          <a:p>
            <a:pPr algn="r"/>
            <a:endParaRPr lang="en-US"/>
          </a:p>
        </p:txBody>
      </p:sp>
      <p:pic>
        <p:nvPicPr>
          <p:cNvPr id="20" name="Picture 19" descr="DSCF9383.gif"/>
          <p:cNvPicPr>
            <a:picLocks noChangeAspect="1"/>
          </p:cNvPicPr>
          <p:nvPr/>
        </p:nvPicPr>
        <p:blipFill>
          <a:blip r:embed="rId3" cstate="print"/>
          <a:stretch>
            <a:fillRect/>
          </a:stretch>
        </p:blipFill>
        <p:spPr>
          <a:xfrm rot="467174">
            <a:off x="0" y="630913"/>
            <a:ext cx="4098044" cy="1795928"/>
          </a:xfrm>
          <a:prstGeom prst="rect">
            <a:avLst/>
          </a:prstGeom>
        </p:spPr>
      </p:pic>
      <p:pic>
        <p:nvPicPr>
          <p:cNvPr id="19" name="Picture 18" descr="DSCF6130.gif"/>
          <p:cNvPicPr>
            <a:picLocks noChangeAspect="1"/>
          </p:cNvPicPr>
          <p:nvPr/>
        </p:nvPicPr>
        <p:blipFill>
          <a:blip r:embed="rId4" cstate="print"/>
          <a:stretch>
            <a:fillRect/>
          </a:stretch>
        </p:blipFill>
        <p:spPr>
          <a:xfrm>
            <a:off x="4599123" y="0"/>
            <a:ext cx="4696354" cy="2353478"/>
          </a:xfrm>
          <a:prstGeom prst="rect">
            <a:avLst/>
          </a:prstGeom>
        </p:spPr>
      </p:pic>
      <p:pic>
        <p:nvPicPr>
          <p:cNvPr id="14" name="Picture 13" descr="IV market copy.jpg"/>
          <p:cNvPicPr>
            <a:picLocks noChangeAspect="1"/>
          </p:cNvPicPr>
          <p:nvPr/>
        </p:nvPicPr>
        <p:blipFill>
          <a:blip r:embed="rId5" cstate="print"/>
          <a:stretch>
            <a:fillRect/>
          </a:stretch>
        </p:blipFill>
        <p:spPr>
          <a:xfrm>
            <a:off x="3081877" y="2273808"/>
            <a:ext cx="3096768" cy="4584192"/>
          </a:xfrm>
          <a:prstGeom prst="rect">
            <a:avLst/>
          </a:prstGeom>
        </p:spPr>
      </p:pic>
      <p:sp>
        <p:nvSpPr>
          <p:cNvPr id="41991" name="Text Box 8"/>
          <p:cNvSpPr txBox="1">
            <a:spLocks noChangeArrowheads="1"/>
          </p:cNvSpPr>
          <p:nvPr/>
        </p:nvSpPr>
        <p:spPr bwMode="auto">
          <a:xfrm>
            <a:off x="0" y="304800"/>
            <a:ext cx="9144000" cy="457200"/>
          </a:xfrm>
          <a:prstGeom prst="rect">
            <a:avLst/>
          </a:prstGeom>
          <a:solidFill>
            <a:schemeClr val="accent2">
              <a:lumMod val="50000"/>
            </a:schemeClr>
          </a:solidFill>
          <a:ln>
            <a:noFill/>
          </a:ln>
        </p:spPr>
        <p:txBody>
          <a:bodyPr>
            <a:spAutoFit/>
          </a:bodyPr>
          <a:lstStyle>
            <a:lvl1pPr eaLnBrk="0" hangingPunct="0">
              <a:tabLst>
                <a:tab pos="4340225" algn="l"/>
              </a:tabLst>
              <a:defRPr sz="3600" b="1">
                <a:solidFill>
                  <a:schemeClr val="tx1"/>
                </a:solidFill>
                <a:latin typeface="Arial" charset="0"/>
                <a:cs typeface="Arial" charset="0"/>
              </a:defRPr>
            </a:lvl1pPr>
            <a:lvl2pPr marL="742950" indent="-285750" eaLnBrk="0" hangingPunct="0">
              <a:tabLst>
                <a:tab pos="4340225" algn="l"/>
              </a:tabLst>
              <a:defRPr sz="3600" b="1">
                <a:solidFill>
                  <a:schemeClr val="tx1"/>
                </a:solidFill>
                <a:latin typeface="Arial" charset="0"/>
                <a:cs typeface="Arial" charset="0"/>
              </a:defRPr>
            </a:lvl2pPr>
            <a:lvl3pPr marL="1143000" indent="-228600" eaLnBrk="0" hangingPunct="0">
              <a:tabLst>
                <a:tab pos="4340225" algn="l"/>
              </a:tabLst>
              <a:defRPr sz="3600" b="1">
                <a:solidFill>
                  <a:schemeClr val="tx1"/>
                </a:solidFill>
                <a:latin typeface="Arial" charset="0"/>
                <a:cs typeface="Arial" charset="0"/>
              </a:defRPr>
            </a:lvl3pPr>
            <a:lvl4pPr marL="1600200" indent="-228600" eaLnBrk="0" hangingPunct="0">
              <a:tabLst>
                <a:tab pos="4340225" algn="l"/>
              </a:tabLst>
              <a:defRPr sz="3600" b="1">
                <a:solidFill>
                  <a:schemeClr val="tx1"/>
                </a:solidFill>
                <a:latin typeface="Arial" charset="0"/>
                <a:cs typeface="Arial" charset="0"/>
              </a:defRPr>
            </a:lvl4pPr>
            <a:lvl5pPr marL="2057400" indent="-228600" eaLnBrk="0" hangingPunct="0">
              <a:tabLst>
                <a:tab pos="4340225" algn="l"/>
              </a:tabLst>
              <a:defRPr sz="3600" b="1">
                <a:solidFill>
                  <a:schemeClr val="tx1"/>
                </a:solidFill>
                <a:latin typeface="Arial" charset="0"/>
                <a:cs typeface="Arial" charset="0"/>
              </a:defRPr>
            </a:lvl5pPr>
            <a:lvl6pPr marL="2514600" indent="-228600" eaLnBrk="0" fontAlgn="base" hangingPunct="0">
              <a:spcBef>
                <a:spcPct val="0"/>
              </a:spcBef>
              <a:spcAft>
                <a:spcPct val="0"/>
              </a:spcAft>
              <a:tabLst>
                <a:tab pos="4340225" algn="l"/>
              </a:tabLst>
              <a:defRPr sz="3600" b="1">
                <a:solidFill>
                  <a:schemeClr val="tx1"/>
                </a:solidFill>
                <a:latin typeface="Arial" charset="0"/>
                <a:cs typeface="Arial" charset="0"/>
              </a:defRPr>
            </a:lvl6pPr>
            <a:lvl7pPr marL="2971800" indent="-228600" eaLnBrk="0" fontAlgn="base" hangingPunct="0">
              <a:spcBef>
                <a:spcPct val="0"/>
              </a:spcBef>
              <a:spcAft>
                <a:spcPct val="0"/>
              </a:spcAft>
              <a:tabLst>
                <a:tab pos="4340225" algn="l"/>
              </a:tabLst>
              <a:defRPr sz="3600" b="1">
                <a:solidFill>
                  <a:schemeClr val="tx1"/>
                </a:solidFill>
                <a:latin typeface="Arial" charset="0"/>
                <a:cs typeface="Arial" charset="0"/>
              </a:defRPr>
            </a:lvl7pPr>
            <a:lvl8pPr marL="3429000" indent="-228600" eaLnBrk="0" fontAlgn="base" hangingPunct="0">
              <a:spcBef>
                <a:spcPct val="0"/>
              </a:spcBef>
              <a:spcAft>
                <a:spcPct val="0"/>
              </a:spcAft>
              <a:tabLst>
                <a:tab pos="4340225" algn="l"/>
              </a:tabLst>
              <a:defRPr sz="3600" b="1">
                <a:solidFill>
                  <a:schemeClr val="tx1"/>
                </a:solidFill>
                <a:latin typeface="Arial" charset="0"/>
                <a:cs typeface="Arial" charset="0"/>
              </a:defRPr>
            </a:lvl8pPr>
            <a:lvl9pPr marL="3886200" indent="-228600" eaLnBrk="0" fontAlgn="base" hangingPunct="0">
              <a:spcBef>
                <a:spcPct val="0"/>
              </a:spcBef>
              <a:spcAft>
                <a:spcPct val="0"/>
              </a:spcAft>
              <a:tabLst>
                <a:tab pos="4340225" algn="l"/>
              </a:tabLst>
              <a:defRPr sz="3600" b="1">
                <a:solidFill>
                  <a:schemeClr val="tx1"/>
                </a:solidFill>
                <a:latin typeface="Arial" charset="0"/>
                <a:cs typeface="Arial" charset="0"/>
              </a:defRPr>
            </a:lvl9pPr>
          </a:lstStyle>
          <a:p>
            <a:pPr algn="ctr" eaLnBrk="1" hangingPunct="1">
              <a:spcBef>
                <a:spcPct val="50000"/>
              </a:spcBef>
              <a:defRPr/>
            </a:pPr>
            <a:r>
              <a:rPr lang="en-US" sz="2400" b="0" smtClean="0">
                <a:solidFill>
                  <a:schemeClr val="bg1"/>
                </a:solidFill>
                <a:latin typeface="Arial Unicode MS" pitchFamily="34" charset="-120"/>
                <a:ea typeface="Arial Unicode MS" pitchFamily="34" charset="-120"/>
                <a:cs typeface="Arial Unicode MS" pitchFamily="34" charset="-120"/>
              </a:rPr>
              <a:t>Thank you!</a:t>
            </a:r>
          </a:p>
        </p:txBody>
      </p:sp>
      <p:sp>
        <p:nvSpPr>
          <p:cNvPr id="369677" name="Text Box 13"/>
          <p:cNvSpPr txBox="1">
            <a:spLocks noChangeArrowheads="1"/>
          </p:cNvSpPr>
          <p:nvPr/>
        </p:nvSpPr>
        <p:spPr bwMode="auto">
          <a:xfrm>
            <a:off x="0" y="1701800"/>
            <a:ext cx="9144000" cy="579438"/>
          </a:xfrm>
          <a:prstGeom prst="rect">
            <a:avLst/>
          </a:prstGeom>
          <a:solidFill>
            <a:schemeClr val="accent1">
              <a:lumMod val="50000"/>
              <a:alpha val="79999"/>
            </a:schemeClr>
          </a:solidFill>
          <a:ln>
            <a:noFill/>
          </a:ln>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spcBef>
                <a:spcPct val="50000"/>
              </a:spcBef>
              <a:defRPr/>
            </a:pPr>
            <a:r>
              <a:rPr lang="en-US" altLang="zh-TW" sz="3200" dirty="0" smtClean="0">
                <a:solidFill>
                  <a:schemeClr val="bg1"/>
                </a:solidFill>
                <a:ea typeface="新細明體" pitchFamily="18" charset="-120"/>
              </a:rPr>
              <a:t>World Vegetable Center</a:t>
            </a:r>
            <a:endParaRPr lang="en-US" sz="3200" dirty="0" smtClean="0">
              <a:solidFill>
                <a:schemeClr val="bg1"/>
              </a:solidFill>
            </a:endParaRPr>
          </a:p>
        </p:txBody>
      </p:sp>
      <p:pic>
        <p:nvPicPr>
          <p:cNvPr id="44041" name="Picture 7" descr="DSCF6240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86000"/>
            <a:ext cx="22510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SCF2315.gif"/>
          <p:cNvPicPr>
            <a:picLocks noChangeAspect="1"/>
          </p:cNvPicPr>
          <p:nvPr/>
        </p:nvPicPr>
        <p:blipFill>
          <a:blip r:embed="rId7" cstate="print"/>
          <a:stretch>
            <a:fillRect/>
          </a:stretch>
        </p:blipFill>
        <p:spPr>
          <a:xfrm>
            <a:off x="951076" y="5602533"/>
            <a:ext cx="2043519" cy="1906207"/>
          </a:xfrm>
          <a:prstGeom prst="rect">
            <a:avLst/>
          </a:prstGeom>
        </p:spPr>
      </p:pic>
      <p:pic>
        <p:nvPicPr>
          <p:cNvPr id="16" name="Picture 15" descr="DSCF3231.gif"/>
          <p:cNvPicPr>
            <a:picLocks noChangeAspect="1"/>
          </p:cNvPicPr>
          <p:nvPr/>
        </p:nvPicPr>
        <p:blipFill>
          <a:blip r:embed="rId8" cstate="print"/>
          <a:stretch>
            <a:fillRect/>
          </a:stretch>
        </p:blipFill>
        <p:spPr>
          <a:xfrm>
            <a:off x="7061666" y="3256723"/>
            <a:ext cx="2598497" cy="2150218"/>
          </a:xfrm>
          <a:prstGeom prst="rect">
            <a:avLst/>
          </a:prstGeom>
        </p:spPr>
      </p:pic>
      <p:pic>
        <p:nvPicPr>
          <p:cNvPr id="17" name="Picture 16" descr="MB seed-2.gif"/>
          <p:cNvPicPr>
            <a:picLocks noChangeAspect="1"/>
          </p:cNvPicPr>
          <p:nvPr/>
        </p:nvPicPr>
        <p:blipFill>
          <a:blip r:embed="rId9" cstate="print"/>
          <a:stretch>
            <a:fillRect/>
          </a:stretch>
        </p:blipFill>
        <p:spPr>
          <a:xfrm>
            <a:off x="7868775" y="6037398"/>
            <a:ext cx="1005899" cy="820602"/>
          </a:xfrm>
          <a:prstGeom prst="rect">
            <a:avLst/>
          </a:prstGeom>
        </p:spPr>
      </p:pic>
      <p:pic>
        <p:nvPicPr>
          <p:cNvPr id="2" name="Picture 1" descr="DSCF2232.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91920">
            <a:off x="6202261" y="5663137"/>
            <a:ext cx="2248568" cy="590726"/>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9677"/>
                                        </p:tgtEl>
                                        <p:attrNameLst>
                                          <p:attrName>style.visibility</p:attrName>
                                        </p:attrNameLst>
                                      </p:cBhvr>
                                      <p:to>
                                        <p:strVal val="visible"/>
                                      </p:to>
                                    </p:set>
                                    <p:animEffect transition="in" filter="blinds(horizontal)">
                                      <p:cBhvr>
                                        <p:cTn id="7" dur="500"/>
                                        <p:tgtEl>
                                          <p:spTgt spid="369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Arial" charset="0"/>
              </a:rPr>
              <a:t>Projects with </a:t>
            </a:r>
            <a:r>
              <a:rPr lang="en-US" dirty="0" smtClean="0">
                <a:solidFill>
                  <a:schemeClr val="accent3">
                    <a:lumMod val="75000"/>
                  </a:schemeClr>
                </a:solidFill>
                <a:latin typeface="Arial" charset="0"/>
              </a:rPr>
              <a:t>USAID</a:t>
            </a:r>
            <a:endParaRPr lang="en-US" dirty="0">
              <a:solidFill>
                <a:schemeClr val="accent3">
                  <a:lumMod val="75000"/>
                </a:schemeClr>
              </a:solidFill>
              <a:latin typeface="Arial" charset="0"/>
            </a:endParaRPr>
          </a:p>
        </p:txBody>
      </p:sp>
      <p:graphicFrame>
        <p:nvGraphicFramePr>
          <p:cNvPr id="3" name="Table 2"/>
          <p:cNvGraphicFramePr>
            <a:graphicFrameLocks noGrp="1"/>
          </p:cNvGraphicFramePr>
          <p:nvPr/>
        </p:nvGraphicFramePr>
        <p:xfrm>
          <a:off x="303898" y="1597793"/>
          <a:ext cx="8609096" cy="4559995"/>
        </p:xfrm>
        <a:graphic>
          <a:graphicData uri="http://schemas.openxmlformats.org/drawingml/2006/table">
            <a:tbl>
              <a:tblPr/>
              <a:tblGrid>
                <a:gridCol w="7434814"/>
                <a:gridCol w="1174282"/>
              </a:tblGrid>
              <a:tr h="686092">
                <a:tc>
                  <a:txBody>
                    <a:bodyPr/>
                    <a:lstStyle/>
                    <a:p>
                      <a:r>
                        <a:rPr lang="en-US" sz="1400" b="1" dirty="0" smtClean="0">
                          <a:effectLst/>
                        </a:rPr>
                        <a:t>Cereal-based </a:t>
                      </a:r>
                      <a:r>
                        <a:rPr lang="en-US" sz="1400" b="1" dirty="0">
                          <a:effectLst/>
                        </a:rPr>
                        <a:t>Systems of West Africa: Vegetables and associated best management practices in cereal-based crop production systems to improve income and diets of rural and urban households in Northern Ghana &amp; Southern Mali</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c>
                  <a:txBody>
                    <a:bodyPr/>
                    <a:lstStyle/>
                    <a:p>
                      <a:r>
                        <a:rPr lang="en-US" sz="1400" b="1" dirty="0">
                          <a:effectLst/>
                        </a:rPr>
                        <a:t>2012 – 2016</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r>
              <a:tr h="613319">
                <a:tc>
                  <a:txBody>
                    <a:bodyPr/>
                    <a:lstStyle/>
                    <a:p>
                      <a:r>
                        <a:rPr lang="en-US" sz="1400" b="1">
                          <a:effectLst/>
                        </a:rPr>
                        <a:t>Deploying Improved Vegetable Technologies to Overcome Malnutrition and Poverty in Mali</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rgbClr val="FFFFFF"/>
                    </a:solidFill>
                  </a:tcPr>
                </a:tc>
                <a:tc>
                  <a:txBody>
                    <a:bodyPr/>
                    <a:lstStyle/>
                    <a:p>
                      <a:r>
                        <a:rPr lang="en-US" sz="1400" b="1">
                          <a:effectLst/>
                        </a:rPr>
                        <a:t>2014 – 2017</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rgbClr val="FFFFFF"/>
                    </a:solidFill>
                  </a:tcPr>
                </a:tc>
              </a:tr>
              <a:tr h="689226">
                <a:tc>
                  <a:txBody>
                    <a:bodyPr/>
                    <a:lstStyle/>
                    <a:p>
                      <a:r>
                        <a:rPr lang="en-US" sz="1400" b="1" dirty="0">
                          <a:effectLst/>
                        </a:rPr>
                        <a:t>Enhancing partnership among Africa RISING, NAFAKA and TUBORESHE CHAKULA programs for fast-tracking delivery and scaling of agricultural technologies in Tanzania</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c>
                  <a:txBody>
                    <a:bodyPr/>
                    <a:lstStyle/>
                    <a:p>
                      <a:r>
                        <a:rPr lang="en-US" sz="1400" b="1" dirty="0">
                          <a:effectLst/>
                        </a:rPr>
                        <a:t>2014 – 2016</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r>
              <a:tr h="843072">
                <a:tc>
                  <a:txBody>
                    <a:bodyPr/>
                    <a:lstStyle/>
                    <a:p>
                      <a:r>
                        <a:rPr lang="en-US" sz="1400" b="1" dirty="0">
                          <a:effectLst/>
                        </a:rPr>
                        <a:t>Africa RISING: Enhancing vegetable value chains in rice-based and sole crop production systems to improve farm household income and consumer access to safer vegetables in </a:t>
                      </a:r>
                      <a:r>
                        <a:rPr lang="en-US" sz="1400" b="1" dirty="0" err="1">
                          <a:effectLst/>
                        </a:rPr>
                        <a:t>Morogoro</a:t>
                      </a:r>
                      <a:r>
                        <a:rPr lang="en-US" sz="1400" b="1" dirty="0">
                          <a:effectLst/>
                        </a:rPr>
                        <a:t>, Tanzania</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rgbClr val="F6F6F6"/>
                    </a:solidFill>
                  </a:tcPr>
                </a:tc>
                <a:tc>
                  <a:txBody>
                    <a:bodyPr/>
                    <a:lstStyle/>
                    <a:p>
                      <a:r>
                        <a:rPr lang="en-US" sz="1400" b="1">
                          <a:effectLst/>
                        </a:rPr>
                        <a:t>2014 – 2016</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rgbClr val="F6F6F6"/>
                    </a:solidFill>
                  </a:tcPr>
                </a:tc>
              </a:tr>
              <a:tr h="647867">
                <a:tc>
                  <a:txBody>
                    <a:bodyPr/>
                    <a:lstStyle/>
                    <a:p>
                      <a:r>
                        <a:rPr lang="en-US" sz="1400" b="1" u="none" strike="noStrike" dirty="0">
                          <a:solidFill>
                            <a:srgbClr val="303030"/>
                          </a:solidFill>
                          <a:effectLst/>
                        </a:rPr>
                        <a:t>Promoting science and innovation in agriculture in Pakistan – Agricultural Innovation Program</a:t>
                      </a:r>
                      <a:endParaRPr lang="en-US" sz="1400" b="1" u="none" dirty="0">
                        <a:effectLst/>
                      </a:endParaRP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c>
                  <a:txBody>
                    <a:bodyPr/>
                    <a:lstStyle/>
                    <a:p>
                      <a:r>
                        <a:rPr lang="en-US" sz="1400" b="1" dirty="0">
                          <a:effectLst/>
                        </a:rPr>
                        <a:t>2013 – 2017</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r>
              <a:tr h="556543">
                <a:tc>
                  <a:txBody>
                    <a:bodyPr/>
                    <a:lstStyle/>
                    <a:p>
                      <a:r>
                        <a:rPr lang="en-US" sz="1400" b="1" dirty="0">
                          <a:effectLst/>
                        </a:rPr>
                        <a:t>AVRDC Postharvest Program</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rgbClr val="F6F6F6"/>
                    </a:solidFill>
                  </a:tcPr>
                </a:tc>
                <a:tc>
                  <a:txBody>
                    <a:bodyPr/>
                    <a:lstStyle/>
                    <a:p>
                      <a:r>
                        <a:rPr lang="en-US" sz="1400" b="1">
                          <a:effectLst/>
                        </a:rPr>
                        <a:t>2012 – 2017</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rgbClr val="F6F6F6"/>
                    </a:solidFill>
                  </a:tcPr>
                </a:tc>
              </a:tr>
              <a:tr h="507758">
                <a:tc>
                  <a:txBody>
                    <a:bodyPr/>
                    <a:lstStyle/>
                    <a:p>
                      <a:r>
                        <a:rPr lang="en-US" sz="1400" b="1" u="none" strike="noStrike" dirty="0">
                          <a:solidFill>
                            <a:srgbClr val="303030"/>
                          </a:solidFill>
                          <a:effectLst/>
                        </a:rPr>
                        <a:t>Deploying vegetable seed kits to tackle malnutrition in </a:t>
                      </a:r>
                      <a:r>
                        <a:rPr lang="en-US" sz="1400" b="1" u="none" strike="noStrike" dirty="0" smtClean="0">
                          <a:solidFill>
                            <a:srgbClr val="303030"/>
                          </a:solidFill>
                          <a:effectLst/>
                        </a:rPr>
                        <a:t>Cambodia, </a:t>
                      </a:r>
                      <a:r>
                        <a:rPr lang="en-US" sz="1400" b="1" dirty="0" smtClean="0">
                          <a:effectLst/>
                        </a:rPr>
                        <a:t>in </a:t>
                      </a:r>
                      <a:r>
                        <a:rPr lang="en-US" sz="1400" b="1" dirty="0">
                          <a:effectLst/>
                        </a:rPr>
                        <a:t>Kenya, Uganda, Tanzania and Liberia</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c>
                  <a:txBody>
                    <a:bodyPr/>
                    <a:lstStyle/>
                    <a:p>
                      <a:r>
                        <a:rPr lang="en-US" sz="1400" b="1" dirty="0">
                          <a:effectLst/>
                        </a:rPr>
                        <a:t>2014 – 2017</a:t>
                      </a:r>
                    </a:p>
                  </a:txBody>
                  <a:tcPr marL="55638" marR="55638" marT="27819" marB="27819" anchor="ctr">
                    <a:lnL w="9525" cap="flat" cmpd="sng" algn="ctr">
                      <a:solidFill>
                        <a:srgbClr val="E0DEDE"/>
                      </a:solidFill>
                      <a:prstDash val="solid"/>
                      <a:round/>
                      <a:headEnd type="none" w="med" len="med"/>
                      <a:tailEnd type="none" w="med" len="med"/>
                    </a:lnL>
                    <a:lnR w="9525" cap="flat" cmpd="sng" algn="ctr">
                      <a:solidFill>
                        <a:srgbClr val="E0DEDE"/>
                      </a:solidFill>
                      <a:prstDash val="solid"/>
                      <a:round/>
                      <a:headEnd type="none" w="med" len="med"/>
                      <a:tailEnd type="none" w="med" len="med"/>
                    </a:lnR>
                    <a:lnT w="9525" cap="flat" cmpd="sng" algn="ctr">
                      <a:solidFill>
                        <a:srgbClr val="E0DEDE"/>
                      </a:solidFill>
                      <a:prstDash val="solid"/>
                      <a:round/>
                      <a:headEnd type="none" w="med" len="med"/>
                      <a:tailEnd type="none" w="med" len="med"/>
                    </a:lnT>
                    <a:lnB w="9525" cap="flat" cmpd="sng" algn="ctr">
                      <a:solidFill>
                        <a:srgbClr val="E0DEDE"/>
                      </a:solidFill>
                      <a:prstDash val="solid"/>
                      <a:round/>
                      <a:headEnd type="none" w="med" len="med"/>
                      <a:tailEnd type="none" w="med" len="med"/>
                    </a:lnB>
                    <a:solidFill>
                      <a:schemeClr val="accent3">
                        <a:lumMod val="20000"/>
                        <a:lumOff val="80000"/>
                      </a:schemeClr>
                    </a:solidFill>
                  </a:tcPr>
                </a:tc>
              </a:tr>
            </a:tbl>
          </a:graphicData>
        </a:graphic>
      </p:graphicFrame>
    </p:spTree>
    <p:extLst>
      <p:ext uri="{BB962C8B-B14F-4D97-AF65-F5344CB8AC3E}">
        <p14:creationId xmlns:p14="http://schemas.microsoft.com/office/powerpoint/2010/main" val="2803854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20202" y="2492944"/>
            <a:ext cx="4129238" cy="646331"/>
          </a:xfrm>
          <a:prstGeom prst="rect">
            <a:avLst/>
          </a:prstGeom>
          <a:noFill/>
        </p:spPr>
        <p:txBody>
          <a:bodyPr wrap="square" rtlCol="0">
            <a:spAutoFit/>
          </a:bodyPr>
          <a:lstStyle/>
          <a:p>
            <a:r>
              <a:rPr lang="en-US" dirty="0" smtClean="0"/>
              <a:t>EXTRA SLIDES…</a:t>
            </a:r>
            <a:endParaRPr lang="en-US" dirty="0"/>
          </a:p>
        </p:txBody>
      </p:sp>
    </p:spTree>
    <p:extLst>
      <p:ext uri="{BB962C8B-B14F-4D97-AF65-F5344CB8AC3E}">
        <p14:creationId xmlns:p14="http://schemas.microsoft.com/office/powerpoint/2010/main" val="2710248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Arial" charset="0"/>
              </a:rPr>
              <a:t>Projects with ACIAR</a:t>
            </a:r>
          </a:p>
        </p:txBody>
      </p:sp>
      <p:sp>
        <p:nvSpPr>
          <p:cNvPr id="6" name="TextBox 5"/>
          <p:cNvSpPr txBox="1"/>
          <p:nvPr/>
        </p:nvSpPr>
        <p:spPr>
          <a:xfrm>
            <a:off x="476835" y="1534118"/>
            <a:ext cx="8416908" cy="4601260"/>
          </a:xfrm>
          <a:prstGeom prst="rect">
            <a:avLst/>
          </a:prstGeom>
          <a:noFill/>
        </p:spPr>
        <p:txBody>
          <a:bodyPr wrap="square" rtlCol="0">
            <a:spAutoFit/>
          </a:bodyPr>
          <a:lstStyle/>
          <a:p>
            <a:pPr marL="571500" indent="-571500">
              <a:spcAft>
                <a:spcPts val="600"/>
              </a:spcAft>
              <a:buFont typeface="Arial" panose="020B0604020202020204" pitchFamily="34" charset="0"/>
              <a:buChar char="•"/>
            </a:pPr>
            <a:r>
              <a:rPr lang="en-US" sz="2100" b="0" dirty="0">
                <a:solidFill>
                  <a:srgbClr val="000000"/>
                </a:solidFill>
                <a:latin typeface="Calibri" panose="020F0502020204030204" pitchFamily="34" charset="0"/>
              </a:rPr>
              <a:t>Increasing productivity of allium and solanaceous vegetable crops in Indonesia and sub-tropical Australia </a:t>
            </a:r>
            <a:r>
              <a:rPr lang="en-US" sz="2100" dirty="0" smtClean="0">
                <a:solidFill>
                  <a:schemeClr val="accent6">
                    <a:lumMod val="50000"/>
                  </a:schemeClr>
                </a:solidFill>
                <a:latin typeface="Calibri" panose="020F0502020204030204" pitchFamily="34" charset="0"/>
              </a:rPr>
              <a:t>(IMPROVED VARIETIES)</a:t>
            </a:r>
            <a:endParaRPr lang="en-US" sz="2100" dirty="0">
              <a:solidFill>
                <a:schemeClr val="accent6">
                  <a:lumMod val="50000"/>
                </a:schemeClr>
              </a:solidFill>
              <a:latin typeface="Calibri" panose="020F0502020204030204" pitchFamily="34" charset="0"/>
            </a:endParaRPr>
          </a:p>
          <a:p>
            <a:pPr marL="571500" indent="-571500">
              <a:spcAft>
                <a:spcPts val="600"/>
              </a:spcAft>
              <a:buFont typeface="Arial" panose="020B0604020202020204" pitchFamily="34" charset="0"/>
              <a:buChar char="•"/>
            </a:pPr>
            <a:r>
              <a:rPr lang="en-US" sz="2100" b="0" dirty="0">
                <a:solidFill>
                  <a:srgbClr val="000000"/>
                </a:solidFill>
                <a:latin typeface="Calibri" panose="020F0502020204030204" pitchFamily="34" charset="0"/>
              </a:rPr>
              <a:t>Improving livelihoods with innovative cropping systems on the East India </a:t>
            </a:r>
            <a:r>
              <a:rPr lang="en-US" sz="2100" b="0" dirty="0" smtClean="0">
                <a:solidFill>
                  <a:srgbClr val="000000"/>
                </a:solidFill>
                <a:latin typeface="Calibri" panose="020F0502020204030204" pitchFamily="34" charset="0"/>
              </a:rPr>
              <a:t>plateau </a:t>
            </a:r>
            <a:r>
              <a:rPr lang="en-US" sz="2100" dirty="0" smtClean="0">
                <a:solidFill>
                  <a:schemeClr val="accent6">
                    <a:lumMod val="50000"/>
                  </a:schemeClr>
                </a:solidFill>
                <a:latin typeface="Calibri" panose="020F0502020204030204" pitchFamily="34" charset="0"/>
              </a:rPr>
              <a:t>(MUNGBEAN)</a:t>
            </a:r>
          </a:p>
          <a:p>
            <a:pPr marL="571500" indent="-571500">
              <a:spcAft>
                <a:spcPts val="600"/>
              </a:spcAft>
              <a:buFont typeface="Arial" panose="020B0604020202020204" pitchFamily="34" charset="0"/>
              <a:buChar char="•"/>
            </a:pPr>
            <a:r>
              <a:rPr lang="en-US" sz="2100" b="0" dirty="0" smtClean="0">
                <a:solidFill>
                  <a:srgbClr val="000000"/>
                </a:solidFill>
                <a:latin typeface="Calibri" panose="020F0502020204030204" pitchFamily="34" charset="0"/>
              </a:rPr>
              <a:t>Strengthening </a:t>
            </a:r>
            <a:r>
              <a:rPr lang="en-US" sz="2100" b="0" dirty="0">
                <a:solidFill>
                  <a:srgbClr val="000000"/>
                </a:solidFill>
                <a:latin typeface="Calibri" panose="020F0502020204030204" pitchFamily="34" charset="0"/>
              </a:rPr>
              <a:t>integrated crop management research in the Pacific Islands in support of sustainable intensification of high-value crop </a:t>
            </a:r>
            <a:r>
              <a:rPr lang="en-US" sz="2100" b="0" dirty="0" smtClean="0">
                <a:solidFill>
                  <a:srgbClr val="000000"/>
                </a:solidFill>
                <a:latin typeface="Calibri" panose="020F0502020204030204" pitchFamily="34" charset="0"/>
              </a:rPr>
              <a:t>production </a:t>
            </a:r>
            <a:r>
              <a:rPr lang="en-US" sz="2100" dirty="0" smtClean="0">
                <a:solidFill>
                  <a:schemeClr val="accent6">
                    <a:lumMod val="50000"/>
                  </a:schemeClr>
                </a:solidFill>
                <a:latin typeface="Calibri" panose="020F0502020204030204" pitchFamily="34" charset="0"/>
              </a:rPr>
              <a:t>(IMPROVED VARIETIES AND PRODUCTION SKILLS)</a:t>
            </a:r>
          </a:p>
          <a:p>
            <a:pPr marL="571500" indent="-571500">
              <a:spcAft>
                <a:spcPts val="600"/>
              </a:spcAft>
              <a:buFont typeface="Arial" panose="020B0604020202020204" pitchFamily="34" charset="0"/>
              <a:buChar char="•"/>
            </a:pPr>
            <a:r>
              <a:rPr lang="en-US" sz="2100" b="0" dirty="0" smtClean="0">
                <a:solidFill>
                  <a:srgbClr val="000000"/>
                </a:solidFill>
                <a:latin typeface="Calibri" panose="020F0502020204030204" pitchFamily="34" charset="0"/>
              </a:rPr>
              <a:t>Promoting </a:t>
            </a:r>
            <a:r>
              <a:rPr lang="en-US" sz="2100" b="0" dirty="0">
                <a:solidFill>
                  <a:srgbClr val="000000"/>
                </a:solidFill>
                <a:latin typeface="Calibri" panose="020F0502020204030204" pitchFamily="34" charset="0"/>
              </a:rPr>
              <a:t>traditional vegetable production and consumption for improved livelihoods in Papua New Guinea and Northern </a:t>
            </a:r>
            <a:r>
              <a:rPr lang="en-US" sz="2100" b="0" dirty="0" smtClean="0">
                <a:solidFill>
                  <a:srgbClr val="000000"/>
                </a:solidFill>
                <a:latin typeface="Calibri" panose="020F0502020204030204" pitchFamily="34" charset="0"/>
              </a:rPr>
              <a:t>Australia</a:t>
            </a:r>
            <a:r>
              <a:rPr lang="en-US" sz="2100" dirty="0" smtClean="0">
                <a:solidFill>
                  <a:srgbClr val="000000"/>
                </a:solidFill>
                <a:latin typeface="Calibri" panose="020F0502020204030204" pitchFamily="34" charset="0"/>
              </a:rPr>
              <a:t> </a:t>
            </a:r>
            <a:r>
              <a:rPr lang="en-US" sz="2100" dirty="0" smtClean="0">
                <a:solidFill>
                  <a:schemeClr val="accent6">
                    <a:lumMod val="50000"/>
                  </a:schemeClr>
                </a:solidFill>
                <a:latin typeface="Calibri" panose="020F0502020204030204" pitchFamily="34" charset="0"/>
              </a:rPr>
              <a:t>(SEED AND TRADITIONAL VEGETABLES)</a:t>
            </a:r>
          </a:p>
          <a:p>
            <a:pPr marL="571500" indent="-571500">
              <a:spcAft>
                <a:spcPts val="600"/>
              </a:spcAft>
              <a:buFont typeface="Arial" panose="020B0604020202020204" pitchFamily="34" charset="0"/>
              <a:buChar char="•"/>
            </a:pPr>
            <a:r>
              <a:rPr lang="en-US" sz="2100" b="0" dirty="0">
                <a:solidFill>
                  <a:srgbClr val="000000"/>
                </a:solidFill>
                <a:latin typeface="Calibri" panose="020F0502020204030204" pitchFamily="34" charset="0"/>
              </a:rPr>
              <a:t>Improving income and nutrition in Eastern and Southern Africa by enhancing vegetable-based farming and food systems in </a:t>
            </a:r>
            <a:r>
              <a:rPr lang="en-US" sz="2100" b="0" dirty="0" err="1">
                <a:solidFill>
                  <a:srgbClr val="000000"/>
                </a:solidFill>
                <a:latin typeface="Calibri" panose="020F0502020204030204" pitchFamily="34" charset="0"/>
              </a:rPr>
              <a:t>peri</a:t>
            </a:r>
            <a:r>
              <a:rPr lang="en-US" sz="2100" b="0" dirty="0">
                <a:solidFill>
                  <a:srgbClr val="000000"/>
                </a:solidFill>
                <a:latin typeface="Calibri" panose="020F0502020204030204" pitchFamily="34" charset="0"/>
              </a:rPr>
              <a:t>-urban </a:t>
            </a:r>
            <a:r>
              <a:rPr lang="en-US" sz="2100" b="0" dirty="0" smtClean="0">
                <a:solidFill>
                  <a:srgbClr val="000000"/>
                </a:solidFill>
                <a:latin typeface="Calibri" panose="020F0502020204030204" pitchFamily="34" charset="0"/>
              </a:rPr>
              <a:t>corridors </a:t>
            </a:r>
            <a:r>
              <a:rPr lang="en-US" sz="2100" dirty="0" smtClean="0">
                <a:solidFill>
                  <a:schemeClr val="accent6">
                    <a:lumMod val="50000"/>
                  </a:schemeClr>
                </a:solidFill>
                <a:latin typeface="Calibri" panose="020F0502020204030204" pitchFamily="34" charset="0"/>
              </a:rPr>
              <a:t>(YOUTH EMPLOYMENT IN HORTICULTURE)</a:t>
            </a:r>
            <a:endParaRPr lang="en-US" sz="2000" dirty="0">
              <a:solidFill>
                <a:schemeClr val="accent6">
                  <a:lumMod val="50000"/>
                </a:schemeClr>
              </a:solidFill>
            </a:endParaRPr>
          </a:p>
        </p:txBody>
      </p:sp>
    </p:spTree>
    <p:extLst>
      <p:ext uri="{BB962C8B-B14F-4D97-AF65-F5344CB8AC3E}">
        <p14:creationId xmlns:p14="http://schemas.microsoft.com/office/powerpoint/2010/main" val="2987729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zh-TW" smtClean="0">
                <a:latin typeface="Arial Unicode MS" pitchFamily="34" charset="-128"/>
                <a:ea typeface="新細明體" pitchFamily="18" charset="-120"/>
              </a:rPr>
              <a:t>Working With the Private Sector</a:t>
            </a:r>
          </a:p>
        </p:txBody>
      </p:sp>
      <p:pic>
        <p:nvPicPr>
          <p:cNvPr id="39939" name="Picture 3" descr="掃瞄0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掃瞄00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9019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6324600" y="2657475"/>
            <a:ext cx="2819400" cy="2647950"/>
          </a:xfrm>
          <a:prstGeom prst="rect">
            <a:avLst/>
          </a:prstGeom>
          <a:solidFill>
            <a:srgbClr val="5C67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spcBef>
                <a:spcPct val="50000"/>
              </a:spcBef>
            </a:pPr>
            <a:r>
              <a:rPr lang="en-US" altLang="zh-TW" sz="2400">
                <a:solidFill>
                  <a:schemeClr val="bg1"/>
                </a:solidFill>
                <a:ea typeface="新細明體" pitchFamily="18" charset="-120"/>
              </a:rPr>
              <a:t>Working with the private sector:</a:t>
            </a:r>
            <a:r>
              <a:rPr lang="en-US" altLang="zh-TW" sz="2400" b="0">
                <a:solidFill>
                  <a:schemeClr val="bg1"/>
                </a:solidFill>
                <a:ea typeface="新細明體" pitchFamily="18" charset="-120"/>
              </a:rPr>
              <a:t> </a:t>
            </a:r>
            <a:br>
              <a:rPr lang="en-US" altLang="zh-TW" sz="2400" b="0">
                <a:solidFill>
                  <a:schemeClr val="bg1"/>
                </a:solidFill>
                <a:ea typeface="新細明體" pitchFamily="18" charset="-120"/>
              </a:rPr>
            </a:br>
            <a:r>
              <a:rPr lang="en-US" altLang="zh-TW" sz="2400" b="0">
                <a:solidFill>
                  <a:schemeClr val="bg1"/>
                </a:solidFill>
                <a:ea typeface="新細明體" pitchFamily="18" charset="-120"/>
              </a:rPr>
              <a:t/>
            </a:r>
            <a:br>
              <a:rPr lang="en-US" altLang="zh-TW" sz="2400" b="0">
                <a:solidFill>
                  <a:schemeClr val="bg1"/>
                </a:solidFill>
                <a:ea typeface="新細明體" pitchFamily="18" charset="-120"/>
              </a:rPr>
            </a:br>
            <a:r>
              <a:rPr lang="en-US" altLang="zh-TW" sz="2400" b="0">
                <a:solidFill>
                  <a:schemeClr val="bg1"/>
                </a:solidFill>
                <a:ea typeface="新細明體" pitchFamily="18" charset="-120"/>
              </a:rPr>
              <a:t>75% of seed companies in Asia use improved lines from AVRDC</a:t>
            </a:r>
          </a:p>
        </p:txBody>
      </p:sp>
      <p:sp>
        <p:nvSpPr>
          <p:cNvPr id="2" name="Rectangle 1"/>
          <p:cNvSpPr/>
          <p:nvPr/>
        </p:nvSpPr>
        <p:spPr>
          <a:xfrm>
            <a:off x="7445375" y="823913"/>
            <a:ext cx="1617663" cy="68897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84950"/>
            <a:ext cx="9144000" cy="5782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1" name="TextBox 2"/>
          <p:cNvSpPr txBox="1">
            <a:spLocks noChangeArrowheads="1"/>
          </p:cNvSpPr>
          <p:nvPr/>
        </p:nvSpPr>
        <p:spPr bwMode="auto">
          <a:xfrm>
            <a:off x="122238" y="6523038"/>
            <a:ext cx="644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400" b="0" i="1" dirty="0"/>
              <a:t>Source: </a:t>
            </a:r>
            <a:r>
              <a:rPr lang="en-US" sz="1400" b="0" dirty="0" err="1"/>
              <a:t>IFPRI</a:t>
            </a:r>
            <a:r>
              <a:rPr lang="en-US" sz="1400" b="0" dirty="0"/>
              <a:t>, </a:t>
            </a:r>
            <a:r>
              <a:rPr lang="en-US" sz="1400" b="0" dirty="0" smtClean="0"/>
              <a:t>2014</a:t>
            </a:r>
            <a:endParaRPr lang="en-US" sz="1400" b="0" dirty="0"/>
          </a:p>
        </p:txBody>
      </p:sp>
      <p:pic>
        <p:nvPicPr>
          <p:cNvPr id="5" name="Picture 2" descr="http://www.ifpri.org/sites/default/files/ghi14fig24p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0692" cy="63928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824164" y="1957749"/>
            <a:ext cx="6123708" cy="2913351"/>
            <a:chOff x="2946401" y="1861849"/>
            <a:chExt cx="6123708" cy="2913351"/>
          </a:xfrm>
        </p:grpSpPr>
        <p:sp>
          <p:nvSpPr>
            <p:cNvPr id="4" name="Oval 3"/>
            <p:cNvSpPr/>
            <p:nvPr/>
          </p:nvSpPr>
          <p:spPr>
            <a:xfrm>
              <a:off x="5495637" y="1861849"/>
              <a:ext cx="3574472" cy="26454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46401" y="2332182"/>
              <a:ext cx="2881744" cy="24430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Seed 018"/>
          <p:cNvPicPr>
            <a:picLocks noChangeAspect="1" noChangeArrowheads="1"/>
          </p:cNvPicPr>
          <p:nvPr/>
        </p:nvPicPr>
        <p:blipFill>
          <a:blip r:embed="rId3" cstate="print">
            <a:extLst>
              <a:ext uri="{28A0092B-C50C-407E-A947-70E740481C1C}">
                <a14:useLocalDpi xmlns:a14="http://schemas.microsoft.com/office/drawing/2010/main" val="0"/>
              </a:ext>
            </a:extLst>
          </a:blip>
          <a:srcRect l="-1051" r="5254" b="2048"/>
          <a:stretch>
            <a:fillRect/>
          </a:stretch>
        </p:blipFill>
        <p:spPr bwMode="auto">
          <a:xfrm>
            <a:off x="177800" y="1604963"/>
            <a:ext cx="347345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4183063" y="1689100"/>
            <a:ext cx="4592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07988"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1pPr>
            <a:lvl2pPr marL="742950" indent="-285750" defTabSz="407988"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2pPr>
            <a:lvl3pPr marL="1143000" indent="-228600" defTabSz="407988"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3pPr>
            <a:lvl4pPr marL="1600200" indent="-228600" defTabSz="407988"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4pPr>
            <a:lvl5pPr marL="2057400" indent="-228600" defTabSz="407988"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5pPr>
            <a:lvl6pPr marL="2514600" indent="-228600"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6pPr>
            <a:lvl7pPr marL="2971800" indent="-228600"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7pPr>
            <a:lvl8pPr marL="3429000" indent="-228600"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8pPr>
            <a:lvl9pPr marL="3886200" indent="-228600"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3600" b="1">
                <a:solidFill>
                  <a:schemeClr val="tx1"/>
                </a:solidFill>
                <a:latin typeface="Arial" charset="0"/>
                <a:cs typeface="Arial" charset="0"/>
              </a:defRPr>
            </a:lvl9pPr>
          </a:lstStyle>
          <a:p>
            <a:pPr eaLnBrk="1">
              <a:lnSpc>
                <a:spcPct val="93000"/>
              </a:lnSpc>
              <a:buClr>
                <a:srgbClr val="000000"/>
              </a:buClr>
              <a:buSzPct val="45000"/>
              <a:buFont typeface="Wingdings" pitchFamily="2" charset="2"/>
              <a:buNone/>
            </a:pPr>
            <a:r>
              <a:rPr lang="en-GB" sz="2400" b="0" dirty="0"/>
              <a:t>Increasing productivity </a:t>
            </a:r>
            <a:r>
              <a:rPr lang="en-GB" sz="2400" b="0" dirty="0" smtClean="0"/>
              <a:t>due </a:t>
            </a:r>
            <a:r>
              <a:rPr lang="en-GB" sz="2400" b="0" dirty="0"/>
              <a:t>to new </a:t>
            </a:r>
            <a:r>
              <a:rPr lang="en-GB" sz="2400" b="0" dirty="0" smtClean="0"/>
              <a:t>lines / </a:t>
            </a:r>
            <a:r>
              <a:rPr lang="en-GB" sz="2400" b="0" dirty="0"/>
              <a:t>varieties </a:t>
            </a:r>
            <a:r>
              <a:rPr lang="en-GB" sz="2400" b="0" dirty="0" smtClean="0"/>
              <a:t>from </a:t>
            </a:r>
            <a:r>
              <a:rPr lang="en-GB" sz="2400" b="0" dirty="0"/>
              <a:t>AVRDC – The World Vegetable </a:t>
            </a:r>
            <a:r>
              <a:rPr lang="en-GB" sz="2400" b="0" dirty="0" err="1"/>
              <a:t>Center</a:t>
            </a:r>
            <a:r>
              <a:rPr lang="en-GB" sz="2400" b="0" dirty="0"/>
              <a:t> and </a:t>
            </a:r>
            <a:r>
              <a:rPr lang="en-GB" sz="2400" b="0" dirty="0" smtClean="0"/>
              <a:t>national partners</a:t>
            </a:r>
            <a:endParaRPr lang="en-GB" sz="2400" b="0" dirty="0"/>
          </a:p>
        </p:txBody>
      </p:sp>
      <p:sp>
        <p:nvSpPr>
          <p:cNvPr id="18440" name="Rectangle 8"/>
          <p:cNvSpPr>
            <a:spLocks noChangeArrowheads="1"/>
          </p:cNvSpPr>
          <p:nvPr/>
        </p:nvSpPr>
        <p:spPr bwMode="auto">
          <a:xfrm>
            <a:off x="490538" y="946150"/>
            <a:ext cx="7000875" cy="381000"/>
          </a:xfrm>
          <a:prstGeom prst="rect">
            <a:avLst/>
          </a:prstGeom>
          <a:noFill/>
          <a:ln>
            <a:noFill/>
          </a:ln>
          <a:extLst/>
        </p:spPr>
        <p:txBody>
          <a:bodyPr lIns="0" tIns="0" rIns="0" bIns="0">
            <a:spAutoFit/>
          </a:bodyPr>
          <a:lstStyle/>
          <a:p>
            <a:pPr>
              <a:defRPr/>
            </a:pPr>
            <a:r>
              <a:rPr lang="en-US" sz="2500">
                <a:solidFill>
                  <a:schemeClr val="accent3">
                    <a:lumMod val="75000"/>
                  </a:schemeClr>
                </a:solidFill>
              </a:rPr>
              <a:t>Major national impacts: Tanzania</a:t>
            </a:r>
          </a:p>
        </p:txBody>
      </p:sp>
      <p:pic>
        <p:nvPicPr>
          <p:cNvPr id="10" name="Picture 9" descr="DSCF5128 copy.jpg"/>
          <p:cNvPicPr>
            <a:picLocks noChangeAspect="1"/>
          </p:cNvPicPr>
          <p:nvPr/>
        </p:nvPicPr>
        <p:blipFill>
          <a:blip r:embed="rId4" cstate="print"/>
          <a:stretch>
            <a:fillRect/>
          </a:stretch>
        </p:blipFill>
        <p:spPr>
          <a:xfrm rot="20358001">
            <a:off x="527157" y="3708278"/>
            <a:ext cx="1505712" cy="2231136"/>
          </a:xfrm>
          <a:prstGeom prst="rect">
            <a:avLst/>
          </a:prstGeom>
        </p:spPr>
      </p:pic>
      <p:pic>
        <p:nvPicPr>
          <p:cNvPr id="2" name="Picture 1" descr="Seed 01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340" y="3668713"/>
            <a:ext cx="2270760" cy="2667000"/>
          </a:xfrm>
          <a:prstGeom prst="rect">
            <a:avLst/>
          </a:prstGeom>
        </p:spPr>
      </p:pic>
      <p:sp>
        <p:nvSpPr>
          <p:cNvPr id="19462" name="Oval 6"/>
          <p:cNvSpPr>
            <a:spLocks noChangeArrowheads="1"/>
          </p:cNvSpPr>
          <p:nvPr/>
        </p:nvSpPr>
        <p:spPr bwMode="auto">
          <a:xfrm>
            <a:off x="-9071130" y="1654248"/>
            <a:ext cx="1447800" cy="13716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lang="en-US" sz="2400"/>
          </a:p>
        </p:txBody>
      </p:sp>
      <p:sp>
        <p:nvSpPr>
          <p:cNvPr id="19463" name="Text Box 7"/>
          <p:cNvSpPr txBox="1">
            <a:spLocks noChangeArrowheads="1"/>
          </p:cNvSpPr>
          <p:nvPr/>
        </p:nvSpPr>
        <p:spPr bwMode="auto">
          <a:xfrm>
            <a:off x="-9147330" y="2038191"/>
            <a:ext cx="1600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lnSpc>
                <a:spcPct val="93000"/>
              </a:lnSpc>
              <a:spcBef>
                <a:spcPct val="50000"/>
              </a:spcBef>
              <a:buClr>
                <a:srgbClr val="000000"/>
              </a:buClr>
              <a:buSzPct val="100000"/>
              <a:buFont typeface="Arial" charset="0"/>
              <a:buNone/>
            </a:pPr>
            <a:r>
              <a:rPr lang="en-US">
                <a:solidFill>
                  <a:schemeClr val="bg1"/>
                </a:solidFill>
              </a:rPr>
              <a:t>+ 40%</a:t>
            </a:r>
          </a:p>
        </p:txBody>
      </p:sp>
      <p:pic>
        <p:nvPicPr>
          <p:cNvPr id="3" name="Picture 2" descr="P41-c.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6865" y="3668713"/>
            <a:ext cx="3063240" cy="2667000"/>
          </a:xfrm>
          <a:prstGeom prst="rect">
            <a:avLst/>
          </a:prstGeom>
        </p:spPr>
      </p:pic>
    </p:spTree>
  </p:cSld>
  <p:clrMapOvr>
    <a:masterClrMapping/>
  </p:clrMapOvr>
  <p:transition spd="med">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DG and KU seed hand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25" y="1558925"/>
            <a:ext cx="3944938"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7"/>
          <p:cNvSpPr txBox="1">
            <a:spLocks noChangeArrowheads="1"/>
          </p:cNvSpPr>
          <p:nvPr/>
        </p:nvSpPr>
        <p:spPr bwMode="auto">
          <a:xfrm>
            <a:off x="466725" y="838200"/>
            <a:ext cx="5137150" cy="519113"/>
          </a:xfrm>
          <a:prstGeom prst="rect">
            <a:avLst/>
          </a:prstGeom>
          <a:noFill/>
          <a:ln>
            <a:noFill/>
          </a:ln>
          <a:effectLs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sz="2800" dirty="0" smtClean="0">
                <a:solidFill>
                  <a:schemeClr val="accent3">
                    <a:lumMod val="75000"/>
                  </a:schemeClr>
                </a:solidFill>
              </a:rPr>
              <a:t>Disaster Relief Seed Kits</a:t>
            </a:r>
          </a:p>
        </p:txBody>
      </p:sp>
      <p:pic>
        <p:nvPicPr>
          <p:cNvPr id="5" name="Picture 4" descr="DSCF710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044" y="3717829"/>
            <a:ext cx="2735580" cy="2628900"/>
          </a:xfrm>
          <a:prstGeom prst="rect">
            <a:avLst/>
          </a:prstGeom>
        </p:spPr>
      </p:pic>
      <p:pic>
        <p:nvPicPr>
          <p:cNvPr id="6" name="Picture 5" descr="image_home gardens Bangla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985" y="1558925"/>
            <a:ext cx="3131820" cy="2407920"/>
          </a:xfrm>
          <a:prstGeom prst="rect">
            <a:avLst/>
          </a:prstGeom>
        </p:spPr>
      </p:pic>
      <p:pic>
        <p:nvPicPr>
          <p:cNvPr id="4" name="Picture 3" descr="DSCF908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919" y="3709005"/>
            <a:ext cx="2810256" cy="1944624"/>
          </a:xfrm>
          <a:prstGeom prst="rect">
            <a:avLst/>
          </a:prstGeom>
        </p:spPr>
      </p:pic>
      <p:pic>
        <p:nvPicPr>
          <p:cNvPr id="3" name="Picture 2" descr="man with meal of AVRDC veg.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0393" y="4061325"/>
            <a:ext cx="3060192" cy="2627376"/>
          </a:xfrm>
          <a:prstGeom prst="rect">
            <a:avLst/>
          </a:prstGeom>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842" y="1939106"/>
            <a:ext cx="1479052" cy="2666679"/>
            <a:chOff x="720012" y="1953347"/>
            <a:chExt cx="1479052" cy="2666679"/>
          </a:xfrm>
        </p:grpSpPr>
        <p:pic>
          <p:nvPicPr>
            <p:cNvPr id="2050" name="Picture 2" descr="http://www.apaari.org/wp-content/themes/apaari/images/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l="28747" t="20061" r="12545"/>
            <a:stretch/>
          </p:blipFill>
          <p:spPr bwMode="auto">
            <a:xfrm>
              <a:off x="761108" y="1953347"/>
              <a:ext cx="1273176" cy="1307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0012" y="3296587"/>
              <a:ext cx="1479052" cy="1323439"/>
            </a:xfrm>
            <a:prstGeom prst="rect">
              <a:avLst/>
            </a:prstGeom>
            <a:noFill/>
          </p:spPr>
          <p:txBody>
            <a:bodyPr wrap="square" rtlCol="0">
              <a:spAutoFit/>
            </a:bodyPr>
            <a:lstStyle/>
            <a:p>
              <a:r>
                <a:rPr lang="en-US" sz="1600" b="0" dirty="0" smtClean="0"/>
                <a:t>Asia-Pacific Association of Agricultural Research Institutions</a:t>
              </a:r>
              <a:endParaRPr lang="en-US" sz="1600" b="0" dirty="0"/>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7780" y="1091812"/>
            <a:ext cx="2214822" cy="1694587"/>
          </a:xfrm>
          <a:prstGeom prst="rect">
            <a:avLst/>
          </a:prstGeom>
        </p:spPr>
      </p:pic>
      <p:pic>
        <p:nvPicPr>
          <p:cNvPr id="3" name="Picture 2"/>
          <p:cNvPicPr>
            <a:picLocks noChangeAspect="1"/>
          </p:cNvPicPr>
          <p:nvPr/>
        </p:nvPicPr>
        <p:blipFill>
          <a:blip r:embed="rId5"/>
          <a:stretch>
            <a:fillRect/>
          </a:stretch>
        </p:blipFill>
        <p:spPr>
          <a:xfrm>
            <a:off x="3253781" y="3444777"/>
            <a:ext cx="5295612" cy="1084097"/>
          </a:xfrm>
          <a:prstGeom prst="rect">
            <a:avLst/>
          </a:prstGeom>
        </p:spPr>
      </p:pic>
      <p:sp>
        <p:nvSpPr>
          <p:cNvPr id="6" name="Shape 71681"/>
          <p:cNvSpPr>
            <a:spLocks noChangeArrowheads="1"/>
          </p:cNvSpPr>
          <p:nvPr/>
        </p:nvSpPr>
        <p:spPr bwMode="auto">
          <a:xfrm>
            <a:off x="4398443" y="2681496"/>
            <a:ext cx="4267105" cy="495300"/>
          </a:xfrm>
          <a:prstGeom prst="rect">
            <a:avLst/>
          </a:prstGeom>
          <a:noFill/>
          <a:ln>
            <a:noFill/>
          </a:ln>
          <a:extLst/>
        </p:spPr>
        <p:txBody>
          <a:bodyPr anchor="ctr"/>
          <a:lstStyle/>
          <a:p>
            <a:pPr eaLnBrk="0" hangingPunct="0">
              <a:defRPr/>
            </a:pPr>
            <a:r>
              <a:rPr lang="en-US" altLang="zh-TW" sz="3200" dirty="0" smtClean="0">
                <a:solidFill>
                  <a:schemeClr val="accent3">
                    <a:lumMod val="75000"/>
                  </a:schemeClr>
                </a:solidFill>
                <a:ea typeface="新細明體" pitchFamily="18" charset="-120"/>
              </a:rPr>
              <a:t>Networks are the link</a:t>
            </a:r>
            <a:endParaRPr lang="en-US" altLang="zh-TW" sz="3200" dirty="0">
              <a:solidFill>
                <a:schemeClr val="accent3">
                  <a:lumMod val="75000"/>
                </a:schemeClr>
              </a:solidFill>
              <a:ea typeface="新細明體" pitchFamily="18" charset="-120"/>
            </a:endParaRPr>
          </a:p>
        </p:txBody>
      </p:sp>
      <p:grpSp>
        <p:nvGrpSpPr>
          <p:cNvPr id="7" name="Group 6"/>
          <p:cNvGrpSpPr/>
          <p:nvPr/>
        </p:nvGrpSpPr>
        <p:grpSpPr>
          <a:xfrm>
            <a:off x="502842" y="4849905"/>
            <a:ext cx="6154593" cy="1035524"/>
            <a:chOff x="720011" y="5090964"/>
            <a:chExt cx="6154593" cy="1035524"/>
          </a:xfrm>
        </p:grpSpPr>
        <p:pic>
          <p:nvPicPr>
            <p:cNvPr id="5" name="Picture 4"/>
            <p:cNvPicPr>
              <a:picLocks noChangeAspect="1"/>
            </p:cNvPicPr>
            <p:nvPr/>
          </p:nvPicPr>
          <p:blipFill>
            <a:blip r:embed="rId6"/>
            <a:stretch>
              <a:fillRect/>
            </a:stretch>
          </p:blipFill>
          <p:spPr>
            <a:xfrm>
              <a:off x="720012" y="5090964"/>
              <a:ext cx="4390476" cy="857143"/>
            </a:xfrm>
            <a:prstGeom prst="rect">
              <a:avLst/>
            </a:prstGeom>
          </p:spPr>
        </p:pic>
        <p:sp>
          <p:nvSpPr>
            <p:cNvPr id="8" name="TextBox 7"/>
            <p:cNvSpPr txBox="1"/>
            <p:nvPr/>
          </p:nvSpPr>
          <p:spPr>
            <a:xfrm>
              <a:off x="720011" y="5787934"/>
              <a:ext cx="6154593" cy="338554"/>
            </a:xfrm>
            <a:prstGeom prst="rect">
              <a:avLst/>
            </a:prstGeom>
            <a:noFill/>
          </p:spPr>
          <p:txBody>
            <a:bodyPr wrap="square" rtlCol="0">
              <a:spAutoFit/>
            </a:bodyPr>
            <a:lstStyle/>
            <a:p>
              <a:r>
                <a:rPr lang="en-US" sz="1600" b="0" dirty="0" smtClean="0"/>
                <a:t>International Mungbean Improvement Network</a:t>
              </a:r>
              <a:endParaRPr lang="en-US" sz="1600" b="0" dirty="0"/>
            </a:p>
          </p:txBody>
        </p:sp>
      </p:grpSp>
      <p:grpSp>
        <p:nvGrpSpPr>
          <p:cNvPr id="12" name="Group 11"/>
          <p:cNvGrpSpPr/>
          <p:nvPr/>
        </p:nvGrpSpPr>
        <p:grpSpPr>
          <a:xfrm>
            <a:off x="5200907" y="4987934"/>
            <a:ext cx="3863083" cy="1117881"/>
            <a:chOff x="5280917" y="5250093"/>
            <a:chExt cx="3863083" cy="1117881"/>
          </a:xfrm>
        </p:grpSpPr>
        <p:sp>
          <p:nvSpPr>
            <p:cNvPr id="10" name="TextBox 9"/>
            <p:cNvSpPr txBox="1"/>
            <p:nvPr/>
          </p:nvSpPr>
          <p:spPr>
            <a:xfrm>
              <a:off x="6174768" y="5290756"/>
              <a:ext cx="2969232" cy="1077218"/>
            </a:xfrm>
            <a:prstGeom prst="rect">
              <a:avLst/>
            </a:prstGeom>
            <a:noFill/>
          </p:spPr>
          <p:txBody>
            <a:bodyPr wrap="square" rtlCol="0">
              <a:spAutoFit/>
            </a:bodyPr>
            <a:lstStyle/>
            <a:p>
              <a:r>
                <a:rPr lang="en-US" sz="1600" b="0" dirty="0"/>
                <a:t>Central Asia and the Caucasus Regional Network for Vegetable Systems Research and </a:t>
              </a:r>
              <a:r>
                <a:rPr lang="en-US" sz="1600" b="0" dirty="0" smtClean="0"/>
                <a:t>Development</a:t>
              </a:r>
              <a:endParaRPr lang="en-US" sz="1600" dirty="0"/>
            </a:p>
          </p:txBody>
        </p:sp>
        <p:pic>
          <p:nvPicPr>
            <p:cNvPr id="11" name="Picture 10"/>
            <p:cNvPicPr>
              <a:picLocks noChangeAspect="1"/>
            </p:cNvPicPr>
            <p:nvPr/>
          </p:nvPicPr>
          <p:blipFill rotWithShape="1">
            <a:blip r:embed="rId7"/>
            <a:srcRect l="4489" t="8119" r="8270" b="8469"/>
            <a:stretch/>
          </p:blipFill>
          <p:spPr>
            <a:xfrm>
              <a:off x="5280917" y="5250093"/>
              <a:ext cx="955496" cy="770563"/>
            </a:xfrm>
            <a:prstGeom prst="rect">
              <a:avLst/>
            </a:prstGeom>
          </p:spPr>
        </p:pic>
      </p:grpSp>
    </p:spTree>
    <p:extLst>
      <p:ext uri="{BB962C8B-B14F-4D97-AF65-F5344CB8AC3E}">
        <p14:creationId xmlns:p14="http://schemas.microsoft.com/office/powerpoint/2010/main" val="302892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ilizing glass jars before fi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769" y="2111375"/>
            <a:ext cx="5157760" cy="38683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VN Pictures 06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12581"/>
            <a:ext cx="4029456" cy="4358640"/>
          </a:xfrm>
          <a:prstGeom prst="rect">
            <a:avLst/>
          </a:prstGeom>
        </p:spPr>
      </p:pic>
      <p:sp>
        <p:nvSpPr>
          <p:cNvPr id="4098" name="Rectangle 2"/>
          <p:cNvSpPr>
            <a:spLocks noChangeArrowheads="1"/>
          </p:cNvSpPr>
          <p:nvPr/>
        </p:nvSpPr>
        <p:spPr bwMode="auto">
          <a:xfrm>
            <a:off x="66675" y="295275"/>
            <a:ext cx="9144000" cy="1679575"/>
          </a:xfrm>
          <a:prstGeom prst="rect">
            <a:avLst/>
          </a:prstGeom>
          <a:noFill/>
          <a:ln w="9525">
            <a:noFill/>
            <a:miter lim="800000"/>
            <a:headEnd/>
            <a:tailEnd/>
          </a:ln>
          <a:effectLst/>
        </p:spPr>
        <p:txBody>
          <a:bodyPr lIns="0" rIns="0" bIns="0" anchor="b"/>
          <a:lstStyle/>
          <a:p>
            <a:pPr eaLnBrk="0" hangingPunct="0">
              <a:defRPr/>
            </a:pPr>
            <a:endParaRPr lang="en-US" sz="1200" b="0">
              <a:effectLst>
                <a:outerShdw blurRad="38100" dist="38100" dir="2700000" algn="tl">
                  <a:srgbClr val="C0C0C0"/>
                </a:outerShdw>
              </a:effectLst>
              <a:latin typeface="Tahoma" pitchFamily="34" charset="0"/>
              <a:cs typeface="+mn-cs"/>
            </a:endParaRPr>
          </a:p>
        </p:txBody>
      </p:sp>
      <p:sp>
        <p:nvSpPr>
          <p:cNvPr id="21507" name="Rectangle 3"/>
          <p:cNvSpPr>
            <a:spLocks noChangeArrowheads="1"/>
          </p:cNvSpPr>
          <p:nvPr/>
        </p:nvSpPr>
        <p:spPr bwMode="auto">
          <a:xfrm>
            <a:off x="0" y="1268413"/>
            <a:ext cx="9104313" cy="865187"/>
          </a:xfrm>
          <a:prstGeom prst="rect">
            <a:avLst/>
          </a:prstGeom>
          <a:solidFill>
            <a:schemeClr val="bg1"/>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marL="520700" indent="-469900" eaLnBrk="0" hangingPunct="0">
              <a:spcBef>
                <a:spcPct val="20000"/>
              </a:spcBef>
              <a:buFont typeface="Wingdings" pitchFamily="2" charset="2"/>
              <a:buNone/>
            </a:pPr>
            <a:endParaRPr lang="en-AU" sz="1500" b="0">
              <a:solidFill>
                <a:srgbClr val="000000"/>
              </a:solidFill>
              <a:latin typeface="Times New Roman" pitchFamily="18" charset="0"/>
            </a:endParaRPr>
          </a:p>
        </p:txBody>
      </p:sp>
      <p:sp>
        <p:nvSpPr>
          <p:cNvPr id="20485" name="Rectangle 8"/>
          <p:cNvSpPr>
            <a:spLocks noChangeArrowheads="1"/>
          </p:cNvSpPr>
          <p:nvPr/>
        </p:nvSpPr>
        <p:spPr bwMode="auto">
          <a:xfrm>
            <a:off x="3756" y="-1"/>
            <a:ext cx="9144000" cy="2133601"/>
          </a:xfrm>
          <a:prstGeom prst="rect">
            <a:avLst/>
          </a:prstGeom>
          <a:solidFill>
            <a:schemeClr val="accent1">
              <a:lumMod val="75000"/>
            </a:schemeClr>
          </a:solidFill>
          <a:ln>
            <a:noFill/>
          </a:ln>
        </p:spPr>
        <p:txBody>
          <a:bodyPr wrap="none" anchor="ctr"/>
          <a:lstStyle/>
          <a:p>
            <a:pPr algn="r">
              <a:defRPr/>
            </a:pPr>
            <a:endParaRPr lang="en-US"/>
          </a:p>
        </p:txBody>
      </p:sp>
      <p:sp>
        <p:nvSpPr>
          <p:cNvPr id="379913" name="Rectangle 9"/>
          <p:cNvSpPr>
            <a:spLocks noChangeArrowheads="1"/>
          </p:cNvSpPr>
          <p:nvPr/>
        </p:nvSpPr>
        <p:spPr bwMode="auto">
          <a:xfrm>
            <a:off x="596097" y="295275"/>
            <a:ext cx="7419372" cy="1860550"/>
          </a:xfrm>
          <a:prstGeom prst="rect">
            <a:avLst/>
          </a:prstGeom>
          <a:noFill/>
          <a:ln w="9525">
            <a:noFill/>
            <a:miter lim="800000"/>
            <a:headEnd/>
            <a:tailEnd/>
          </a:ln>
          <a:effectLst/>
        </p:spPr>
        <p:txBody>
          <a:bodyPr wrap="square">
            <a:spAutoFit/>
          </a:bodyPr>
          <a:lstStyle/>
          <a:p>
            <a:pPr algn="ctr">
              <a:defRPr/>
            </a:pPr>
            <a:r>
              <a:rPr lang="en-AU" sz="2000" dirty="0">
                <a:solidFill>
                  <a:schemeClr val="bg1"/>
                </a:solidFill>
                <a:cs typeface="+mn-cs"/>
              </a:rPr>
              <a:t>Improved Postharvest </a:t>
            </a:r>
            <a:r>
              <a:rPr lang="en-AU" sz="2000" dirty="0" smtClean="0">
                <a:solidFill>
                  <a:schemeClr val="bg1"/>
                </a:solidFill>
                <a:cs typeface="+mn-cs"/>
              </a:rPr>
              <a:t>Techniques: Vietnam, Tanzania</a:t>
            </a:r>
            <a:r>
              <a:rPr lang="en-AU" sz="1800" dirty="0">
                <a:solidFill>
                  <a:schemeClr val="accent3">
                    <a:lumMod val="75000"/>
                  </a:schemeClr>
                </a:solidFill>
                <a:cs typeface="+mn-cs"/>
              </a:rPr>
              <a:t/>
            </a:r>
            <a:br>
              <a:rPr lang="en-AU" sz="1800" dirty="0">
                <a:solidFill>
                  <a:schemeClr val="accent3">
                    <a:lumMod val="75000"/>
                  </a:schemeClr>
                </a:solidFill>
                <a:cs typeface="+mn-cs"/>
              </a:rPr>
            </a:br>
            <a:r>
              <a:rPr lang="en-AU" sz="1800" dirty="0">
                <a:solidFill>
                  <a:schemeClr val="bg1"/>
                </a:solidFill>
                <a:effectLst>
                  <a:outerShdw blurRad="38100" dist="38100" dir="2700000" algn="tl">
                    <a:srgbClr val="C0C0C0"/>
                  </a:outerShdw>
                </a:effectLst>
                <a:cs typeface="+mn-cs"/>
              </a:rPr>
              <a:t/>
            </a:r>
            <a:br>
              <a:rPr lang="en-AU" sz="1800" dirty="0">
                <a:solidFill>
                  <a:schemeClr val="bg1"/>
                </a:solidFill>
                <a:effectLst>
                  <a:outerShdw blurRad="38100" dist="38100" dir="2700000" algn="tl">
                    <a:srgbClr val="C0C0C0"/>
                  </a:outerShdw>
                </a:effectLst>
                <a:cs typeface="+mn-cs"/>
              </a:rPr>
            </a:br>
            <a:r>
              <a:rPr lang="en-AU" sz="1800" dirty="0" smtClean="0">
                <a:solidFill>
                  <a:schemeClr val="bg1"/>
                </a:solidFill>
                <a:effectLst>
                  <a:outerShdw blurRad="38100" dist="38100" dir="2700000" algn="tl">
                    <a:srgbClr val="C0C0C0"/>
                  </a:outerShdw>
                </a:effectLst>
                <a:cs typeface="+mn-cs"/>
              </a:rPr>
              <a:t>L</a:t>
            </a:r>
            <a:r>
              <a:rPr lang="en-US" sz="1800" dirty="0" smtClean="0">
                <a:solidFill>
                  <a:schemeClr val="bg1"/>
                </a:solidFill>
                <a:cs typeface="+mn-cs"/>
              </a:rPr>
              <a:t>ow-cost processing and packaging methods for </a:t>
            </a:r>
            <a:r>
              <a:rPr lang="en-US" sz="1800" dirty="0">
                <a:solidFill>
                  <a:schemeClr val="bg1"/>
                </a:solidFill>
                <a:cs typeface="+mn-cs"/>
              </a:rPr>
              <a:t>chili sauce, </a:t>
            </a:r>
            <a:r>
              <a:rPr lang="en-US" sz="1800" dirty="0" smtClean="0">
                <a:solidFill>
                  <a:schemeClr val="bg1"/>
                </a:solidFill>
                <a:cs typeface="+mn-cs"/>
              </a:rPr>
              <a:t>tomato paste, pickles </a:t>
            </a:r>
            <a:r>
              <a:rPr lang="en-US" sz="1800" dirty="0">
                <a:solidFill>
                  <a:schemeClr val="bg1"/>
                </a:solidFill>
                <a:cs typeface="+mn-cs"/>
              </a:rPr>
              <a:t>and </a:t>
            </a:r>
            <a:r>
              <a:rPr lang="en-US" sz="1800" dirty="0" smtClean="0">
                <a:solidFill>
                  <a:schemeClr val="bg1"/>
                </a:solidFill>
                <a:cs typeface="+mn-cs"/>
              </a:rPr>
              <a:t>other </a:t>
            </a:r>
            <a:r>
              <a:rPr lang="en-US" sz="1800" dirty="0">
                <a:solidFill>
                  <a:schemeClr val="bg1"/>
                </a:solidFill>
                <a:cs typeface="+mn-cs"/>
              </a:rPr>
              <a:t>products </a:t>
            </a:r>
            <a:r>
              <a:rPr lang="en-US" sz="1800" dirty="0" smtClean="0">
                <a:solidFill>
                  <a:schemeClr val="bg1"/>
                </a:solidFill>
                <a:cs typeface="+mn-cs"/>
              </a:rPr>
              <a:t>add value </a:t>
            </a:r>
            <a:endParaRPr lang="en-US" sz="1800" dirty="0">
              <a:solidFill>
                <a:schemeClr val="bg1"/>
              </a:solidFill>
              <a:cs typeface="+mn-cs"/>
            </a:endParaRPr>
          </a:p>
          <a:p>
            <a:pPr algn="ctr">
              <a:defRPr/>
            </a:pPr>
            <a:r>
              <a:rPr lang="en-US" sz="1800" dirty="0">
                <a:solidFill>
                  <a:schemeClr val="bg1"/>
                </a:solidFill>
                <a:cs typeface="+mn-cs"/>
              </a:rPr>
              <a:t>and availability of </a:t>
            </a:r>
            <a:r>
              <a:rPr lang="en-US" sz="1800" dirty="0" smtClean="0">
                <a:solidFill>
                  <a:schemeClr val="bg1"/>
                </a:solidFill>
                <a:cs typeface="+mn-cs"/>
              </a:rPr>
              <a:t>vegetables </a:t>
            </a:r>
            <a:r>
              <a:rPr lang="en-US" sz="1800" dirty="0">
                <a:solidFill>
                  <a:schemeClr val="bg1"/>
                </a:solidFill>
                <a:cs typeface="+mn-cs"/>
              </a:rPr>
              <a:t>throughout the year</a:t>
            </a:r>
            <a:r>
              <a:rPr lang="en-US" sz="2400" dirty="0">
                <a:effectLst>
                  <a:outerShdw blurRad="38100" dist="38100" dir="2700000" algn="tl">
                    <a:srgbClr val="C0C0C0"/>
                  </a:outerShdw>
                </a:effectLst>
                <a:cs typeface="+mn-cs"/>
              </a:rPr>
              <a:t/>
            </a:r>
            <a:br>
              <a:rPr lang="en-US" sz="2400" dirty="0">
                <a:effectLst>
                  <a:outerShdw blurRad="38100" dist="38100" dir="2700000" algn="tl">
                    <a:srgbClr val="C0C0C0"/>
                  </a:outerShdw>
                </a:effectLst>
                <a:cs typeface="+mn-cs"/>
              </a:rPr>
            </a:br>
            <a:endParaRPr lang="en-US" sz="2400" dirty="0">
              <a:effectLst>
                <a:outerShdw blurRad="38100" dist="38100" dir="2700000" algn="tl">
                  <a:srgbClr val="C0C0C0"/>
                </a:outerShdw>
              </a:effectLst>
              <a:cs typeface="+mn-cs"/>
            </a:endParaRPr>
          </a:p>
        </p:txBody>
      </p:sp>
      <p:pic>
        <p:nvPicPr>
          <p:cNvPr id="4" name="Picture 3" descr="VN Pictures 00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520" y="705865"/>
            <a:ext cx="5114544" cy="3096768"/>
          </a:xfrm>
          <a:prstGeom prst="rect">
            <a:avLst/>
          </a:prstGeom>
        </p:spPr>
      </p:pic>
      <p:pic>
        <p:nvPicPr>
          <p:cNvPr id="21508" name="Picture 5" descr="Tomato past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346" y="5393297"/>
            <a:ext cx="2107388" cy="151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4" descr="chili sauce1"/>
          <p:cNvPicPr>
            <a:picLocks noChangeAspect="1" noChangeArrowheads="1"/>
          </p:cNvPicPr>
          <p:nvPr/>
        </p:nvPicPr>
        <p:blipFill>
          <a:blip r:embed="rId7" cstate="print">
            <a:extLst>
              <a:ext uri="{28A0092B-C50C-407E-A947-70E740481C1C}">
                <a14:useLocalDpi xmlns:a14="http://schemas.microsoft.com/office/drawing/2010/main" val="0"/>
              </a:ext>
            </a:extLst>
          </a:blip>
          <a:srcRect t="3938"/>
          <a:stretch>
            <a:fillRect/>
          </a:stretch>
        </p:blipFill>
        <p:spPr bwMode="auto">
          <a:xfrm>
            <a:off x="1978933" y="5393296"/>
            <a:ext cx="2010836" cy="149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Product line from the Mvuwo Women's Group: pickles, sauces, honey."/>
          <p:cNvPicPr>
            <a:picLocks noChangeAspect="1" noChangeArrowheads="1"/>
          </p:cNvPicPr>
          <p:nvPr/>
        </p:nvPicPr>
        <p:blipFill rotWithShape="1">
          <a:blip r:embed="rId8">
            <a:extLst>
              <a:ext uri="{28A0092B-C50C-407E-A947-70E740481C1C}">
                <a14:useLocalDpi xmlns:a14="http://schemas.microsoft.com/office/drawing/2010/main" val="0"/>
              </a:ext>
            </a:extLst>
          </a:blip>
          <a:srcRect t="-2" b="23380"/>
          <a:stretch/>
        </p:blipFill>
        <p:spPr bwMode="auto">
          <a:xfrm>
            <a:off x="6040292" y="5390450"/>
            <a:ext cx="3107690" cy="178585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7" descr="Drying-chili"/>
          <p:cNvPicPr>
            <a:picLocks noChangeAspect="1" noChangeArrowheads="1"/>
          </p:cNvPicPr>
          <p:nvPr/>
        </p:nvPicPr>
        <p:blipFill>
          <a:blip r:embed="rId9" cstate="print">
            <a:extLst>
              <a:ext uri="{28A0092B-C50C-407E-A947-70E740481C1C}">
                <a14:useLocalDpi xmlns:a14="http://schemas.microsoft.com/office/drawing/2010/main" val="0"/>
              </a:ext>
            </a:extLst>
          </a:blip>
          <a:srcRect t="4753"/>
          <a:stretch>
            <a:fillRect/>
          </a:stretch>
        </p:blipFill>
        <p:spPr bwMode="auto">
          <a:xfrm>
            <a:off x="3994138" y="5393295"/>
            <a:ext cx="2046154" cy="14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SCF0213-101303 copy.jpg"/>
          <p:cNvPicPr>
            <a:picLocks noChangeAspect="1"/>
          </p:cNvPicPr>
          <p:nvPr/>
        </p:nvPicPr>
        <p:blipFill>
          <a:blip r:embed="rId3" cstate="print"/>
          <a:stretch>
            <a:fillRect/>
          </a:stretch>
        </p:blipFill>
        <p:spPr>
          <a:xfrm>
            <a:off x="7479792" y="1556693"/>
            <a:ext cx="1664208" cy="1969008"/>
          </a:xfrm>
          <a:prstGeom prst="rect">
            <a:avLst/>
          </a:prstGeom>
        </p:spPr>
      </p:pic>
      <p:pic>
        <p:nvPicPr>
          <p:cNvPr id="19" name="Picture 18" descr="TYLCV susceptible.jpg"/>
          <p:cNvPicPr>
            <a:picLocks noChangeAspect="1"/>
          </p:cNvPicPr>
          <p:nvPr/>
        </p:nvPicPr>
        <p:blipFill>
          <a:blip r:embed="rId4" cstate="print"/>
          <a:stretch>
            <a:fillRect/>
          </a:stretch>
        </p:blipFill>
        <p:spPr>
          <a:xfrm>
            <a:off x="7479792" y="4118960"/>
            <a:ext cx="1664208" cy="1969008"/>
          </a:xfrm>
          <a:prstGeom prst="rect">
            <a:avLst/>
          </a:prstGeom>
        </p:spPr>
      </p:pic>
      <p:sp>
        <p:nvSpPr>
          <p:cNvPr id="25602" name="Rectangle 2"/>
          <p:cNvSpPr>
            <a:spLocks noGrp="1" noChangeArrowheads="1"/>
          </p:cNvSpPr>
          <p:nvPr>
            <p:ph type="title"/>
          </p:nvPr>
        </p:nvSpPr>
        <p:spPr>
          <a:xfrm>
            <a:off x="546100" y="920750"/>
            <a:ext cx="8785225" cy="369888"/>
          </a:xfrm>
        </p:spPr>
        <p:txBody>
          <a:bodyPr/>
          <a:lstStyle/>
          <a:p>
            <a:pPr>
              <a:defRPr/>
            </a:pPr>
            <a:r>
              <a:rPr lang="en-US" altLang="zh-TW" sz="2400" smtClean="0">
                <a:solidFill>
                  <a:schemeClr val="accent3">
                    <a:lumMod val="75000"/>
                  </a:schemeClr>
                </a:solidFill>
                <a:latin typeface="Arial" charset="0"/>
                <a:ea typeface="新細明體" pitchFamily="18" charset="-120"/>
              </a:rPr>
              <a:t>Advanced molecular marker breeding approaches</a:t>
            </a:r>
          </a:p>
        </p:txBody>
      </p:sp>
      <p:sp>
        <p:nvSpPr>
          <p:cNvPr id="26627" name="Text Box 3"/>
          <p:cNvSpPr txBox="1">
            <a:spLocks noChangeArrowheads="1"/>
          </p:cNvSpPr>
          <p:nvPr/>
        </p:nvSpPr>
        <p:spPr bwMode="auto">
          <a:xfrm>
            <a:off x="481013" y="1527175"/>
            <a:ext cx="6731000" cy="366713"/>
          </a:xfrm>
          <a:prstGeom prst="rect">
            <a:avLst/>
          </a:prstGeom>
          <a:solidFill>
            <a:srgbClr val="5F77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kumimoji="1" lang="en-US" altLang="zh-TW" sz="1800">
                <a:solidFill>
                  <a:schemeClr val="bg1"/>
                </a:solidFill>
                <a:ea typeface="Taipei" charset="-120"/>
              </a:rPr>
              <a:t>Molecular markers for tomato yellow leaf curl virus disease</a:t>
            </a:r>
            <a:endParaRPr kumimoji="1" lang="en-GB" sz="1800">
              <a:solidFill>
                <a:schemeClr val="bg1"/>
              </a:solidFill>
              <a:ea typeface="Taipei" charset="-120"/>
            </a:endParaRPr>
          </a:p>
        </p:txBody>
      </p:sp>
      <p:pic>
        <p:nvPicPr>
          <p:cNvPr id="26628" name="Picture 14" descr="T0302se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4000" contrast="16000"/>
                    </a14:imgEffect>
                  </a14:imgLayer>
                </a14:imgProps>
              </a:ext>
              <a:ext uri="{28A0092B-C50C-407E-A947-70E740481C1C}">
                <a14:useLocalDpi xmlns:a14="http://schemas.microsoft.com/office/drawing/2010/main" val="0"/>
              </a:ext>
            </a:extLst>
          </a:blip>
          <a:srcRect l="3470" b="10129"/>
          <a:stretch>
            <a:fillRect/>
          </a:stretch>
        </p:blipFill>
        <p:spPr bwMode="auto">
          <a:xfrm>
            <a:off x="3692525" y="4124325"/>
            <a:ext cx="370998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15"/>
          <p:cNvSpPr txBox="1">
            <a:spLocks noChangeArrowheads="1"/>
          </p:cNvSpPr>
          <p:nvPr/>
        </p:nvSpPr>
        <p:spPr bwMode="auto">
          <a:xfrm>
            <a:off x="3967163" y="4460875"/>
            <a:ext cx="3532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spcBef>
                <a:spcPct val="50000"/>
              </a:spcBef>
              <a:buClr>
                <a:schemeClr val="accent1"/>
              </a:buClr>
              <a:buSzPct val="150000"/>
            </a:pPr>
            <a:r>
              <a:rPr lang="en-US" altLang="zh-TW" sz="1000">
                <a:solidFill>
                  <a:schemeClr val="bg1"/>
                </a:solidFill>
                <a:ea typeface="新細明體" pitchFamily="18" charset="-120"/>
                <a:cs typeface="Arial Unicode MS" pitchFamily="34" charset="-128"/>
              </a:rPr>
              <a:t>H   H   H   H   S    R   R   H   H   R   S   H   R    H   R   R   H</a:t>
            </a:r>
          </a:p>
        </p:txBody>
      </p:sp>
      <p:sp>
        <p:nvSpPr>
          <p:cNvPr id="26631" name="Text Box 13"/>
          <p:cNvSpPr txBox="1">
            <a:spLocks noChangeArrowheads="1"/>
          </p:cNvSpPr>
          <p:nvPr/>
        </p:nvSpPr>
        <p:spPr bwMode="auto">
          <a:xfrm>
            <a:off x="7480800" y="6089325"/>
            <a:ext cx="1663200" cy="274638"/>
          </a:xfrm>
          <a:prstGeom prst="rect">
            <a:avLst/>
          </a:prstGeom>
          <a:solidFill>
            <a:schemeClr val="accent2">
              <a:lumMod val="50000"/>
            </a:schemeClr>
          </a:solidFill>
          <a:ln>
            <a:noFill/>
          </a:ln>
          <a:effectLst>
            <a:outerShdw dist="28398" dir="1593903" algn="ctr" rotWithShape="0">
              <a:schemeClr val="bg2">
                <a:alpha val="50000"/>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a:spcBef>
                <a:spcPct val="50000"/>
              </a:spcBef>
              <a:buClr>
                <a:schemeClr val="accent1"/>
              </a:buClr>
              <a:buSzPct val="150000"/>
            </a:pPr>
            <a:r>
              <a:rPr lang="en-US" altLang="zh-TW" sz="1200" dirty="0">
                <a:solidFill>
                  <a:schemeClr val="bg1"/>
                </a:solidFill>
                <a:ea typeface="新細明體" pitchFamily="18" charset="-120"/>
                <a:cs typeface="Arial Unicode MS" pitchFamily="34" charset="-128"/>
              </a:rPr>
              <a:t>Susceptible</a:t>
            </a:r>
          </a:p>
        </p:txBody>
      </p:sp>
      <p:sp>
        <p:nvSpPr>
          <p:cNvPr id="26633" name="Text Box 12"/>
          <p:cNvSpPr txBox="1">
            <a:spLocks noChangeArrowheads="1"/>
          </p:cNvSpPr>
          <p:nvPr/>
        </p:nvSpPr>
        <p:spPr bwMode="auto">
          <a:xfrm>
            <a:off x="7493000" y="3531028"/>
            <a:ext cx="1663200" cy="276999"/>
          </a:xfrm>
          <a:prstGeom prst="rect">
            <a:avLst/>
          </a:prstGeom>
          <a:solidFill>
            <a:schemeClr val="accent2">
              <a:lumMod val="50000"/>
            </a:schemeClr>
          </a:solidFill>
          <a:ln>
            <a:noFill/>
          </a:ln>
          <a:effectLst>
            <a:outerShdw dist="28398" dir="1593903" algn="ctr" rotWithShape="0">
              <a:schemeClr val="bg2">
                <a:alpha val="50000"/>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a:spcBef>
                <a:spcPct val="50000"/>
              </a:spcBef>
              <a:buClr>
                <a:schemeClr val="accent1"/>
              </a:buClr>
              <a:buSzPct val="150000"/>
            </a:pPr>
            <a:r>
              <a:rPr lang="en-US" altLang="zh-TW" sz="1200" dirty="0">
                <a:solidFill>
                  <a:srgbClr val="FFFFFF"/>
                </a:solidFill>
                <a:ea typeface="新細明體" pitchFamily="18" charset="-120"/>
                <a:cs typeface="Arial Unicode MS" pitchFamily="34" charset="-128"/>
              </a:rPr>
              <a:t>Resistant</a:t>
            </a:r>
          </a:p>
        </p:txBody>
      </p:sp>
      <p:grpSp>
        <p:nvGrpSpPr>
          <p:cNvPr id="26634" name="Group 1"/>
          <p:cNvGrpSpPr>
            <a:grpSpLocks/>
          </p:cNvGrpSpPr>
          <p:nvPr/>
        </p:nvGrpSpPr>
        <p:grpSpPr bwMode="auto">
          <a:xfrm>
            <a:off x="5969000" y="4429125"/>
            <a:ext cx="2145264" cy="1167408"/>
            <a:chOff x="5986491" y="4429125"/>
            <a:chExt cx="1980695" cy="1033494"/>
          </a:xfrm>
        </p:grpSpPr>
        <p:sp>
          <p:nvSpPr>
            <p:cNvPr id="26641" name="Line 17"/>
            <p:cNvSpPr>
              <a:spLocks noChangeShapeType="1"/>
            </p:cNvSpPr>
            <p:nvPr/>
          </p:nvSpPr>
          <p:spPr bwMode="auto">
            <a:xfrm>
              <a:off x="6216889" y="4672044"/>
              <a:ext cx="1750297" cy="790575"/>
            </a:xfrm>
            <a:prstGeom prst="line">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42" name="Oval 15"/>
            <p:cNvSpPr>
              <a:spLocks noChangeArrowheads="1"/>
            </p:cNvSpPr>
            <p:nvPr/>
          </p:nvSpPr>
          <p:spPr bwMode="auto">
            <a:xfrm>
              <a:off x="5986491" y="4429125"/>
              <a:ext cx="247650" cy="304800"/>
            </a:xfrm>
            <a:prstGeom prst="ellipse">
              <a:avLst/>
            </a:prstGeom>
            <a:noFill/>
            <a:ln w="38100" algn="ctr">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500">
                <a:ea typeface="Arial Unicode MS" pitchFamily="34" charset="-128"/>
                <a:cs typeface="Arial Unicode MS" pitchFamily="34" charset="-128"/>
              </a:endParaRPr>
            </a:p>
          </p:txBody>
        </p:sp>
      </p:grpSp>
      <p:grpSp>
        <p:nvGrpSpPr>
          <p:cNvPr id="26635" name="Group 2"/>
          <p:cNvGrpSpPr>
            <a:grpSpLocks/>
          </p:cNvGrpSpPr>
          <p:nvPr/>
        </p:nvGrpSpPr>
        <p:grpSpPr bwMode="auto">
          <a:xfrm>
            <a:off x="6792912" y="3146645"/>
            <a:ext cx="1141533" cy="1611093"/>
            <a:chOff x="6793182" y="3290888"/>
            <a:chExt cx="837931" cy="1467420"/>
          </a:xfrm>
        </p:grpSpPr>
        <p:sp>
          <p:nvSpPr>
            <p:cNvPr id="26639" name="Line 18"/>
            <p:cNvSpPr>
              <a:spLocks noChangeShapeType="1"/>
            </p:cNvSpPr>
            <p:nvPr/>
          </p:nvSpPr>
          <p:spPr bwMode="auto">
            <a:xfrm flipV="1">
              <a:off x="6891129" y="3290888"/>
              <a:ext cx="739984" cy="1181100"/>
            </a:xfrm>
            <a:prstGeom prst="line">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40" name="Oval 15"/>
            <p:cNvSpPr>
              <a:spLocks noChangeArrowheads="1"/>
            </p:cNvSpPr>
            <p:nvPr/>
          </p:nvSpPr>
          <p:spPr bwMode="auto">
            <a:xfrm>
              <a:off x="6793182" y="4453508"/>
              <a:ext cx="247650" cy="304800"/>
            </a:xfrm>
            <a:prstGeom prst="ellipse">
              <a:avLst/>
            </a:prstGeom>
            <a:noFill/>
            <a:ln w="38100" algn="ctr">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500">
                <a:ea typeface="Arial Unicode MS" pitchFamily="34" charset="-128"/>
                <a:cs typeface="Arial Unicode MS" pitchFamily="34" charset="-128"/>
              </a:endParaRPr>
            </a:p>
          </p:txBody>
        </p:sp>
      </p:grpSp>
      <p:pic>
        <p:nvPicPr>
          <p:cNvPr id="26638"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350" y="1993900"/>
            <a:ext cx="18716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9502" y="1990725"/>
            <a:ext cx="1513261" cy="188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SCF7219 copy.jpg"/>
          <p:cNvPicPr>
            <a:picLocks noChangeAspect="1"/>
          </p:cNvPicPr>
          <p:nvPr/>
        </p:nvPicPr>
        <p:blipFill>
          <a:blip r:embed="rId9" cstate="print"/>
          <a:srcRect b="30430"/>
          <a:stretch>
            <a:fillRect/>
          </a:stretch>
        </p:blipFill>
        <p:spPr>
          <a:xfrm>
            <a:off x="504902" y="3244094"/>
            <a:ext cx="1360084" cy="1352255"/>
          </a:xfrm>
          <a:prstGeom prst="ellipse">
            <a:avLst/>
          </a:prstGeom>
          <a:ln>
            <a:solidFill>
              <a:schemeClr val="tx1"/>
            </a:solidFill>
          </a:ln>
        </p:spPr>
      </p:pic>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hool garden-Philippines copy.jpg"/>
          <p:cNvPicPr>
            <a:picLocks noChangeAspect="1"/>
          </p:cNvPicPr>
          <p:nvPr/>
        </p:nvPicPr>
        <p:blipFill>
          <a:blip r:embed="rId2" cstate="print"/>
          <a:stretch>
            <a:fillRect/>
          </a:stretch>
        </p:blipFill>
        <p:spPr>
          <a:xfrm>
            <a:off x="573088" y="2176041"/>
            <a:ext cx="4732020" cy="3131820"/>
          </a:xfrm>
          <a:prstGeom prst="rect">
            <a:avLst/>
          </a:prstGeom>
        </p:spPr>
      </p:pic>
      <p:pic>
        <p:nvPicPr>
          <p:cNvPr id="5" name="Picture 13" descr="GISELLESANCHEZ"/>
          <p:cNvPicPr>
            <a:picLocks noChangeAspect="1" noChangeArrowheads="1"/>
          </p:cNvPicPr>
          <p:nvPr/>
        </p:nvPicPr>
        <p:blipFill>
          <a:blip r:embed="rId3" cstate="print">
            <a:extLst>
              <a:ext uri="{28A0092B-C50C-407E-A947-70E740481C1C}">
                <a14:useLocalDpi xmlns:a14="http://schemas.microsoft.com/office/drawing/2010/main" val="0"/>
              </a:ext>
            </a:extLst>
          </a:blip>
          <a:srcRect t="3423" r="5522" b="-2063"/>
          <a:stretch>
            <a:fillRect/>
          </a:stretch>
        </p:blipFill>
        <p:spPr bwMode="auto">
          <a:xfrm>
            <a:off x="5210705" y="-295069"/>
            <a:ext cx="4494212" cy="70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4" cstate="print"/>
          <a:srcRect b="14189"/>
          <a:stretch/>
        </p:blipFill>
        <p:spPr bwMode="auto">
          <a:xfrm>
            <a:off x="6292850" y="5205466"/>
            <a:ext cx="2851150" cy="1706562"/>
          </a:xfrm>
          <a:prstGeom prst="rect">
            <a:avLst/>
          </a:prstGeom>
          <a:noFill/>
          <a:ln w="9525">
            <a:noFill/>
            <a:miter lim="800000"/>
            <a:headEnd/>
            <a:tailEnd/>
          </a:ln>
          <a:effectLst/>
          <a:extLst/>
        </p:spPr>
      </p:pic>
      <p:pic>
        <p:nvPicPr>
          <p:cNvPr id="7" name="Picture 2"/>
          <p:cNvPicPr>
            <a:picLocks noChangeAspect="1" noChangeArrowheads="1"/>
          </p:cNvPicPr>
          <p:nvPr/>
        </p:nvPicPr>
        <p:blipFill>
          <a:blip r:embed="rId5" cstate="print"/>
          <a:srcRect/>
          <a:stretch>
            <a:fillRect/>
          </a:stretch>
        </p:blipFill>
        <p:spPr bwMode="auto">
          <a:xfrm>
            <a:off x="5067553" y="1826259"/>
            <a:ext cx="1225297" cy="2796318"/>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067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83575" y="3841750"/>
            <a:ext cx="955675" cy="259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3" name="TextBox 1"/>
          <p:cNvSpPr txBox="1">
            <a:spLocks noChangeArrowheads="1"/>
          </p:cNvSpPr>
          <p:nvPr/>
        </p:nvSpPr>
        <p:spPr bwMode="auto">
          <a:xfrm>
            <a:off x="6382071" y="6432550"/>
            <a:ext cx="2466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r>
              <a:rPr lang="en-US" sz="1200" b="0" i="1" dirty="0"/>
              <a:t>Source:</a:t>
            </a:r>
            <a:r>
              <a:rPr lang="en-US" sz="1200" b="0" dirty="0"/>
              <a:t> </a:t>
            </a:r>
            <a:r>
              <a:rPr lang="en-US" sz="1200" b="0" dirty="0" err="1"/>
              <a:t>IDF</a:t>
            </a:r>
            <a:r>
              <a:rPr lang="en-US" sz="1200" b="0" dirty="0"/>
              <a:t> Diabetes Atlas, </a:t>
            </a:r>
            <a:r>
              <a:rPr lang="en-US" sz="1200" b="0" dirty="0" smtClean="0"/>
              <a:t>2014</a:t>
            </a:r>
            <a:endParaRPr lang="en-US" sz="1200" b="0" dirty="0"/>
          </a:p>
        </p:txBody>
      </p:sp>
      <p:sp>
        <p:nvSpPr>
          <p:cNvPr id="29700" name="Text Box 7"/>
          <p:cNvSpPr txBox="1">
            <a:spLocks noChangeArrowheads="1"/>
          </p:cNvSpPr>
          <p:nvPr/>
        </p:nvSpPr>
        <p:spPr bwMode="auto">
          <a:xfrm>
            <a:off x="286071" y="5212106"/>
            <a:ext cx="3285929" cy="833735"/>
          </a:xfrm>
          <a:prstGeom prst="rect">
            <a:avLst/>
          </a:prstGeom>
          <a:noFill/>
          <a:ln>
            <a:noFill/>
          </a:ln>
          <a:effectLs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en-US" sz="2400" dirty="0" smtClean="0">
                <a:solidFill>
                  <a:schemeClr val="accent3">
                    <a:lumMod val="75000"/>
                  </a:schemeClr>
                </a:solidFill>
              </a:rPr>
              <a:t>Chronic diseases: Why diet matters</a:t>
            </a:r>
          </a:p>
        </p:txBody>
      </p:sp>
      <p:grpSp>
        <p:nvGrpSpPr>
          <p:cNvPr id="11" name="Group 10"/>
          <p:cNvGrpSpPr/>
          <p:nvPr/>
        </p:nvGrpSpPr>
        <p:grpSpPr>
          <a:xfrm>
            <a:off x="-419100" y="980728"/>
            <a:ext cx="9658350" cy="5343872"/>
            <a:chOff x="0" y="980728"/>
            <a:chExt cx="9144000" cy="5102739"/>
          </a:xfrm>
        </p:grpSpPr>
        <p:sp>
          <p:nvSpPr>
            <p:cNvPr id="12" name="Rectangle 11"/>
            <p:cNvSpPr/>
            <p:nvPr/>
          </p:nvSpPr>
          <p:spPr>
            <a:xfrm>
              <a:off x="0" y="980728"/>
              <a:ext cx="9144000" cy="5102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42" t="17271" r="3412" b="7937"/>
            <a:stretch/>
          </p:blipFill>
          <p:spPr bwMode="auto">
            <a:xfrm>
              <a:off x="0" y="1218262"/>
              <a:ext cx="9144000" cy="465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4427538" y="5588918"/>
              <a:ext cx="1439862"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5" name="Picture 4"/>
          <p:cNvPicPr>
            <a:picLocks noChangeAspect="1"/>
          </p:cNvPicPr>
          <p:nvPr/>
        </p:nvPicPr>
        <p:blipFill>
          <a:blip r:embed="rId4"/>
          <a:stretch>
            <a:fillRect/>
          </a:stretch>
        </p:blipFill>
        <p:spPr>
          <a:xfrm>
            <a:off x="9318562" y="823913"/>
            <a:ext cx="4552950" cy="5459186"/>
          </a:xfrm>
          <a:prstGeom prst="rect">
            <a:avLst/>
          </a:prstGeom>
        </p:spPr>
      </p:pic>
    </p:spTree>
    <p:extLst>
      <p:ext uri="{BB962C8B-B14F-4D97-AF65-F5344CB8AC3E}">
        <p14:creationId xmlns:p14="http://schemas.microsoft.com/office/powerpoint/2010/main" val="4232818968"/>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72438" y="1106488"/>
            <a:ext cx="1071562" cy="1403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sz="2400">
              <a:solidFill>
                <a:srgbClr val="000000"/>
              </a:solidFill>
            </a:endParaRPr>
          </a:p>
        </p:txBody>
      </p:sp>
      <p:sp>
        <p:nvSpPr>
          <p:cNvPr id="30723" name="Rectangle 4"/>
          <p:cNvSpPr>
            <a:spLocks noGrp="1" noChangeArrowheads="1"/>
          </p:cNvSpPr>
          <p:nvPr>
            <p:ph type="title" idx="4294967295"/>
          </p:nvPr>
        </p:nvSpPr>
        <p:spPr>
          <a:xfrm>
            <a:off x="487363" y="855663"/>
            <a:ext cx="7000875" cy="519112"/>
          </a:xfrm>
        </p:spPr>
        <p:txBody>
          <a:bodyPr lIns="91440" tIns="45720" rIns="91440" bIns="45720" anchor="ctr"/>
          <a:lstStyle/>
          <a:p>
            <a:pPr>
              <a:defRPr/>
            </a:pPr>
            <a:r>
              <a:rPr lang="en-US" sz="2800" smtClean="0">
                <a:solidFill>
                  <a:schemeClr val="accent3">
                    <a:lumMod val="75000"/>
                  </a:schemeClr>
                </a:solidFill>
                <a:latin typeface="Arial" charset="0"/>
                <a:ea typeface="新細明體" pitchFamily="18" charset="-120"/>
              </a:rPr>
              <a:t>Bitter gourd: High value</a:t>
            </a:r>
            <a:r>
              <a:rPr lang="en-US" sz="2000" smtClean="0">
                <a:solidFill>
                  <a:schemeClr val="accent3">
                    <a:lumMod val="75000"/>
                  </a:schemeClr>
                </a:solidFill>
                <a:latin typeface="Arial" charset="0"/>
                <a:ea typeface="新細明體" pitchFamily="18" charset="-120"/>
              </a:rPr>
              <a:t>  </a:t>
            </a:r>
          </a:p>
        </p:txBody>
      </p:sp>
      <p:sp>
        <p:nvSpPr>
          <p:cNvPr id="31748" name="Rectangle 5"/>
          <p:cNvSpPr>
            <a:spLocks noChangeArrowheads="1"/>
          </p:cNvSpPr>
          <p:nvPr/>
        </p:nvSpPr>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US" sz="2400">
              <a:solidFill>
                <a:srgbClr val="000000"/>
              </a:solidFill>
            </a:endParaRPr>
          </a:p>
        </p:txBody>
      </p:sp>
      <p:sp>
        <p:nvSpPr>
          <p:cNvPr id="31749" name="Text Box 13"/>
          <p:cNvSpPr txBox="1">
            <a:spLocks noChangeArrowheads="1"/>
          </p:cNvSpPr>
          <p:nvPr/>
        </p:nvSpPr>
        <p:spPr bwMode="auto">
          <a:xfrm>
            <a:off x="468313" y="1711325"/>
            <a:ext cx="2430462"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sz="1800" b="0" i="1"/>
              <a:t>Momordica charantia</a:t>
            </a:r>
            <a:r>
              <a:rPr lang="en-US" sz="1800" b="0"/>
              <a:t> can help millions in the developing world who suffer from metabolic disorders such as type-2 diabetes.</a:t>
            </a:r>
          </a:p>
          <a:p>
            <a:pPr eaLnBrk="1" hangingPunct="1">
              <a:spcBef>
                <a:spcPct val="50000"/>
              </a:spcBef>
            </a:pPr>
            <a:r>
              <a:rPr lang="en-US" sz="1800" b="0"/>
              <a:t>To be successful on a global scale, this indigenous crop requires attention from breeders and production system specialists.</a:t>
            </a:r>
            <a:r>
              <a:rPr lang="en-US" sz="1600" b="0"/>
              <a:t> </a:t>
            </a:r>
          </a:p>
        </p:txBody>
      </p:sp>
      <p:sp>
        <p:nvSpPr>
          <p:cNvPr id="31750" name="AutoShape 15" descr="Bitter-news"/>
          <p:cNvSpPr>
            <a:spLocks noChangeAspect="1" noChangeArrowheads="1"/>
          </p:cNvSpPr>
          <p:nvPr/>
        </p:nvSpPr>
        <p:spPr bwMode="auto">
          <a:xfrm>
            <a:off x="2347913" y="2328863"/>
            <a:ext cx="44481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endParaRPr lang="en-US"/>
          </a:p>
        </p:txBody>
      </p:sp>
      <p:sp>
        <p:nvSpPr>
          <p:cNvPr id="31751" name="AutoShape 17" descr="Bitter-news"/>
          <p:cNvSpPr>
            <a:spLocks noChangeAspect="1" noChangeArrowheads="1"/>
          </p:cNvSpPr>
          <p:nvPr/>
        </p:nvSpPr>
        <p:spPr bwMode="auto">
          <a:xfrm>
            <a:off x="2347913" y="2328863"/>
            <a:ext cx="44481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endParaRPr lang="en-US"/>
          </a:p>
        </p:txBody>
      </p:sp>
      <p:pic>
        <p:nvPicPr>
          <p:cNvPr id="10" name="Picture 9" descr="DSCF1594.jpg"/>
          <p:cNvPicPr>
            <a:picLocks noChangeAspect="1"/>
          </p:cNvPicPr>
          <p:nvPr/>
        </p:nvPicPr>
        <p:blipFill>
          <a:blip r:embed="rId3" cstate="print"/>
          <a:srcRect r="15532"/>
          <a:stretch>
            <a:fillRect/>
          </a:stretch>
        </p:blipFill>
        <p:spPr>
          <a:xfrm>
            <a:off x="3400710" y="2580105"/>
            <a:ext cx="5743290" cy="3734001"/>
          </a:xfrm>
          <a:prstGeom prst="rect">
            <a:avLst/>
          </a:prstGeom>
        </p:spPr>
      </p:pic>
      <p:pic>
        <p:nvPicPr>
          <p:cNvPr id="11" name="Picture 10" descr="Dr. Dhillon and staf-bitte copy"/>
          <p:cNvPicPr>
            <a:picLocks noChangeAspect="1"/>
          </p:cNvPicPr>
          <p:nvPr/>
        </p:nvPicPr>
        <p:blipFill>
          <a:blip r:embed="rId4" cstate="print"/>
          <a:stretch>
            <a:fillRect/>
          </a:stretch>
        </p:blipFill>
        <p:spPr>
          <a:xfrm>
            <a:off x="6111828" y="1025144"/>
            <a:ext cx="2267712" cy="2267712"/>
          </a:xfrm>
          <a:prstGeom prst="ellipse">
            <a:avLst/>
          </a:prstGeom>
        </p:spPr>
      </p:pic>
    </p:spTree>
    <p:extLst>
      <p:ext uri="{BB962C8B-B14F-4D97-AF65-F5344CB8AC3E}">
        <p14:creationId xmlns:p14="http://schemas.microsoft.com/office/powerpoint/2010/main" val="2554786354"/>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5" name="Picture 5"/>
          <p:cNvPicPr>
            <a:picLocks noChangeAspect="1" noChangeArrowheads="1"/>
          </p:cNvPicPr>
          <p:nvPr/>
        </p:nvPicPr>
        <p:blipFill rotWithShape="1">
          <a:blip r:embed="rId3" cstate="print"/>
          <a:srcRect b="14189"/>
          <a:stretch/>
        </p:blipFill>
        <p:spPr bwMode="auto">
          <a:xfrm>
            <a:off x="783558" y="1982467"/>
            <a:ext cx="2851150" cy="1706562"/>
          </a:xfrm>
          <a:prstGeom prst="rect">
            <a:avLst/>
          </a:prstGeom>
          <a:noFill/>
          <a:ln w="9525">
            <a:noFill/>
            <a:miter lim="800000"/>
            <a:headEnd/>
            <a:tailEnd/>
          </a:ln>
          <a:effectLst/>
          <a:extLst/>
        </p:spPr>
      </p:pic>
      <p:pic>
        <p:nvPicPr>
          <p:cNvPr id="97284" name="Picture 4"/>
          <p:cNvPicPr>
            <a:picLocks noChangeAspect="1" noChangeArrowheads="1"/>
          </p:cNvPicPr>
          <p:nvPr/>
        </p:nvPicPr>
        <p:blipFill>
          <a:blip r:embed="rId4" cstate="print"/>
          <a:srcRect/>
          <a:stretch>
            <a:fillRect/>
          </a:stretch>
        </p:blipFill>
        <p:spPr bwMode="auto">
          <a:xfrm>
            <a:off x="1678222" y="3888498"/>
            <a:ext cx="1680578" cy="2344677"/>
          </a:xfrm>
          <a:prstGeom prst="rect">
            <a:avLst/>
          </a:prstGeom>
          <a:noFill/>
          <a:ln w="9525">
            <a:noFill/>
            <a:miter lim="800000"/>
            <a:headEnd/>
            <a:tailEnd/>
          </a:ln>
          <a:effectLst/>
          <a:extLst/>
        </p:spPr>
      </p:pic>
      <p:pic>
        <p:nvPicPr>
          <p:cNvPr id="4" name="Picture 3"/>
          <p:cNvPicPr>
            <a:picLocks noChangeAspect="1"/>
          </p:cNvPicPr>
          <p:nvPr/>
        </p:nvPicPr>
        <p:blipFill>
          <a:blip r:embed="rId5"/>
          <a:stretch>
            <a:fillRect/>
          </a:stretch>
        </p:blipFill>
        <p:spPr>
          <a:xfrm rot="621911">
            <a:off x="4101815" y="2959623"/>
            <a:ext cx="1582775" cy="2268910"/>
          </a:xfrm>
          <a:prstGeom prst="rect">
            <a:avLst/>
          </a:prstGeom>
        </p:spPr>
      </p:pic>
      <p:sp>
        <p:nvSpPr>
          <p:cNvPr id="2" name="Title 1"/>
          <p:cNvSpPr>
            <a:spLocks noGrp="1"/>
          </p:cNvSpPr>
          <p:nvPr>
            <p:ph type="title"/>
          </p:nvPr>
        </p:nvSpPr>
        <p:spPr>
          <a:xfrm>
            <a:off x="573088" y="881063"/>
            <a:ext cx="7000875" cy="430212"/>
          </a:xfrm>
        </p:spPr>
        <p:txBody>
          <a:bodyPr/>
          <a:lstStyle/>
          <a:p>
            <a:pPr>
              <a:defRPr/>
            </a:pPr>
            <a:r>
              <a:rPr lang="en-US" sz="2800" smtClean="0">
                <a:solidFill>
                  <a:schemeClr val="accent3">
                    <a:lumMod val="75000"/>
                  </a:schemeClr>
                </a:solidFill>
                <a:latin typeface="Arial" pitchFamily="34" charset="0"/>
                <a:cs typeface="Arial" pitchFamily="34" charset="0"/>
              </a:rPr>
              <a:t>Recipes: Good taste, good health</a:t>
            </a:r>
            <a:endParaRPr lang="en-US" sz="2800">
              <a:solidFill>
                <a:schemeClr val="accent3">
                  <a:lumMod val="75000"/>
                </a:schemeClr>
              </a:solidFill>
              <a:latin typeface="Arial" pitchFamily="34" charset="0"/>
              <a:cs typeface="Arial" pitchFamily="34" charset="0"/>
            </a:endParaRPr>
          </a:p>
        </p:txBody>
      </p:sp>
      <p:pic>
        <p:nvPicPr>
          <p:cNvPr id="3" name="Picture 2"/>
          <p:cNvPicPr>
            <a:picLocks noChangeAspect="1"/>
          </p:cNvPicPr>
          <p:nvPr/>
        </p:nvPicPr>
        <p:blipFill>
          <a:blip r:embed="rId6"/>
          <a:stretch>
            <a:fillRect/>
          </a:stretch>
        </p:blipFill>
        <p:spPr>
          <a:xfrm rot="21274316">
            <a:off x="5722024" y="1482429"/>
            <a:ext cx="1740411" cy="2440495"/>
          </a:xfrm>
          <a:prstGeom prst="rect">
            <a:avLst/>
          </a:prstGeom>
        </p:spPr>
      </p:pic>
      <p:pic>
        <p:nvPicPr>
          <p:cNvPr id="10" name="Picture 3"/>
          <p:cNvPicPr>
            <a:picLocks noChangeAspect="1" noChangeArrowheads="1"/>
          </p:cNvPicPr>
          <p:nvPr/>
        </p:nvPicPr>
        <p:blipFill>
          <a:blip r:embed="rId7" cstate="print"/>
          <a:srcRect/>
          <a:stretch>
            <a:fillRect/>
          </a:stretch>
        </p:blipFill>
        <p:spPr bwMode="auto">
          <a:xfrm>
            <a:off x="6227194" y="4094079"/>
            <a:ext cx="2916806" cy="1503994"/>
          </a:xfrm>
          <a:prstGeom prst="rect">
            <a:avLst/>
          </a:prstGeom>
          <a:noFill/>
          <a:ln w="9525">
            <a:noFill/>
            <a:miter lim="800000"/>
            <a:headEnd/>
            <a:tailEnd/>
          </a:ln>
          <a:effectLst/>
          <a:extLst/>
        </p:spPr>
      </p:pic>
    </p:spTree>
    <p:extLst>
      <p:ext uri="{BB962C8B-B14F-4D97-AF65-F5344CB8AC3E}">
        <p14:creationId xmlns:p14="http://schemas.microsoft.com/office/powerpoint/2010/main" val="143887024"/>
      </p:ext>
    </p:extLst>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539912" y="998257"/>
            <a:ext cx="4163925" cy="2659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73088" y="881609"/>
            <a:ext cx="7000875" cy="430887"/>
          </a:xfrm>
        </p:spPr>
        <p:txBody>
          <a:bodyPr/>
          <a:lstStyle/>
          <a:p>
            <a:r>
              <a:rPr lang="en-US" sz="2800" dirty="0" err="1" smtClean="0">
                <a:solidFill>
                  <a:schemeClr val="accent3">
                    <a:lumMod val="75000"/>
                  </a:schemeClr>
                </a:solidFill>
                <a:latin typeface="+mn-lt"/>
              </a:rPr>
              <a:t>AIRCA</a:t>
            </a:r>
            <a:r>
              <a:rPr lang="en-US" sz="2800" dirty="0" smtClean="0">
                <a:solidFill>
                  <a:schemeClr val="accent3">
                    <a:lumMod val="75000"/>
                  </a:schemeClr>
                </a:solidFill>
                <a:latin typeface="+mn-lt"/>
              </a:rPr>
              <a:t>: An independent consortium </a:t>
            </a:r>
            <a:endParaRPr lang="en-US" sz="2800" dirty="0">
              <a:solidFill>
                <a:schemeClr val="accent3">
                  <a:lumMod val="75000"/>
                </a:schemeClr>
              </a:solidFill>
              <a:latin typeface="+mn-lt"/>
            </a:endParaRPr>
          </a:p>
        </p:txBody>
      </p:sp>
      <p:sp>
        <p:nvSpPr>
          <p:cNvPr id="5" name="TextBox 4"/>
          <p:cNvSpPr txBox="1"/>
          <p:nvPr/>
        </p:nvSpPr>
        <p:spPr>
          <a:xfrm>
            <a:off x="439708" y="1586205"/>
            <a:ext cx="3087263" cy="1323439"/>
          </a:xfrm>
          <a:prstGeom prst="rect">
            <a:avLst/>
          </a:prstGeom>
          <a:noFill/>
        </p:spPr>
        <p:txBody>
          <a:bodyPr wrap="square" rtlCol="0">
            <a:spAutoFit/>
          </a:bodyPr>
          <a:lstStyle/>
          <a:p>
            <a:r>
              <a:rPr lang="en-US" sz="2000" dirty="0">
                <a:solidFill>
                  <a:srgbClr val="1AB39F">
                    <a:lumMod val="50000"/>
                  </a:srgbClr>
                </a:solidFill>
                <a:cs typeface="Arial Black" pitchFamily="34" charset="0"/>
              </a:rPr>
              <a:t>Association of </a:t>
            </a:r>
            <a:r>
              <a:rPr lang="en-US" sz="2000" dirty="0" smtClean="0">
                <a:solidFill>
                  <a:srgbClr val="1AB39F">
                    <a:lumMod val="50000"/>
                  </a:srgbClr>
                </a:solidFill>
                <a:cs typeface="Arial Black" pitchFamily="34" charset="0"/>
              </a:rPr>
              <a:t>International </a:t>
            </a:r>
            <a:r>
              <a:rPr lang="en-US" sz="2000" dirty="0">
                <a:solidFill>
                  <a:srgbClr val="1AB39F">
                    <a:lumMod val="50000"/>
                  </a:srgbClr>
                </a:solidFill>
                <a:cs typeface="Arial Black" pitchFamily="34" charset="0"/>
              </a:rPr>
              <a:t>Research </a:t>
            </a:r>
            <a:r>
              <a:rPr lang="en-US" sz="2000" dirty="0" smtClean="0">
                <a:solidFill>
                  <a:srgbClr val="1AB39F">
                    <a:lumMod val="50000"/>
                  </a:srgbClr>
                </a:solidFill>
                <a:cs typeface="Arial Black" pitchFamily="34" charset="0"/>
              </a:rPr>
              <a:t>and Development Centers for </a:t>
            </a:r>
            <a:r>
              <a:rPr lang="en-US" sz="2000" dirty="0">
                <a:solidFill>
                  <a:srgbClr val="1AB39F">
                    <a:lumMod val="50000"/>
                  </a:srgbClr>
                </a:solidFill>
                <a:cs typeface="Arial Black" pitchFamily="34" charset="0"/>
              </a:rPr>
              <a:t>Agriculture</a:t>
            </a:r>
            <a:endParaRPr lang="en-US" sz="2000" dirty="0">
              <a:solidFill>
                <a:srgbClr val="1AB39F">
                  <a:lumMod val="50000"/>
                </a:srgb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499" y="1291879"/>
            <a:ext cx="2624520" cy="2008052"/>
          </a:xfrm>
          <a:prstGeom prst="rect">
            <a:avLst/>
          </a:prstGeom>
        </p:spPr>
      </p:pic>
      <p:sp>
        <p:nvSpPr>
          <p:cNvPr id="10" name="TextBox 9"/>
          <p:cNvSpPr txBox="1"/>
          <p:nvPr/>
        </p:nvSpPr>
        <p:spPr>
          <a:xfrm>
            <a:off x="439708" y="3292937"/>
            <a:ext cx="7857150" cy="3046988"/>
          </a:xfrm>
          <a:prstGeom prst="rect">
            <a:avLst/>
          </a:prstGeom>
          <a:noFill/>
        </p:spPr>
        <p:txBody>
          <a:bodyPr wrap="square" rtlCol="0">
            <a:spAutoFit/>
          </a:bodyPr>
          <a:lstStyle/>
          <a:p>
            <a:pPr marL="457200" indent="-457200">
              <a:buFont typeface="Arial" pitchFamily="34" charset="0"/>
              <a:buChar char="•"/>
            </a:pPr>
            <a:r>
              <a:rPr lang="en-US" sz="2800" b="0" baseline="30000" dirty="0" smtClean="0">
                <a:solidFill>
                  <a:prstClr val="black"/>
                </a:solidFill>
              </a:rPr>
              <a:t>World Vegetable Center</a:t>
            </a:r>
          </a:p>
          <a:p>
            <a:pPr marL="457200" indent="-457200">
              <a:buFont typeface="Arial" pitchFamily="34" charset="0"/>
              <a:buChar char="•"/>
            </a:pPr>
            <a:r>
              <a:rPr lang="en-US" sz="2800" b="0" baseline="30000" dirty="0" err="1" smtClean="0">
                <a:solidFill>
                  <a:prstClr val="black"/>
                </a:solidFill>
              </a:rPr>
              <a:t>CABI</a:t>
            </a:r>
            <a:endParaRPr lang="en-US" sz="2800" b="0" baseline="30000" dirty="0" smtClean="0">
              <a:solidFill>
                <a:prstClr val="black"/>
              </a:solidFill>
            </a:endParaRPr>
          </a:p>
          <a:p>
            <a:pPr marL="457200" indent="-457200">
              <a:buFont typeface="Arial" pitchFamily="34" charset="0"/>
              <a:buChar char="•"/>
            </a:pPr>
            <a:r>
              <a:rPr lang="en-US" sz="2800" b="0" baseline="30000" dirty="0" smtClean="0">
                <a:solidFill>
                  <a:prstClr val="black"/>
                </a:solidFill>
              </a:rPr>
              <a:t>Tropical </a:t>
            </a:r>
            <a:r>
              <a:rPr lang="en-US" sz="2800" b="0" baseline="30000" dirty="0">
                <a:solidFill>
                  <a:prstClr val="black"/>
                </a:solidFill>
              </a:rPr>
              <a:t>Agriculture Research and Higher Education Center (</a:t>
            </a:r>
            <a:r>
              <a:rPr lang="en-US" sz="2800" b="0" baseline="30000" dirty="0" err="1">
                <a:solidFill>
                  <a:prstClr val="black"/>
                </a:solidFill>
              </a:rPr>
              <a:t>CATIE</a:t>
            </a:r>
            <a:r>
              <a:rPr lang="en-US" sz="2800" b="0" baseline="30000" dirty="0" smtClean="0">
                <a:solidFill>
                  <a:prstClr val="black"/>
                </a:solidFill>
              </a:rPr>
              <a:t>)</a:t>
            </a:r>
          </a:p>
          <a:p>
            <a:pPr marL="457200" indent="-457200">
              <a:buFont typeface="Arial" pitchFamily="34" charset="0"/>
              <a:buChar char="•"/>
            </a:pPr>
            <a:r>
              <a:rPr lang="en-US" sz="2800" b="0" baseline="30000" dirty="0" smtClean="0">
                <a:solidFill>
                  <a:prstClr val="black"/>
                </a:solidFill>
              </a:rPr>
              <a:t>Crops </a:t>
            </a:r>
            <a:r>
              <a:rPr lang="en-US" sz="2800" b="0" baseline="30000" dirty="0">
                <a:solidFill>
                  <a:prstClr val="black"/>
                </a:solidFill>
              </a:rPr>
              <a:t>for the Future (</a:t>
            </a:r>
            <a:r>
              <a:rPr lang="en-US" sz="2800" b="0" baseline="30000" dirty="0" err="1">
                <a:solidFill>
                  <a:prstClr val="black"/>
                </a:solidFill>
              </a:rPr>
              <a:t>CFF</a:t>
            </a:r>
            <a:r>
              <a:rPr lang="en-US" sz="2800" b="0" baseline="30000" dirty="0" smtClean="0">
                <a:solidFill>
                  <a:prstClr val="black"/>
                </a:solidFill>
              </a:rPr>
              <a:t>)</a:t>
            </a:r>
          </a:p>
          <a:p>
            <a:pPr marL="457200" indent="-457200">
              <a:buFont typeface="Arial" pitchFamily="34" charset="0"/>
              <a:buChar char="•"/>
            </a:pPr>
            <a:r>
              <a:rPr lang="en-US" sz="2800" b="0" baseline="30000" dirty="0" smtClean="0">
                <a:solidFill>
                  <a:prstClr val="black"/>
                </a:solidFill>
              </a:rPr>
              <a:t>International </a:t>
            </a:r>
            <a:r>
              <a:rPr lang="en-US" sz="2800" b="0" baseline="30000" dirty="0">
                <a:solidFill>
                  <a:prstClr val="black"/>
                </a:solidFill>
              </a:rPr>
              <a:t>Center for </a:t>
            </a:r>
            <a:r>
              <a:rPr lang="en-US" sz="2800" b="0" baseline="30000" dirty="0" err="1">
                <a:solidFill>
                  <a:prstClr val="black"/>
                </a:solidFill>
              </a:rPr>
              <a:t>Biosaline</a:t>
            </a:r>
            <a:r>
              <a:rPr lang="en-US" sz="2800" b="0" baseline="30000" dirty="0">
                <a:solidFill>
                  <a:prstClr val="black"/>
                </a:solidFill>
              </a:rPr>
              <a:t> Agriculture (</a:t>
            </a:r>
            <a:r>
              <a:rPr lang="en-US" sz="2800" b="0" baseline="30000" dirty="0" err="1" smtClean="0">
                <a:solidFill>
                  <a:prstClr val="black"/>
                </a:solidFill>
              </a:rPr>
              <a:t>ICBA</a:t>
            </a:r>
            <a:r>
              <a:rPr lang="en-US" sz="2800" b="0" baseline="30000" dirty="0" smtClean="0">
                <a:solidFill>
                  <a:prstClr val="black"/>
                </a:solidFill>
              </a:rPr>
              <a:t>)</a:t>
            </a:r>
          </a:p>
          <a:p>
            <a:pPr marL="457200" indent="-457200">
              <a:buFont typeface="Arial" pitchFamily="34" charset="0"/>
              <a:buChar char="•"/>
            </a:pPr>
            <a:r>
              <a:rPr lang="en-US" sz="2800" b="0" baseline="30000" dirty="0" smtClean="0">
                <a:solidFill>
                  <a:prstClr val="black"/>
                </a:solidFill>
              </a:rPr>
              <a:t>International </a:t>
            </a:r>
            <a:r>
              <a:rPr lang="en-US" sz="2800" b="0" baseline="30000" dirty="0">
                <a:solidFill>
                  <a:prstClr val="black"/>
                </a:solidFill>
              </a:rPr>
              <a:t>Center for Integrated Mountain Development (</a:t>
            </a:r>
            <a:r>
              <a:rPr lang="en-US" sz="2800" b="0" baseline="30000" dirty="0" err="1">
                <a:solidFill>
                  <a:prstClr val="black"/>
                </a:solidFill>
              </a:rPr>
              <a:t>ICIMOD</a:t>
            </a:r>
            <a:r>
              <a:rPr lang="en-US" sz="2800" b="0" baseline="30000" dirty="0" smtClean="0">
                <a:solidFill>
                  <a:prstClr val="black"/>
                </a:solidFill>
              </a:rPr>
              <a:t>)</a:t>
            </a:r>
          </a:p>
          <a:p>
            <a:pPr marL="457200" indent="-457200">
              <a:buFont typeface="Arial" pitchFamily="34" charset="0"/>
              <a:buChar char="•"/>
            </a:pPr>
            <a:r>
              <a:rPr lang="en-US" sz="2800" b="0" baseline="30000" dirty="0" smtClean="0">
                <a:solidFill>
                  <a:prstClr val="black"/>
                </a:solidFill>
              </a:rPr>
              <a:t>Africa </a:t>
            </a:r>
            <a:r>
              <a:rPr lang="en-US" sz="2800" b="0" baseline="30000" dirty="0">
                <a:solidFill>
                  <a:prstClr val="black"/>
                </a:solidFill>
              </a:rPr>
              <a:t>Insect Science for Food and Health (</a:t>
            </a:r>
            <a:r>
              <a:rPr lang="en-US" sz="2800" b="0" i="1" baseline="30000" dirty="0" err="1">
                <a:solidFill>
                  <a:prstClr val="black"/>
                </a:solidFill>
              </a:rPr>
              <a:t>icipe</a:t>
            </a:r>
            <a:r>
              <a:rPr lang="en-US" sz="2800" b="0" baseline="30000" dirty="0" smtClean="0">
                <a:solidFill>
                  <a:prstClr val="black"/>
                </a:solidFill>
              </a:rPr>
              <a:t>)</a:t>
            </a:r>
          </a:p>
          <a:p>
            <a:pPr marL="457200" indent="-457200">
              <a:buFont typeface="Arial" pitchFamily="34" charset="0"/>
              <a:buChar char="•"/>
            </a:pPr>
            <a:r>
              <a:rPr lang="en-US" sz="2800" b="0" baseline="30000" dirty="0" smtClean="0">
                <a:solidFill>
                  <a:prstClr val="black"/>
                </a:solidFill>
              </a:rPr>
              <a:t>International </a:t>
            </a:r>
            <a:r>
              <a:rPr lang="en-US" sz="2800" b="0" baseline="30000" dirty="0">
                <a:solidFill>
                  <a:prstClr val="black"/>
                </a:solidFill>
              </a:rPr>
              <a:t>Network for Bamboo and Rattan (</a:t>
            </a:r>
            <a:r>
              <a:rPr lang="en-US" sz="2800" b="0" baseline="30000" dirty="0" err="1">
                <a:solidFill>
                  <a:prstClr val="black"/>
                </a:solidFill>
              </a:rPr>
              <a:t>INBAR</a:t>
            </a:r>
            <a:r>
              <a:rPr lang="en-US" sz="2800" b="0" baseline="30000" dirty="0" smtClean="0">
                <a:solidFill>
                  <a:prstClr val="black"/>
                </a:solidFill>
              </a:rPr>
              <a:t>)</a:t>
            </a:r>
          </a:p>
          <a:p>
            <a:pPr marL="457200" indent="-457200">
              <a:buFont typeface="Arial" pitchFamily="34" charset="0"/>
              <a:buChar char="•"/>
            </a:pPr>
            <a:r>
              <a:rPr lang="en-US" sz="2800" b="0" baseline="30000" dirty="0" err="1" smtClean="0">
                <a:solidFill>
                  <a:prstClr val="black"/>
                </a:solidFill>
              </a:rPr>
              <a:t>IFDC</a:t>
            </a:r>
            <a:endParaRPr lang="en-US" sz="2800" b="0" baseline="30000" dirty="0" smtClean="0">
              <a:solidFill>
                <a:prstClr val="black"/>
              </a:solidFill>
            </a:endParaRPr>
          </a:p>
          <a:p>
            <a:endParaRPr lang="en-US" sz="2400" dirty="0">
              <a:solidFill>
                <a:prstClr val="black"/>
              </a:solidFill>
            </a:endParaRPr>
          </a:p>
        </p:txBody>
      </p:sp>
    </p:spTree>
    <p:extLst>
      <p:ext uri="{BB962C8B-B14F-4D97-AF65-F5344CB8AC3E}">
        <p14:creationId xmlns:p14="http://schemas.microsoft.com/office/powerpoint/2010/main" val="33276622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vrdc.org/wp-content/uploads/2015/08/Srinivasulu_vegonex_10Aug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32" y="1137683"/>
            <a:ext cx="3402818" cy="4537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43.jpg"/>
          <p:cNvPicPr>
            <a:picLocks noChangeAspect="1"/>
          </p:cNvPicPr>
          <p:nvPr/>
        </p:nvPicPr>
        <p:blipFill rotWithShape="1">
          <a:blip r:embed="rId3" cstate="print">
            <a:extLst>
              <a:ext uri="{28A0092B-C50C-407E-A947-70E740481C1C}">
                <a14:useLocalDpi xmlns:a14="http://schemas.microsoft.com/office/drawing/2010/main" val="0"/>
              </a:ext>
            </a:extLst>
          </a:blip>
          <a:srcRect l="14979" t="-1662" b="1045"/>
          <a:stretch/>
        </p:blipFill>
        <p:spPr>
          <a:xfrm>
            <a:off x="4998547" y="1372263"/>
            <a:ext cx="2829590" cy="2529192"/>
          </a:xfrm>
          <a:prstGeom prst="rect">
            <a:avLst/>
          </a:prstGeom>
        </p:spPr>
      </p:pic>
    </p:spTree>
    <p:extLst>
      <p:ext uri="{BB962C8B-B14F-4D97-AF65-F5344CB8AC3E}">
        <p14:creationId xmlns:p14="http://schemas.microsoft.com/office/powerpoint/2010/main" val="315511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856" y="1447800"/>
            <a:ext cx="8995144" cy="48525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71681"/>
          <p:cNvSpPr>
            <a:spLocks noChangeArrowheads="1"/>
          </p:cNvSpPr>
          <p:nvPr/>
        </p:nvSpPr>
        <p:spPr bwMode="auto">
          <a:xfrm>
            <a:off x="270605" y="864484"/>
            <a:ext cx="6604000" cy="495300"/>
          </a:xfrm>
          <a:prstGeom prst="rect">
            <a:avLst/>
          </a:prstGeom>
          <a:noFill/>
          <a:ln>
            <a:noFill/>
          </a:ln>
          <a:extLst/>
        </p:spPr>
        <p:txBody>
          <a:bodyPr anchor="ctr"/>
          <a:lstStyle/>
          <a:p>
            <a:pPr eaLnBrk="0" hangingPunct="0">
              <a:defRPr/>
            </a:pPr>
            <a:r>
              <a:rPr lang="en-US" altLang="zh-TW" sz="3200" dirty="0" smtClean="0">
                <a:solidFill>
                  <a:schemeClr val="accent3">
                    <a:lumMod val="75000"/>
                  </a:schemeClr>
                </a:solidFill>
                <a:ea typeface="新細明體" pitchFamily="18" charset="-120"/>
              </a:rPr>
              <a:t>By the numbers…</a:t>
            </a:r>
            <a:endParaRPr lang="en-US" altLang="zh-TW" sz="3200" dirty="0">
              <a:solidFill>
                <a:schemeClr val="accent3">
                  <a:lumMod val="75000"/>
                </a:schemeClr>
              </a:solidFill>
              <a:ea typeface="新細明體" pitchFamily="18" charset="-120"/>
            </a:endParaRPr>
          </a:p>
        </p:txBody>
      </p:sp>
      <p:grpSp>
        <p:nvGrpSpPr>
          <p:cNvPr id="22" name="Group 21"/>
          <p:cNvGrpSpPr/>
          <p:nvPr/>
        </p:nvGrpSpPr>
        <p:grpSpPr>
          <a:xfrm>
            <a:off x="2067212" y="3625559"/>
            <a:ext cx="7076788" cy="646331"/>
            <a:chOff x="2028709" y="3186278"/>
            <a:chExt cx="7076788" cy="646331"/>
          </a:xfrm>
        </p:grpSpPr>
        <p:sp>
          <p:nvSpPr>
            <p:cNvPr id="5" name="TextBox 4"/>
            <p:cNvSpPr txBox="1"/>
            <p:nvPr/>
          </p:nvSpPr>
          <p:spPr>
            <a:xfrm>
              <a:off x="2579570" y="3186278"/>
              <a:ext cx="6525927" cy="646331"/>
            </a:xfrm>
            <a:prstGeom prst="rect">
              <a:avLst/>
            </a:prstGeom>
            <a:noFill/>
          </p:spPr>
          <p:txBody>
            <a:bodyPr wrap="square" rtlCol="0">
              <a:spAutoFit/>
            </a:bodyPr>
            <a:lstStyle/>
            <a:p>
              <a:r>
                <a:rPr lang="en-US" dirty="0" smtClean="0"/>
                <a:t>67 </a:t>
              </a:r>
              <a:r>
                <a:rPr lang="en-US" sz="2400" dirty="0" smtClean="0"/>
                <a:t>professional staff </a:t>
              </a:r>
              <a:r>
                <a:rPr lang="en-US" sz="2400" dirty="0" smtClean="0">
                  <a:solidFill>
                    <a:schemeClr val="accent6">
                      <a:lumMod val="75000"/>
                    </a:schemeClr>
                  </a:solidFill>
                </a:rPr>
                <a:t>with </a:t>
              </a:r>
              <a:r>
                <a:rPr lang="en-US" dirty="0" smtClean="0">
                  <a:solidFill>
                    <a:schemeClr val="accent6">
                      <a:lumMod val="75000"/>
                    </a:schemeClr>
                  </a:solidFill>
                </a:rPr>
                <a:t>28% </a:t>
              </a:r>
              <a:r>
                <a:rPr lang="en-US" sz="2400" dirty="0" smtClean="0">
                  <a:solidFill>
                    <a:schemeClr val="accent6">
                      <a:lumMod val="75000"/>
                    </a:schemeClr>
                  </a:solidFill>
                </a:rPr>
                <a:t>women </a:t>
              </a:r>
              <a:endParaRPr lang="en-US" sz="2400" dirty="0">
                <a:solidFill>
                  <a:schemeClr val="accent6">
                    <a:lumMod val="75000"/>
                  </a:schemeClr>
                </a:solidFill>
              </a:endParaRPr>
            </a:p>
          </p:txBody>
        </p:sp>
        <p:cxnSp>
          <p:nvCxnSpPr>
            <p:cNvPr id="9" name="Straight Connector 8"/>
            <p:cNvCxnSpPr/>
            <p:nvPr/>
          </p:nvCxnSpPr>
          <p:spPr>
            <a:xfrm>
              <a:off x="2028709" y="3832609"/>
              <a:ext cx="6679932" cy="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3151" y="4498991"/>
            <a:ext cx="1624114" cy="159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p:nvPr/>
        </p:nvGrpSpPr>
        <p:grpSpPr>
          <a:xfrm>
            <a:off x="683817" y="1885349"/>
            <a:ext cx="8008219" cy="646331"/>
            <a:chOff x="673769" y="1520791"/>
            <a:chExt cx="8008219" cy="646331"/>
          </a:xfrm>
        </p:grpSpPr>
        <p:sp>
          <p:nvSpPr>
            <p:cNvPr id="2" name="TextBox 1"/>
            <p:cNvSpPr txBox="1"/>
            <p:nvPr/>
          </p:nvSpPr>
          <p:spPr>
            <a:xfrm>
              <a:off x="673769" y="1520791"/>
              <a:ext cx="8008219" cy="646331"/>
            </a:xfrm>
            <a:prstGeom prst="rect">
              <a:avLst/>
            </a:prstGeom>
            <a:noFill/>
          </p:spPr>
          <p:txBody>
            <a:bodyPr wrap="square" rtlCol="0">
              <a:spAutoFit/>
            </a:bodyPr>
            <a:lstStyle/>
            <a:p>
              <a:r>
                <a:rPr lang="en-US" dirty="0" smtClean="0"/>
                <a:t>~400 </a:t>
              </a:r>
              <a:r>
                <a:rPr lang="en-US" sz="2400" dirty="0" smtClean="0"/>
                <a:t>employees </a:t>
              </a:r>
              <a:r>
                <a:rPr lang="en-US" sz="2400" dirty="0" smtClean="0">
                  <a:solidFill>
                    <a:schemeClr val="accent6">
                      <a:lumMod val="75000"/>
                    </a:schemeClr>
                  </a:solidFill>
                </a:rPr>
                <a:t>from </a:t>
              </a:r>
              <a:r>
                <a:rPr lang="en-US" dirty="0" smtClean="0">
                  <a:solidFill>
                    <a:schemeClr val="accent6">
                      <a:lumMod val="75000"/>
                    </a:schemeClr>
                  </a:solidFill>
                </a:rPr>
                <a:t>34</a:t>
              </a:r>
              <a:r>
                <a:rPr lang="en-US" sz="2400" dirty="0" smtClean="0">
                  <a:solidFill>
                    <a:schemeClr val="accent6">
                      <a:lumMod val="75000"/>
                    </a:schemeClr>
                  </a:solidFill>
                </a:rPr>
                <a:t> countries </a:t>
              </a:r>
              <a:endParaRPr lang="en-US" sz="2400" dirty="0">
                <a:solidFill>
                  <a:schemeClr val="accent6">
                    <a:lumMod val="75000"/>
                  </a:schemeClr>
                </a:solidFill>
              </a:endParaRPr>
            </a:p>
          </p:txBody>
        </p:sp>
        <p:cxnSp>
          <p:nvCxnSpPr>
            <p:cNvPr id="13" name="Straight Connector 12"/>
            <p:cNvCxnSpPr/>
            <p:nvPr/>
          </p:nvCxnSpPr>
          <p:spPr>
            <a:xfrm>
              <a:off x="866274" y="2162143"/>
              <a:ext cx="6679932" cy="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818147" y="4842705"/>
            <a:ext cx="6426715" cy="650811"/>
            <a:chOff x="770021" y="3532471"/>
            <a:chExt cx="6426715" cy="650811"/>
          </a:xfrm>
        </p:grpSpPr>
        <p:sp>
          <p:nvSpPr>
            <p:cNvPr id="3" name="TextBox 2"/>
            <p:cNvSpPr txBox="1"/>
            <p:nvPr/>
          </p:nvSpPr>
          <p:spPr>
            <a:xfrm>
              <a:off x="770021" y="3532471"/>
              <a:ext cx="5149516" cy="646331"/>
            </a:xfrm>
            <a:prstGeom prst="rect">
              <a:avLst/>
            </a:prstGeom>
            <a:noFill/>
          </p:spPr>
          <p:txBody>
            <a:bodyPr wrap="square" rtlCol="0">
              <a:spAutoFit/>
            </a:bodyPr>
            <a:lstStyle/>
            <a:p>
              <a:r>
                <a:rPr lang="en-US" dirty="0" smtClean="0"/>
                <a:t>USD </a:t>
              </a:r>
              <a:r>
                <a:rPr lang="en-US" dirty="0" smtClean="0"/>
                <a:t>21 </a:t>
              </a:r>
              <a:r>
                <a:rPr lang="en-US" sz="2400" dirty="0" smtClean="0">
                  <a:solidFill>
                    <a:schemeClr val="accent6">
                      <a:lumMod val="75000"/>
                    </a:schemeClr>
                  </a:solidFill>
                </a:rPr>
                <a:t>million annual budget </a:t>
              </a:r>
              <a:endParaRPr lang="en-US" sz="2400" dirty="0">
                <a:solidFill>
                  <a:schemeClr val="accent6">
                    <a:lumMod val="75000"/>
                  </a:schemeClr>
                </a:solidFill>
              </a:endParaRPr>
            </a:p>
          </p:txBody>
        </p:sp>
        <p:cxnSp>
          <p:nvCxnSpPr>
            <p:cNvPr id="14" name="Straight Connector 13"/>
            <p:cNvCxnSpPr/>
            <p:nvPr/>
          </p:nvCxnSpPr>
          <p:spPr>
            <a:xfrm flipV="1">
              <a:off x="866274" y="4178802"/>
              <a:ext cx="6330462" cy="448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7150" r="26263"/>
          <a:stretch/>
        </p:blipFill>
        <p:spPr>
          <a:xfrm>
            <a:off x="380232" y="2739926"/>
            <a:ext cx="1675097" cy="197229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780" y="1904232"/>
            <a:ext cx="2356733" cy="1327626"/>
          </a:xfrm>
          <a:prstGeom prst="rect">
            <a:avLst/>
          </a:prstGeom>
        </p:spPr>
      </p:pic>
    </p:spTree>
    <p:extLst>
      <p:ext uri="{BB962C8B-B14F-4D97-AF65-F5344CB8AC3E}">
        <p14:creationId xmlns:p14="http://schemas.microsoft.com/office/powerpoint/2010/main" val="1117967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8"/>
          <p:cNvSpPr>
            <a:spLocks noChangeArrowheads="1"/>
          </p:cNvSpPr>
          <p:nvPr/>
        </p:nvSpPr>
        <p:spPr bwMode="auto">
          <a:xfrm>
            <a:off x="374058" y="1354509"/>
            <a:ext cx="9055001" cy="49797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a:p>
        </p:txBody>
      </p:sp>
      <p:sp>
        <p:nvSpPr>
          <p:cNvPr id="1008643" name="Rectangle 3"/>
          <p:cNvSpPr>
            <a:spLocks noChangeArrowheads="1"/>
          </p:cNvSpPr>
          <p:nvPr/>
        </p:nvSpPr>
        <p:spPr bwMode="auto">
          <a:xfrm>
            <a:off x="95965" y="1901178"/>
            <a:ext cx="2743200" cy="4295775"/>
          </a:xfrm>
          <a:prstGeom prst="rect">
            <a:avLst/>
          </a:prstGeom>
          <a:noFill/>
          <a:ln w="9525">
            <a:noFill/>
            <a:miter lim="800000"/>
            <a:headEnd/>
            <a:tailEnd/>
          </a:ln>
          <a:effectLst/>
        </p:spPr>
        <p:txBody>
          <a:bodyPr/>
          <a:lstStyle/>
          <a:p>
            <a:pPr lvl="1" indent="-228600">
              <a:lnSpc>
                <a:spcPct val="10000"/>
              </a:lnSpc>
              <a:spcBef>
                <a:spcPct val="20000"/>
              </a:spcBef>
              <a:buClr>
                <a:srgbClr val="3399FF"/>
              </a:buClr>
              <a:buSzPct val="70000"/>
              <a:buFont typeface="Monotype Sorts" pitchFamily="2" charset="2"/>
              <a:buNone/>
              <a:tabLst>
                <a:tab pos="457200" algn="l"/>
              </a:tabLst>
              <a:defRPr/>
            </a:pPr>
            <a:endParaRPr kumimoji="1" lang="en-US" altLang="zh-TW" sz="1800" dirty="0">
              <a:solidFill>
                <a:schemeClr val="accent1"/>
              </a:solidFill>
              <a:effectLst>
                <a:outerShdw blurRad="38100" dist="38100" dir="2700000" algn="tl">
                  <a:srgbClr val="C0C0C0"/>
                </a:outerShdw>
              </a:effectLst>
              <a:latin typeface="Arial" pitchFamily="34" charset="0"/>
              <a:ea typeface="PMingLiU" pitchFamily="18" charset="-120"/>
              <a:cs typeface="+mn-cs"/>
            </a:endParaRPr>
          </a:p>
          <a:p>
            <a:pPr lvl="1" indent="-228600">
              <a:spcBef>
                <a:spcPct val="20000"/>
              </a:spcBef>
              <a:buClr>
                <a:schemeClr val="tx2"/>
              </a:buClr>
              <a:buFont typeface="Wingdings" pitchFamily="2" charset="2"/>
              <a:buChar char="Ü"/>
              <a:tabLst>
                <a:tab pos="457200" algn="l"/>
              </a:tabLst>
              <a:defRPr/>
            </a:pPr>
            <a:r>
              <a:rPr kumimoji="1" lang="en-US" altLang="zh-TW" sz="1800" dirty="0">
                <a:latin typeface="Arial" pitchFamily="34" charset="0"/>
                <a:ea typeface="PMingLiU" pitchFamily="18" charset="-120"/>
                <a:cs typeface="+mn-cs"/>
              </a:rPr>
              <a:t>Solanaceae:</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PMingLiU" pitchFamily="18" charset="-120"/>
                <a:cs typeface="+mn-cs"/>
              </a:rPr>
              <a:t> Tomato</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PMingLiU" pitchFamily="18" charset="-120"/>
                <a:cs typeface="+mn-cs"/>
              </a:rPr>
              <a:t> Pepper</a:t>
            </a:r>
          </a:p>
          <a:p>
            <a:pPr lvl="2">
              <a:spcBef>
                <a:spcPct val="20000"/>
              </a:spcBef>
              <a:buClr>
                <a:schemeClr val="tx2"/>
              </a:buClr>
              <a:buFont typeface="Arial" pitchFamily="34" charset="0"/>
              <a:buChar char="−"/>
              <a:tabLst>
                <a:tab pos="457200" algn="l"/>
              </a:tabLst>
              <a:defRPr/>
            </a:pPr>
            <a:endParaRPr kumimoji="1" lang="en-US" altLang="zh-TW" sz="1800" dirty="0" smtClean="0">
              <a:solidFill>
                <a:schemeClr val="tx2"/>
              </a:solidFill>
              <a:latin typeface="Arial" pitchFamily="34" charset="0"/>
              <a:ea typeface="PMingLiU" pitchFamily="18" charset="-120"/>
              <a:cs typeface="+mn-cs"/>
            </a:endParaRPr>
          </a:p>
          <a:p>
            <a:pPr lvl="2">
              <a:spcBef>
                <a:spcPct val="20000"/>
              </a:spcBef>
              <a:buClr>
                <a:schemeClr val="tx2"/>
              </a:buClr>
              <a:buFont typeface="Arial" pitchFamily="34" charset="0"/>
              <a:buChar char="−"/>
              <a:tabLst>
                <a:tab pos="457200" algn="l"/>
              </a:tabLst>
              <a:defRPr/>
            </a:pPr>
            <a:endParaRPr kumimoji="1" lang="en-US" altLang="zh-TW" sz="1800" dirty="0">
              <a:solidFill>
                <a:schemeClr val="tx2"/>
              </a:solidFill>
              <a:latin typeface="Arial" pitchFamily="34" charset="0"/>
              <a:ea typeface="PMingLiU" pitchFamily="18" charset="-120"/>
              <a:cs typeface="+mn-cs"/>
            </a:endParaRPr>
          </a:p>
          <a:p>
            <a:pPr lvl="1" indent="-228600">
              <a:lnSpc>
                <a:spcPct val="0"/>
              </a:lnSpc>
              <a:spcBef>
                <a:spcPct val="20000"/>
              </a:spcBef>
              <a:buClr>
                <a:schemeClr val="tx2"/>
              </a:buClr>
              <a:buFontTx/>
              <a:buChar char="•"/>
              <a:tabLst>
                <a:tab pos="457200" algn="l"/>
              </a:tabLst>
              <a:defRPr/>
            </a:pPr>
            <a:endParaRPr kumimoji="1" lang="en-US" altLang="zh-TW" sz="1800" dirty="0">
              <a:solidFill>
                <a:schemeClr val="tx2"/>
              </a:solidFill>
              <a:latin typeface="Arial" pitchFamily="34" charset="0"/>
              <a:ea typeface="PMingLiU" pitchFamily="18" charset="-120"/>
              <a:cs typeface="+mn-cs"/>
            </a:endParaRPr>
          </a:p>
          <a:p>
            <a:pPr lvl="1" indent="-228600">
              <a:spcBef>
                <a:spcPct val="20000"/>
              </a:spcBef>
              <a:buClr>
                <a:schemeClr val="tx2"/>
              </a:buClr>
              <a:buFont typeface="Wingdings" pitchFamily="2" charset="2"/>
              <a:buChar char="Ü"/>
              <a:tabLst>
                <a:tab pos="457200" algn="l"/>
              </a:tabLst>
              <a:defRPr/>
            </a:pPr>
            <a:r>
              <a:rPr kumimoji="1" lang="en-US" altLang="zh-TW" sz="1800" dirty="0">
                <a:latin typeface="Arial" pitchFamily="34" charset="0"/>
                <a:ea typeface="PMingLiU" pitchFamily="18" charset="-120"/>
                <a:cs typeface="+mn-cs"/>
              </a:rPr>
              <a:t>Bulb Alliums:</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PMingLiU" pitchFamily="18" charset="-120"/>
                <a:cs typeface="+mn-cs"/>
              </a:rPr>
              <a:t> Onion</a:t>
            </a:r>
          </a:p>
          <a:p>
            <a:pPr lvl="1" indent="-228600">
              <a:lnSpc>
                <a:spcPct val="20000"/>
              </a:lnSpc>
              <a:spcBef>
                <a:spcPct val="20000"/>
              </a:spcBef>
              <a:buClr>
                <a:schemeClr val="tx2"/>
              </a:buClr>
              <a:buFontTx/>
              <a:buChar char="•"/>
              <a:tabLst>
                <a:tab pos="457200" algn="l"/>
              </a:tabLst>
              <a:defRPr/>
            </a:pPr>
            <a:endParaRPr kumimoji="1" lang="en-US" altLang="zh-TW" sz="1800" dirty="0">
              <a:solidFill>
                <a:schemeClr val="tx2"/>
              </a:solidFill>
              <a:effectLst>
                <a:outerShdw blurRad="38100" dist="38100" dir="2700000" algn="tl">
                  <a:srgbClr val="C0C0C0"/>
                </a:outerShdw>
              </a:effectLst>
              <a:latin typeface="Arial" pitchFamily="34" charset="0"/>
              <a:ea typeface="PMingLiU" pitchFamily="18" charset="-120"/>
              <a:cs typeface="+mn-cs"/>
            </a:endParaRPr>
          </a:p>
        </p:txBody>
      </p:sp>
      <p:sp>
        <p:nvSpPr>
          <p:cNvPr id="1008645" name="Rectangle 5"/>
          <p:cNvSpPr>
            <a:spLocks noChangeArrowheads="1"/>
          </p:cNvSpPr>
          <p:nvPr/>
        </p:nvSpPr>
        <p:spPr bwMode="auto">
          <a:xfrm>
            <a:off x="4576275" y="1474429"/>
            <a:ext cx="3048000" cy="3502177"/>
          </a:xfrm>
          <a:prstGeom prst="rect">
            <a:avLst/>
          </a:prstGeom>
          <a:noFill/>
          <a:ln w="9525">
            <a:noFill/>
            <a:miter lim="800000"/>
            <a:headEnd/>
            <a:tailEnd/>
          </a:ln>
        </p:spPr>
        <p:txBody>
          <a:bodyPr>
            <a:spAutoFit/>
          </a:bodyPr>
          <a:lstStyle/>
          <a:p>
            <a:pPr lvl="1" indent="-228600">
              <a:lnSpc>
                <a:spcPct val="10000"/>
              </a:lnSpc>
              <a:spcBef>
                <a:spcPct val="20000"/>
              </a:spcBef>
              <a:buClr>
                <a:srgbClr val="3399FF"/>
              </a:buClr>
              <a:buSzPct val="70000"/>
              <a:buFont typeface="Monotype Sorts" pitchFamily="2" charset="2"/>
              <a:buNone/>
              <a:tabLst>
                <a:tab pos="457200" algn="l"/>
              </a:tabLst>
              <a:defRPr/>
            </a:pPr>
            <a:endParaRPr kumimoji="1" lang="en-US" altLang="zh-TW" sz="1800" dirty="0">
              <a:solidFill>
                <a:schemeClr val="accent1"/>
              </a:solidFill>
              <a:effectLst>
                <a:outerShdw blurRad="38100" dist="38100" dir="2700000" algn="tl">
                  <a:srgbClr val="C0C0C0"/>
                </a:outerShdw>
              </a:effectLst>
              <a:latin typeface="Arial" pitchFamily="34" charset="0"/>
              <a:ea typeface="PMingLiU" pitchFamily="18" charset="-120"/>
              <a:cs typeface="+mn-cs"/>
            </a:endParaRPr>
          </a:p>
          <a:p>
            <a:pPr lvl="1" indent="-228600">
              <a:spcBef>
                <a:spcPct val="20000"/>
              </a:spcBef>
              <a:buClr>
                <a:schemeClr val="tx2"/>
              </a:buClr>
              <a:buFont typeface="Wingdings" pitchFamily="2" charset="2"/>
              <a:buChar char="Ü"/>
              <a:tabLst>
                <a:tab pos="457200" algn="l"/>
              </a:tabLst>
              <a:defRPr/>
            </a:pPr>
            <a:r>
              <a:rPr kumimoji="1" lang="en-US" altLang="zh-TW" sz="1800" dirty="0">
                <a:latin typeface="Arial" pitchFamily="34" charset="0"/>
                <a:ea typeface="Taipei"/>
                <a:cs typeface="Taipei"/>
              </a:rPr>
              <a:t> Legumes:</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Taipei"/>
                <a:cs typeface="Taipei"/>
              </a:rPr>
              <a:t> Mungbean</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Taipei"/>
                <a:cs typeface="Taipei"/>
              </a:rPr>
              <a:t> Vegetable</a:t>
            </a:r>
            <a:br>
              <a:rPr kumimoji="1" lang="en-US" altLang="zh-TW" sz="1800" dirty="0">
                <a:latin typeface="Arial" pitchFamily="34" charset="0"/>
                <a:ea typeface="Taipei"/>
                <a:cs typeface="Taipei"/>
              </a:rPr>
            </a:br>
            <a:r>
              <a:rPr kumimoji="1" lang="en-US" altLang="zh-TW" sz="1800" dirty="0">
                <a:latin typeface="Arial" pitchFamily="34" charset="0"/>
                <a:ea typeface="Taipei"/>
                <a:cs typeface="Taipei"/>
              </a:rPr>
              <a:t>   soybean</a:t>
            </a:r>
          </a:p>
          <a:p>
            <a:pPr lvl="2">
              <a:spcBef>
                <a:spcPct val="20000"/>
              </a:spcBef>
              <a:buClr>
                <a:schemeClr val="tx2"/>
              </a:buClr>
              <a:buFontTx/>
              <a:buChar char="•"/>
              <a:tabLst>
                <a:tab pos="457200" algn="l"/>
              </a:tabLst>
              <a:defRPr/>
            </a:pPr>
            <a:endParaRPr kumimoji="1" lang="en-US" altLang="zh-TW" sz="1800" dirty="0">
              <a:latin typeface="Arial" pitchFamily="34" charset="0"/>
              <a:ea typeface="Taipei"/>
              <a:cs typeface="Taipei"/>
            </a:endParaRPr>
          </a:p>
          <a:p>
            <a:pPr lvl="1" indent="-228600">
              <a:spcBef>
                <a:spcPct val="20000"/>
              </a:spcBef>
              <a:buClr>
                <a:schemeClr val="tx2"/>
              </a:buClr>
              <a:buFont typeface="Wingdings" pitchFamily="2" charset="2"/>
              <a:buChar char="Ü"/>
              <a:tabLst>
                <a:tab pos="457200" algn="l"/>
              </a:tabLst>
              <a:defRPr/>
            </a:pPr>
            <a:r>
              <a:rPr kumimoji="1" lang="en-US" altLang="zh-TW" sz="1800" dirty="0" smtClean="0">
                <a:latin typeface="Arial" pitchFamily="34" charset="0"/>
                <a:ea typeface="PMingLiU" pitchFamily="18" charset="-120"/>
                <a:cs typeface="+mn-cs"/>
              </a:rPr>
              <a:t>Cucurbits</a:t>
            </a:r>
            <a:r>
              <a:rPr kumimoji="1" lang="en-US" altLang="zh-TW" sz="1800" dirty="0">
                <a:latin typeface="Arial" pitchFamily="34" charset="0"/>
                <a:ea typeface="PMingLiU" pitchFamily="18" charset="-120"/>
                <a:cs typeface="+mn-cs"/>
              </a:rPr>
              <a:t>:</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PMingLiU" pitchFamily="18" charset="-120"/>
                <a:cs typeface="+mn-cs"/>
              </a:rPr>
              <a:t> Cucumber</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PMingLiU" pitchFamily="18" charset="-120"/>
                <a:cs typeface="+mn-cs"/>
              </a:rPr>
              <a:t> </a:t>
            </a:r>
            <a:r>
              <a:rPr kumimoji="1" lang="en-US" altLang="zh-TW" sz="1800" dirty="0" smtClean="0">
                <a:latin typeface="Arial" pitchFamily="34" charset="0"/>
                <a:ea typeface="PMingLiU" pitchFamily="18" charset="-120"/>
                <a:cs typeface="+mn-cs"/>
              </a:rPr>
              <a:t>Pumpkin</a:t>
            </a:r>
          </a:p>
          <a:p>
            <a:pPr lvl="2">
              <a:spcBef>
                <a:spcPct val="20000"/>
              </a:spcBef>
              <a:buClr>
                <a:schemeClr val="tx2"/>
              </a:buClr>
              <a:buFont typeface="Arial" pitchFamily="34" charset="0"/>
              <a:buChar char="−"/>
              <a:tabLst>
                <a:tab pos="457200" algn="l"/>
              </a:tabLst>
              <a:defRPr/>
            </a:pPr>
            <a:r>
              <a:rPr kumimoji="1" lang="en-US" altLang="zh-TW" sz="1800" dirty="0">
                <a:latin typeface="Arial" pitchFamily="34" charset="0"/>
                <a:ea typeface="PMingLiU" pitchFamily="18" charset="-120"/>
                <a:cs typeface="+mn-cs"/>
              </a:rPr>
              <a:t> </a:t>
            </a:r>
            <a:r>
              <a:rPr kumimoji="1" lang="en-US" altLang="zh-TW" sz="1800" dirty="0" smtClean="0">
                <a:latin typeface="Arial" pitchFamily="34" charset="0"/>
                <a:ea typeface="PMingLiU" pitchFamily="18" charset="-120"/>
                <a:cs typeface="+mn-cs"/>
              </a:rPr>
              <a:t>Bitter gourd</a:t>
            </a:r>
            <a:r>
              <a:rPr kumimoji="1" lang="en-US" altLang="zh-TW" sz="1800" dirty="0">
                <a:latin typeface="Arial" pitchFamily="34" charset="0"/>
                <a:ea typeface="PMingLiU" pitchFamily="18" charset="-120"/>
                <a:cs typeface="+mn-cs"/>
              </a:rPr>
              <a:t/>
            </a:r>
            <a:br>
              <a:rPr kumimoji="1" lang="en-US" altLang="zh-TW" sz="1800" dirty="0">
                <a:latin typeface="Arial" pitchFamily="34" charset="0"/>
                <a:ea typeface="PMingLiU" pitchFamily="18" charset="-120"/>
                <a:cs typeface="+mn-cs"/>
              </a:rPr>
            </a:br>
            <a:endParaRPr kumimoji="1" lang="en-US" altLang="zh-TW" sz="1800" dirty="0">
              <a:latin typeface="Arial" pitchFamily="34" charset="0"/>
              <a:ea typeface="PMingLiU" pitchFamily="18" charset="-120"/>
              <a:cs typeface="+mn-cs"/>
            </a:endParaRPr>
          </a:p>
          <a:p>
            <a:pPr lvl="1" indent="-228600">
              <a:lnSpc>
                <a:spcPct val="0"/>
              </a:lnSpc>
              <a:spcBef>
                <a:spcPct val="20000"/>
              </a:spcBef>
              <a:buClr>
                <a:schemeClr val="tx2"/>
              </a:buClr>
              <a:buFont typeface="Wingdings" pitchFamily="2" charset="2"/>
              <a:buChar char="Ü"/>
              <a:tabLst>
                <a:tab pos="457200" algn="l"/>
              </a:tabLst>
              <a:defRPr/>
            </a:pPr>
            <a:endParaRPr kumimoji="1" lang="en-US" altLang="zh-TW" sz="1800" dirty="0">
              <a:latin typeface="Arial" pitchFamily="34" charset="0"/>
              <a:ea typeface="PMingLiU" pitchFamily="18" charset="-120"/>
              <a:cs typeface="+mn-cs"/>
            </a:endParaRPr>
          </a:p>
          <a:p>
            <a:pPr lvl="1" indent="-228600">
              <a:lnSpc>
                <a:spcPct val="20000"/>
              </a:lnSpc>
              <a:spcBef>
                <a:spcPct val="20000"/>
              </a:spcBef>
              <a:buClr>
                <a:schemeClr val="tx2"/>
              </a:buClr>
              <a:buFontTx/>
              <a:buChar char="•"/>
              <a:tabLst>
                <a:tab pos="457200" algn="l"/>
              </a:tabLst>
              <a:defRPr/>
            </a:pPr>
            <a:endParaRPr kumimoji="1" lang="en-US" altLang="zh-TW" sz="1800" dirty="0">
              <a:effectLst>
                <a:outerShdw blurRad="38100" dist="38100" dir="2700000" algn="tl">
                  <a:srgbClr val="C0C0C0"/>
                </a:outerShdw>
              </a:effectLst>
              <a:latin typeface="Arial" pitchFamily="34" charset="0"/>
              <a:ea typeface="PMingLiU" pitchFamily="18" charset="-120"/>
              <a:cs typeface="+mn-cs"/>
            </a:endParaRPr>
          </a:p>
        </p:txBody>
      </p:sp>
      <p:pic>
        <p:nvPicPr>
          <p:cNvPr id="9226" name="Picture 14" descr="DSCF223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7565" y="4404112"/>
            <a:ext cx="95885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7" descr="tomat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9014" y="1583777"/>
            <a:ext cx="846138"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 name="Picture 15" descr="DSCF0506.gif"/>
          <p:cNvPicPr>
            <a:picLocks noChangeAspect="1"/>
          </p:cNvPicPr>
          <p:nvPr/>
        </p:nvPicPr>
        <p:blipFill>
          <a:blip r:embed="rId5" cstate="print"/>
          <a:stretch>
            <a:fillRect/>
          </a:stretch>
        </p:blipFill>
        <p:spPr>
          <a:xfrm>
            <a:off x="2080829" y="1983671"/>
            <a:ext cx="1214998" cy="1386608"/>
          </a:xfrm>
          <a:prstGeom prst="rect">
            <a:avLst/>
          </a:prstGeom>
        </p:spPr>
      </p:pic>
      <p:pic>
        <p:nvPicPr>
          <p:cNvPr id="17" name="Picture 16" descr="DSCF3117.gif"/>
          <p:cNvPicPr>
            <a:picLocks noChangeAspect="1"/>
          </p:cNvPicPr>
          <p:nvPr/>
        </p:nvPicPr>
        <p:blipFill>
          <a:blip r:embed="rId6" cstate="print"/>
          <a:stretch>
            <a:fillRect/>
          </a:stretch>
        </p:blipFill>
        <p:spPr>
          <a:xfrm>
            <a:off x="6955176" y="1358322"/>
            <a:ext cx="1854008" cy="1112405"/>
          </a:xfrm>
          <a:prstGeom prst="rect">
            <a:avLst/>
          </a:prstGeom>
        </p:spPr>
      </p:pic>
      <p:pic>
        <p:nvPicPr>
          <p:cNvPr id="18" name="Picture 17" descr="MB seed-2.gif"/>
          <p:cNvPicPr>
            <a:picLocks noChangeAspect="1"/>
          </p:cNvPicPr>
          <p:nvPr/>
        </p:nvPicPr>
        <p:blipFill>
          <a:blip r:embed="rId7" cstate="print"/>
          <a:stretch>
            <a:fillRect/>
          </a:stretch>
        </p:blipFill>
        <p:spPr>
          <a:xfrm>
            <a:off x="7329353" y="2643910"/>
            <a:ext cx="717829" cy="585598"/>
          </a:xfrm>
          <a:prstGeom prst="rect">
            <a:avLst/>
          </a:prstGeom>
        </p:spPr>
      </p:pic>
      <p:pic>
        <p:nvPicPr>
          <p:cNvPr id="19" name="Picture 18" descr="DSCF8782.gif"/>
          <p:cNvPicPr>
            <a:picLocks noChangeAspect="1"/>
          </p:cNvPicPr>
          <p:nvPr/>
        </p:nvPicPr>
        <p:blipFill>
          <a:blip r:embed="rId8" cstate="print"/>
          <a:stretch>
            <a:fillRect/>
          </a:stretch>
        </p:blipFill>
        <p:spPr>
          <a:xfrm>
            <a:off x="2228954" y="2860501"/>
            <a:ext cx="1930888" cy="1269805"/>
          </a:xfrm>
          <a:prstGeom prst="rect">
            <a:avLst/>
          </a:prstGeom>
        </p:spPr>
      </p:pic>
      <p:pic>
        <p:nvPicPr>
          <p:cNvPr id="21" name="Picture 20" descr="DSCN3268.gif"/>
          <p:cNvPicPr>
            <a:picLocks noChangeAspect="1"/>
          </p:cNvPicPr>
          <p:nvPr/>
        </p:nvPicPr>
        <p:blipFill>
          <a:blip r:embed="rId9" cstate="print"/>
          <a:stretch>
            <a:fillRect/>
          </a:stretch>
        </p:blipFill>
        <p:spPr>
          <a:xfrm>
            <a:off x="10279070" y="2643910"/>
            <a:ext cx="2371710" cy="1385454"/>
          </a:xfrm>
          <a:prstGeom prst="rect">
            <a:avLst/>
          </a:prstGeom>
        </p:spPr>
      </p:pic>
      <p:pic>
        <p:nvPicPr>
          <p:cNvPr id="22" name="Picture 21" descr="pak choi.jpg"/>
          <p:cNvPicPr>
            <a:picLocks noChangeAspect="1"/>
          </p:cNvPicPr>
          <p:nvPr/>
        </p:nvPicPr>
        <p:blipFill>
          <a:blip r:embed="rId10" cstate="print"/>
          <a:stretch>
            <a:fillRect/>
          </a:stretch>
        </p:blipFill>
        <p:spPr>
          <a:xfrm>
            <a:off x="10217932" y="1485670"/>
            <a:ext cx="1438656" cy="1158240"/>
          </a:xfrm>
          <a:prstGeom prst="rect">
            <a:avLst/>
          </a:prstGeom>
        </p:spPr>
      </p:pic>
      <p:pic>
        <p:nvPicPr>
          <p:cNvPr id="23" name="Picture 12" descr="DSCF889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772400" y="4309419"/>
            <a:ext cx="1003300" cy="954087"/>
          </a:xfrm>
          <a:prstGeom prst="rect">
            <a:avLst/>
          </a:prstGeom>
          <a:noFill/>
          <a:ln w="9525">
            <a:noFill/>
            <a:miter lim="800000"/>
            <a:headEnd/>
            <a:tailEnd/>
          </a:ln>
        </p:spPr>
      </p:pic>
      <p:pic>
        <p:nvPicPr>
          <p:cNvPr id="24" name="Picture 9" descr="DSCF974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879469" y="5032385"/>
            <a:ext cx="1673225" cy="979487"/>
          </a:xfrm>
          <a:prstGeom prst="rect">
            <a:avLst/>
          </a:prstGeom>
          <a:noFill/>
          <a:ln w="9525">
            <a:noFill/>
            <a:miter lim="800000"/>
            <a:headEnd/>
            <a:tailEnd/>
          </a:ln>
        </p:spPr>
      </p:pic>
      <p:sp>
        <p:nvSpPr>
          <p:cNvPr id="2" name="Rectangle 1"/>
          <p:cNvSpPr/>
          <p:nvPr/>
        </p:nvSpPr>
        <p:spPr>
          <a:xfrm>
            <a:off x="3058450" y="4246425"/>
            <a:ext cx="2031164" cy="646331"/>
          </a:xfrm>
          <a:prstGeom prst="rect">
            <a:avLst/>
          </a:prstGeom>
        </p:spPr>
        <p:txBody>
          <a:bodyPr wrap="square">
            <a:spAutoFit/>
          </a:bodyPr>
          <a:lstStyle/>
          <a:p>
            <a:pPr lvl="1" indent="-228600">
              <a:spcBef>
                <a:spcPct val="20000"/>
              </a:spcBef>
              <a:buClr>
                <a:schemeClr val="tx2"/>
              </a:buClr>
              <a:buFont typeface="Wingdings" pitchFamily="2" charset="2"/>
              <a:buChar char="Ü"/>
              <a:tabLst>
                <a:tab pos="457200" algn="l"/>
              </a:tabLst>
              <a:defRPr/>
            </a:pPr>
            <a:r>
              <a:rPr kumimoji="1" lang="en-US" altLang="zh-TW" sz="1800" dirty="0">
                <a:solidFill>
                  <a:srgbClr val="FF6600"/>
                </a:solidFill>
                <a:latin typeface="Arial" pitchFamily="34" charset="0"/>
                <a:ea typeface="PMingLiU" pitchFamily="18" charset="-120"/>
              </a:rPr>
              <a:t>Traditional  vegetables</a:t>
            </a:r>
          </a:p>
        </p:txBody>
      </p:sp>
      <p:pic>
        <p:nvPicPr>
          <p:cNvPr id="3" name="Picture 2"/>
          <p:cNvPicPr>
            <a:picLocks noChangeAspect="1"/>
          </p:cNvPicPr>
          <p:nvPr/>
        </p:nvPicPr>
        <p:blipFill>
          <a:blip r:embed="rId13" cstate="print">
            <a:clrChange>
              <a:clrFrom>
                <a:srgbClr val="808080"/>
              </a:clrFrom>
              <a:clrTo>
                <a:srgbClr val="808080">
                  <a:alpha val="0"/>
                </a:srgbClr>
              </a:clrTo>
            </a:clrChange>
            <a:extLst>
              <a:ext uri="{28A0092B-C50C-407E-A947-70E740481C1C}">
                <a14:useLocalDpi xmlns:a14="http://schemas.microsoft.com/office/drawing/2010/main" val="0"/>
              </a:ext>
            </a:extLst>
          </a:blip>
          <a:stretch>
            <a:fillRect/>
          </a:stretch>
        </p:blipFill>
        <p:spPr>
          <a:xfrm>
            <a:off x="4282596" y="4571588"/>
            <a:ext cx="1609653" cy="1207240"/>
          </a:xfrm>
          <a:prstGeom prst="rect">
            <a:avLst/>
          </a:prstGeom>
        </p:spPr>
      </p:pic>
      <p:pic>
        <p:nvPicPr>
          <p:cNvPr id="4" name="Picture 3"/>
          <p:cNvPicPr>
            <a:picLocks noChangeAspect="1"/>
          </p:cNvPicPr>
          <p:nvPr/>
        </p:nvPicPr>
        <p:blipFill>
          <a:blip r:embed="rId14" cstate="print">
            <a:clrChange>
              <a:clrFrom>
                <a:srgbClr val="C4D7D1"/>
              </a:clrFrom>
              <a:clrTo>
                <a:srgbClr val="C4D7D1">
                  <a:alpha val="0"/>
                </a:srgbClr>
              </a:clrTo>
            </a:clrChange>
            <a:extLst>
              <a:ext uri="{28A0092B-C50C-407E-A947-70E740481C1C}">
                <a14:useLocalDpi xmlns:a14="http://schemas.microsoft.com/office/drawing/2010/main" val="0"/>
              </a:ext>
            </a:extLst>
          </a:blip>
          <a:stretch>
            <a:fillRect/>
          </a:stretch>
        </p:blipFill>
        <p:spPr>
          <a:xfrm rot="1311009">
            <a:off x="4659790" y="5600817"/>
            <a:ext cx="855260" cy="822111"/>
          </a:xfrm>
          <a:prstGeom prst="rect">
            <a:avLst/>
          </a:prstGeom>
        </p:spPr>
      </p:pic>
      <p:pic>
        <p:nvPicPr>
          <p:cNvPr id="5" name="Picture 4"/>
          <p:cNvPicPr>
            <a:picLocks noChangeAspect="1"/>
          </p:cNvPicPr>
          <p:nvPr/>
        </p:nvPicPr>
        <p:blipFill>
          <a:blip r:embed="rId15" cstate="print">
            <a:clrChange>
              <a:clrFrom>
                <a:srgbClr val="A1D9EA"/>
              </a:clrFrom>
              <a:clrTo>
                <a:srgbClr val="A1D9EA">
                  <a:alpha val="0"/>
                </a:srgbClr>
              </a:clrTo>
            </a:clrChange>
            <a:extLst>
              <a:ext uri="{28A0092B-C50C-407E-A947-70E740481C1C}">
                <a14:useLocalDpi xmlns:a14="http://schemas.microsoft.com/office/drawing/2010/main" val="0"/>
              </a:ext>
            </a:extLst>
          </a:blip>
          <a:stretch>
            <a:fillRect/>
          </a:stretch>
        </p:blipFill>
        <p:spPr>
          <a:xfrm rot="19935892">
            <a:off x="6884111" y="3890769"/>
            <a:ext cx="1694842" cy="944308"/>
          </a:xfrm>
          <a:prstGeom prst="rect">
            <a:avLst/>
          </a:prstGeom>
        </p:spPr>
      </p:pic>
      <p:pic>
        <p:nvPicPr>
          <p:cNvPr id="6" name="Picture 5"/>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4936" y="4889093"/>
            <a:ext cx="1691496" cy="1591997"/>
          </a:xfrm>
          <a:prstGeom prst="rect">
            <a:avLst/>
          </a:prstGeom>
        </p:spPr>
      </p:pic>
      <p:sp>
        <p:nvSpPr>
          <p:cNvPr id="25" name="Rectangle 2"/>
          <p:cNvSpPr txBox="1">
            <a:spLocks noChangeArrowheads="1"/>
          </p:cNvSpPr>
          <p:nvPr/>
        </p:nvSpPr>
        <p:spPr bwMode="auto">
          <a:xfrm>
            <a:off x="293846" y="840890"/>
            <a:ext cx="751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altLang="zh-TW" sz="3200" kern="0" dirty="0" smtClean="0">
                <a:solidFill>
                  <a:schemeClr val="accent3">
                    <a:lumMod val="75000"/>
                  </a:schemeClr>
                </a:solidFill>
                <a:latin typeface="Arial" charset="0"/>
                <a:ea typeface="新細明體" pitchFamily="18" charset="-120"/>
              </a:rPr>
              <a:t>Our crop portfolio</a:t>
            </a: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390525" y="1860335"/>
            <a:ext cx="8381335" cy="4178958"/>
          </a:xfrm>
        </p:spPr>
        <p:txBody>
          <a:bodyPr/>
          <a:lstStyle/>
          <a:p>
            <a:pPr marL="0" indent="0">
              <a:lnSpc>
                <a:spcPct val="80000"/>
              </a:lnSpc>
              <a:buClr>
                <a:schemeClr val="folHlink"/>
              </a:buClr>
              <a:buNone/>
            </a:pPr>
            <a:r>
              <a:rPr lang="en-US" altLang="zh-TW" b="1" dirty="0" smtClean="0">
                <a:solidFill>
                  <a:schemeClr val="accent6">
                    <a:lumMod val="75000"/>
                  </a:schemeClr>
                </a:solidFill>
                <a:latin typeface="+mn-lt"/>
                <a:ea typeface="新細明體" pitchFamily="18" charset="-120"/>
              </a:rPr>
              <a:t>CROPS</a:t>
            </a:r>
          </a:p>
          <a:p>
            <a:pPr marL="400050" lvl="1" indent="0">
              <a:lnSpc>
                <a:spcPct val="80000"/>
              </a:lnSpc>
              <a:buClr>
                <a:schemeClr val="folHlink"/>
              </a:buClr>
              <a:buNone/>
            </a:pPr>
            <a:r>
              <a:rPr lang="en-US" altLang="zh-TW" sz="2000" dirty="0" smtClean="0">
                <a:latin typeface="+mn-lt"/>
                <a:ea typeface="新細明體" pitchFamily="18" charset="-120"/>
              </a:rPr>
              <a:t>Growing several types of vegetables reduces </a:t>
            </a:r>
            <a:r>
              <a:rPr lang="en-US" altLang="zh-TW" sz="2000" dirty="0">
                <a:latin typeface="+mn-lt"/>
                <a:ea typeface="新細明體" pitchFamily="18" charset="-120"/>
              </a:rPr>
              <a:t>farmers’ </a:t>
            </a:r>
            <a:r>
              <a:rPr lang="en-US" altLang="zh-TW" sz="2000" dirty="0">
                <a:solidFill>
                  <a:srgbClr val="FF0000"/>
                </a:solidFill>
                <a:latin typeface="+mn-lt"/>
                <a:ea typeface="新細明體" pitchFamily="18" charset="-120"/>
              </a:rPr>
              <a:t>risk</a:t>
            </a:r>
            <a:r>
              <a:rPr lang="en-US" altLang="zh-TW" sz="2000" dirty="0">
                <a:latin typeface="+mn-lt"/>
                <a:ea typeface="新細明體" pitchFamily="18" charset="-120"/>
              </a:rPr>
              <a:t> </a:t>
            </a:r>
          </a:p>
          <a:p>
            <a:pPr marL="0" indent="0">
              <a:lnSpc>
                <a:spcPct val="80000"/>
              </a:lnSpc>
              <a:buClr>
                <a:schemeClr val="folHlink"/>
              </a:buClr>
              <a:buNone/>
            </a:pPr>
            <a:endParaRPr lang="en-US" altLang="zh-TW" dirty="0">
              <a:latin typeface="+mn-lt"/>
              <a:ea typeface="新細明體" pitchFamily="18" charset="-120"/>
            </a:endParaRPr>
          </a:p>
          <a:p>
            <a:pPr marL="0" indent="0">
              <a:lnSpc>
                <a:spcPct val="80000"/>
              </a:lnSpc>
              <a:buClr>
                <a:schemeClr val="folHlink"/>
              </a:buClr>
              <a:buNone/>
            </a:pPr>
            <a:r>
              <a:rPr lang="en-US" altLang="zh-TW" b="1" dirty="0" smtClean="0">
                <a:solidFill>
                  <a:schemeClr val="accent6">
                    <a:lumMod val="75000"/>
                  </a:schemeClr>
                </a:solidFill>
                <a:latin typeface="+mn-lt"/>
                <a:ea typeface="新細明體" pitchFamily="18" charset="-120"/>
              </a:rPr>
              <a:t>CROPPING SYSTEMS</a:t>
            </a:r>
          </a:p>
          <a:p>
            <a:pPr marL="400050" lvl="1" indent="0">
              <a:lnSpc>
                <a:spcPct val="80000"/>
              </a:lnSpc>
              <a:buClr>
                <a:schemeClr val="folHlink"/>
              </a:buClr>
              <a:buNone/>
            </a:pPr>
            <a:r>
              <a:rPr lang="en-US" altLang="zh-TW" sz="2000" dirty="0">
                <a:latin typeface="+mn-lt"/>
                <a:ea typeface="新細明體" pitchFamily="18" charset="-120"/>
              </a:rPr>
              <a:t>More </a:t>
            </a:r>
            <a:r>
              <a:rPr lang="en-US" altLang="zh-TW" sz="2000" dirty="0">
                <a:solidFill>
                  <a:srgbClr val="FF0000"/>
                </a:solidFill>
                <a:latin typeface="+mn-lt"/>
                <a:ea typeface="新細明體" pitchFamily="18" charset="-120"/>
              </a:rPr>
              <a:t>resilient</a:t>
            </a:r>
            <a:r>
              <a:rPr lang="en-US" altLang="zh-TW" sz="2000" dirty="0">
                <a:latin typeface="+mn-lt"/>
                <a:ea typeface="新細明體" pitchFamily="18" charset="-120"/>
              </a:rPr>
              <a:t> in response to changing environment</a:t>
            </a:r>
          </a:p>
          <a:p>
            <a:pPr marL="0" indent="0">
              <a:lnSpc>
                <a:spcPct val="80000"/>
              </a:lnSpc>
              <a:buClr>
                <a:schemeClr val="folHlink"/>
              </a:buClr>
              <a:buNone/>
            </a:pPr>
            <a:endParaRPr lang="en-US" altLang="zh-TW" dirty="0">
              <a:latin typeface="+mn-lt"/>
              <a:ea typeface="新細明體" pitchFamily="18" charset="-120"/>
            </a:endParaRPr>
          </a:p>
          <a:p>
            <a:pPr marL="0" indent="0">
              <a:lnSpc>
                <a:spcPct val="80000"/>
              </a:lnSpc>
              <a:buClr>
                <a:schemeClr val="folHlink"/>
              </a:buClr>
              <a:buNone/>
            </a:pPr>
            <a:r>
              <a:rPr lang="en-US" altLang="zh-TW" b="1" dirty="0" smtClean="0">
                <a:solidFill>
                  <a:schemeClr val="accent6">
                    <a:lumMod val="75000"/>
                  </a:schemeClr>
                </a:solidFill>
                <a:latin typeface="+mn-lt"/>
                <a:ea typeface="新細明體" pitchFamily="18" charset="-120"/>
              </a:rPr>
              <a:t>DIETS</a:t>
            </a:r>
          </a:p>
          <a:p>
            <a:pPr marL="400050" lvl="1" indent="0">
              <a:lnSpc>
                <a:spcPct val="80000"/>
              </a:lnSpc>
              <a:buClr>
                <a:schemeClr val="folHlink"/>
              </a:buClr>
              <a:buNone/>
            </a:pPr>
            <a:r>
              <a:rPr lang="en-US" altLang="zh-TW" sz="2000" dirty="0">
                <a:latin typeface="+mn-lt"/>
                <a:ea typeface="新細明體" pitchFamily="18" charset="-120"/>
              </a:rPr>
              <a:t>A diverse diet provides a </a:t>
            </a:r>
            <a:r>
              <a:rPr lang="en-US" altLang="zh-TW" sz="2000" dirty="0">
                <a:solidFill>
                  <a:srgbClr val="FF0000"/>
                </a:solidFill>
                <a:latin typeface="+mn-lt"/>
                <a:ea typeface="新細明體" pitchFamily="18" charset="-120"/>
              </a:rPr>
              <a:t>range of essential nutrients</a:t>
            </a:r>
          </a:p>
          <a:p>
            <a:pPr marL="457200" lvl="1" indent="0">
              <a:lnSpc>
                <a:spcPct val="80000"/>
              </a:lnSpc>
              <a:buClr>
                <a:schemeClr val="folHlink"/>
              </a:buClr>
              <a:buNone/>
            </a:pPr>
            <a:endParaRPr lang="en-US" altLang="zh-TW" sz="2400" dirty="0">
              <a:latin typeface="+mn-lt"/>
              <a:ea typeface="新細明體" pitchFamily="18" charset="-120"/>
            </a:endParaRPr>
          </a:p>
          <a:p>
            <a:pPr marL="0" lvl="1" indent="0">
              <a:lnSpc>
                <a:spcPct val="80000"/>
              </a:lnSpc>
              <a:buClr>
                <a:schemeClr val="folHlink"/>
              </a:buClr>
              <a:buNone/>
            </a:pPr>
            <a:r>
              <a:rPr lang="en-US" altLang="zh-TW" sz="2400" b="1" dirty="0" smtClean="0">
                <a:solidFill>
                  <a:schemeClr val="accent6">
                    <a:lumMod val="75000"/>
                  </a:schemeClr>
                </a:solidFill>
                <a:latin typeface="+mn-lt"/>
                <a:ea typeface="新細明體" pitchFamily="18" charset="-120"/>
              </a:rPr>
              <a:t>ECONOMIES</a:t>
            </a:r>
          </a:p>
          <a:p>
            <a:pPr marL="400050" lvl="2" indent="0">
              <a:lnSpc>
                <a:spcPct val="80000"/>
              </a:lnSpc>
              <a:buClr>
                <a:schemeClr val="folHlink"/>
              </a:buClr>
              <a:buNone/>
            </a:pPr>
            <a:r>
              <a:rPr lang="en-US" altLang="zh-TW" sz="2000" dirty="0" smtClean="0">
                <a:latin typeface="+mn-lt"/>
                <a:ea typeface="新細明體" pitchFamily="18" charset="-120"/>
              </a:rPr>
              <a:t>Diverse agricultural economies offer </a:t>
            </a:r>
            <a:r>
              <a:rPr lang="en-US" altLang="zh-TW" sz="2000" dirty="0" smtClean="0">
                <a:solidFill>
                  <a:srgbClr val="FF0000"/>
                </a:solidFill>
                <a:latin typeface="+mn-lt"/>
                <a:ea typeface="新細明體" pitchFamily="18" charset="-120"/>
              </a:rPr>
              <a:t>opportunities to prosper </a:t>
            </a:r>
            <a:r>
              <a:rPr lang="en-US" altLang="zh-TW" sz="2000" dirty="0" smtClean="0">
                <a:latin typeface="+mn-lt"/>
                <a:ea typeface="新細明體" pitchFamily="18" charset="-120"/>
              </a:rPr>
              <a:t>all along the value chain, from primary production to processing and marketing</a:t>
            </a:r>
          </a:p>
          <a:p>
            <a:pPr>
              <a:lnSpc>
                <a:spcPct val="80000"/>
              </a:lnSpc>
              <a:buClr>
                <a:schemeClr val="folHlink"/>
              </a:buClr>
              <a:buFont typeface="Wingdings" pitchFamily="2" charset="2"/>
              <a:buChar char="§"/>
            </a:pPr>
            <a:endParaRPr lang="en-US" altLang="zh-TW" dirty="0" smtClean="0">
              <a:latin typeface="+mn-lt"/>
              <a:ea typeface="新細明體" pitchFamily="18" charset="-120"/>
            </a:endParaRPr>
          </a:p>
        </p:txBody>
      </p:sp>
      <p:sp>
        <p:nvSpPr>
          <p:cNvPr id="6147" name="Shape 71681"/>
          <p:cNvSpPr>
            <a:spLocks noChangeArrowheads="1"/>
          </p:cNvSpPr>
          <p:nvPr/>
        </p:nvSpPr>
        <p:spPr bwMode="auto">
          <a:xfrm>
            <a:off x="290667" y="862560"/>
            <a:ext cx="7459897" cy="495300"/>
          </a:xfrm>
          <a:prstGeom prst="rect">
            <a:avLst/>
          </a:prstGeom>
          <a:noFill/>
          <a:ln>
            <a:noFill/>
          </a:ln>
          <a:extLst/>
        </p:spPr>
        <p:txBody>
          <a:bodyPr anchor="ctr"/>
          <a:lstStyle/>
          <a:p>
            <a:pPr eaLnBrk="0" hangingPunct="0">
              <a:defRPr/>
            </a:pPr>
            <a:r>
              <a:rPr lang="en-US" altLang="zh-TW" sz="3200" dirty="0">
                <a:solidFill>
                  <a:schemeClr val="accent3">
                    <a:lumMod val="75000"/>
                  </a:schemeClr>
                </a:solidFill>
                <a:latin typeface="+mn-lt"/>
                <a:ea typeface="新細明體" pitchFamily="18" charset="-120"/>
              </a:rPr>
              <a:t>Research to promote </a:t>
            </a:r>
            <a:r>
              <a:rPr lang="en-US" altLang="zh-TW" sz="3200" dirty="0" smtClean="0">
                <a:solidFill>
                  <a:schemeClr val="accent3">
                    <a:lumMod val="75000"/>
                  </a:schemeClr>
                </a:solidFill>
                <a:latin typeface="+mn-lt"/>
                <a:ea typeface="新細明體" pitchFamily="18" charset="-120"/>
              </a:rPr>
              <a:t>DIVERSITY</a:t>
            </a:r>
            <a:endParaRPr lang="en-US" altLang="zh-TW" sz="3200" dirty="0">
              <a:solidFill>
                <a:schemeClr val="accent3">
                  <a:lumMod val="75000"/>
                </a:schemeClr>
              </a:solidFill>
              <a:latin typeface="+mn-lt"/>
              <a:ea typeface="新細明體" pitchFamily="18" charset="-120"/>
            </a:endParaRPr>
          </a:p>
        </p:txBody>
      </p:sp>
    </p:spTree>
    <p:extLst>
      <p:ext uri="{BB962C8B-B14F-4D97-AF65-F5344CB8AC3E}">
        <p14:creationId xmlns:p14="http://schemas.microsoft.com/office/powerpoint/2010/main" val="1667110039"/>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76446" y="835258"/>
            <a:ext cx="3381153" cy="584200"/>
          </a:xfrm>
        </p:spPr>
        <p:txBody>
          <a:bodyPr lIns="91440" tIns="45720" rIns="91440" bIns="45720"/>
          <a:lstStyle/>
          <a:p>
            <a:r>
              <a:rPr lang="en-US" altLang="zh-TW" sz="3200" dirty="0" smtClean="0">
                <a:solidFill>
                  <a:schemeClr val="accent3">
                    <a:lumMod val="75000"/>
                  </a:schemeClr>
                </a:solidFill>
                <a:latin typeface="Arial" charset="0"/>
                <a:ea typeface="新細明體" pitchFamily="18" charset="-120"/>
              </a:rPr>
              <a:t>R &amp; D Flagships</a:t>
            </a:r>
          </a:p>
        </p:txBody>
      </p:sp>
      <p:grpSp>
        <p:nvGrpSpPr>
          <p:cNvPr id="4" name="Group 3"/>
          <p:cNvGrpSpPr/>
          <p:nvPr/>
        </p:nvGrpSpPr>
        <p:grpSpPr>
          <a:xfrm>
            <a:off x="391632" y="1606103"/>
            <a:ext cx="8242684" cy="828752"/>
            <a:chOff x="391632" y="1606103"/>
            <a:chExt cx="8242684" cy="828752"/>
          </a:xfrm>
        </p:grpSpPr>
        <p:sp>
          <p:nvSpPr>
            <p:cNvPr id="10243" name="Text Box 3"/>
            <p:cNvSpPr txBox="1">
              <a:spLocks noChangeArrowheads="1"/>
            </p:cNvSpPr>
            <p:nvPr/>
          </p:nvSpPr>
          <p:spPr bwMode="auto">
            <a:xfrm>
              <a:off x="2708516" y="1610798"/>
              <a:ext cx="5925800" cy="596044"/>
            </a:xfrm>
            <a:prstGeom prst="rect">
              <a:avLst/>
            </a:prstGeom>
            <a:solidFill>
              <a:schemeClr val="accent6">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20000"/>
                </a:spcBef>
                <a:buFont typeface="Wingdings" pitchFamily="2" charset="2"/>
                <a:buNone/>
              </a:pPr>
              <a:r>
                <a:rPr kumimoji="1" lang="en-US" altLang="zh-TW" sz="1600" b="0" dirty="0" smtClean="0">
                  <a:solidFill>
                    <a:schemeClr val="bg1"/>
                  </a:solidFill>
                  <a:ea typeface="新細明體" pitchFamily="18" charset="-120"/>
                </a:rPr>
                <a:t>Collect, conserve, characterize and use </a:t>
              </a:r>
              <a:r>
                <a:rPr kumimoji="1" lang="en-US" altLang="zh-TW" sz="1600" dirty="0" smtClean="0">
                  <a:solidFill>
                    <a:schemeClr val="bg1"/>
                  </a:solidFill>
                  <a:ea typeface="新細明體" pitchFamily="18" charset="-120"/>
                </a:rPr>
                <a:t>genetic diversity </a:t>
              </a:r>
              <a:r>
                <a:rPr kumimoji="1" lang="en-US" altLang="zh-TW" sz="1600" b="0" dirty="0" smtClean="0">
                  <a:solidFill>
                    <a:schemeClr val="bg1"/>
                  </a:solidFill>
                  <a:ea typeface="新細明體" pitchFamily="18" charset="-120"/>
                </a:rPr>
                <a:t>to improve vegetable crops.</a:t>
              </a:r>
              <a:endParaRPr lang="en-US" altLang="zh-TW" sz="1600" b="0" dirty="0">
                <a:solidFill>
                  <a:schemeClr val="bg1"/>
                </a:solidFill>
                <a:ea typeface="新細明體" pitchFamily="18" charset="-120"/>
              </a:endParaRPr>
            </a:p>
          </p:txBody>
        </p:sp>
        <p:sp>
          <p:nvSpPr>
            <p:cNvPr id="10247" name="Text Box 8"/>
            <p:cNvSpPr txBox="1">
              <a:spLocks noChangeArrowheads="1"/>
            </p:cNvSpPr>
            <p:nvPr/>
          </p:nvSpPr>
          <p:spPr bwMode="auto">
            <a:xfrm>
              <a:off x="391632" y="1606103"/>
              <a:ext cx="2117651" cy="828752"/>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2400" dirty="0" smtClean="0">
                  <a:solidFill>
                    <a:schemeClr val="accent6">
                      <a:lumMod val="50000"/>
                    </a:schemeClr>
                  </a:solidFill>
                  <a:ea typeface="新細明體" pitchFamily="18" charset="-120"/>
                </a:rPr>
                <a:t>Seeds that Perform</a:t>
              </a:r>
              <a:endParaRPr lang="en-US" altLang="zh-TW" sz="2400" dirty="0">
                <a:solidFill>
                  <a:schemeClr val="accent6">
                    <a:lumMod val="50000"/>
                  </a:schemeClr>
                </a:solidFill>
                <a:ea typeface="新細明體" pitchFamily="18" charset="-120"/>
              </a:endParaRPr>
            </a:p>
          </p:txBody>
        </p:sp>
      </p:grpSp>
      <p:grpSp>
        <p:nvGrpSpPr>
          <p:cNvPr id="6" name="Group 5"/>
          <p:cNvGrpSpPr/>
          <p:nvPr/>
        </p:nvGrpSpPr>
        <p:grpSpPr>
          <a:xfrm>
            <a:off x="390524" y="2735128"/>
            <a:ext cx="8243792" cy="1324387"/>
            <a:chOff x="400476" y="2630925"/>
            <a:chExt cx="8243792" cy="1324387"/>
          </a:xfrm>
        </p:grpSpPr>
        <p:sp>
          <p:nvSpPr>
            <p:cNvPr id="10244" name="Text Box 4"/>
            <p:cNvSpPr txBox="1">
              <a:spLocks noChangeArrowheads="1"/>
            </p:cNvSpPr>
            <p:nvPr/>
          </p:nvSpPr>
          <p:spPr bwMode="auto">
            <a:xfrm>
              <a:off x="2740414" y="2640924"/>
              <a:ext cx="5903854" cy="697066"/>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kumimoji="1" lang="en-US" altLang="zh-TW" sz="1600" b="0" dirty="0" smtClean="0">
                  <a:solidFill>
                    <a:schemeClr val="bg1"/>
                  </a:solidFill>
                  <a:ea typeface="新細明體" pitchFamily="18" charset="-120"/>
                </a:rPr>
                <a:t>Build </a:t>
              </a:r>
              <a:r>
                <a:rPr kumimoji="1" lang="en-US" altLang="zh-TW" sz="1600" dirty="0" smtClean="0">
                  <a:solidFill>
                    <a:schemeClr val="bg1"/>
                  </a:solidFill>
                  <a:ea typeface="新細明體" pitchFamily="18" charset="-120"/>
                </a:rPr>
                <a:t>robust vegetable production / marketing systems </a:t>
              </a:r>
              <a:r>
                <a:rPr kumimoji="1" lang="en-US" altLang="zh-TW" sz="1600" b="0" dirty="0" smtClean="0">
                  <a:solidFill>
                    <a:schemeClr val="bg1"/>
                  </a:solidFill>
                  <a:ea typeface="新細明體" pitchFamily="18" charset="-120"/>
                </a:rPr>
                <a:t>with improved seed, good agricultural / postharvest practices.</a:t>
              </a:r>
              <a:endParaRPr kumimoji="1" lang="en-US" altLang="zh-TW" sz="1600" dirty="0">
                <a:ea typeface="新細明體" pitchFamily="18" charset="-120"/>
              </a:endParaRPr>
            </a:p>
          </p:txBody>
        </p:sp>
        <p:sp>
          <p:nvSpPr>
            <p:cNvPr id="10248" name="Text Box 9"/>
            <p:cNvSpPr txBox="1">
              <a:spLocks noChangeArrowheads="1"/>
            </p:cNvSpPr>
            <p:nvPr/>
          </p:nvSpPr>
          <p:spPr bwMode="auto">
            <a:xfrm>
              <a:off x="400476" y="2630925"/>
              <a:ext cx="2118759" cy="1324387"/>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2400" dirty="0" smtClean="0">
                  <a:solidFill>
                    <a:schemeClr val="accent6">
                      <a:lumMod val="50000"/>
                    </a:schemeClr>
                  </a:solidFill>
                  <a:ea typeface="新細明體" pitchFamily="18" charset="-120"/>
                </a:rPr>
                <a:t>Safe and Sustainable Value Chains</a:t>
              </a:r>
              <a:endParaRPr lang="en-US" altLang="zh-TW" sz="2400" dirty="0">
                <a:solidFill>
                  <a:schemeClr val="accent6">
                    <a:lumMod val="50000"/>
                  </a:schemeClr>
                </a:solidFill>
                <a:ea typeface="新細明體" pitchFamily="18" charset="-120"/>
              </a:endParaRPr>
            </a:p>
          </p:txBody>
        </p:sp>
      </p:grpSp>
      <p:pic>
        <p:nvPicPr>
          <p:cNvPr id="10250" name="Picture 13" descr="DSCN1285"/>
          <p:cNvPicPr>
            <a:picLocks noChangeAspect="1" noChangeArrowheads="1"/>
          </p:cNvPicPr>
          <p:nvPr/>
        </p:nvPicPr>
        <p:blipFill>
          <a:blip r:embed="rId3" cstate="print">
            <a:extLst>
              <a:ext uri="{28A0092B-C50C-407E-A947-70E740481C1C}">
                <a14:useLocalDpi xmlns:a14="http://schemas.microsoft.com/office/drawing/2010/main" val="0"/>
              </a:ext>
            </a:extLst>
          </a:blip>
          <a:srcRect l="14265" r="4553" b="4175"/>
          <a:stretch>
            <a:fillRect/>
          </a:stretch>
        </p:blipFill>
        <p:spPr bwMode="auto">
          <a:xfrm>
            <a:off x="9729972" y="1073150"/>
            <a:ext cx="2941637"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00477" y="4359788"/>
            <a:ext cx="8243793" cy="809896"/>
            <a:chOff x="400476" y="4190646"/>
            <a:chExt cx="8243793" cy="809896"/>
          </a:xfrm>
        </p:grpSpPr>
        <p:sp>
          <p:nvSpPr>
            <p:cNvPr id="10245" name="Text Box 6"/>
            <p:cNvSpPr txBox="1">
              <a:spLocks noChangeArrowheads="1"/>
            </p:cNvSpPr>
            <p:nvPr/>
          </p:nvSpPr>
          <p:spPr bwMode="auto">
            <a:xfrm>
              <a:off x="2740414" y="4190646"/>
              <a:ext cx="5903855" cy="809896"/>
            </a:xfrm>
            <a:prstGeom prst="rect">
              <a:avLst/>
            </a:prstGeom>
            <a:solidFill>
              <a:schemeClr val="accent6">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kumimoji="1" lang="en-US" altLang="zh-TW" sz="1600" b="0" dirty="0" smtClean="0">
                  <a:solidFill>
                    <a:schemeClr val="bg1"/>
                  </a:solidFill>
                  <a:ea typeface="新細明體" pitchFamily="18" charset="-120"/>
                </a:rPr>
                <a:t>Increase vegetable </a:t>
              </a:r>
              <a:r>
                <a:rPr kumimoji="1" lang="en-US" altLang="zh-TW" sz="1600" dirty="0" smtClean="0">
                  <a:solidFill>
                    <a:schemeClr val="bg1"/>
                  </a:solidFill>
                  <a:ea typeface="新細明體" pitchFamily="18" charset="-120"/>
                </a:rPr>
                <a:t>consumption</a:t>
              </a:r>
              <a:r>
                <a:rPr kumimoji="1" lang="en-US" altLang="zh-TW" sz="1600" b="0" dirty="0" smtClean="0">
                  <a:solidFill>
                    <a:schemeClr val="bg1"/>
                  </a:solidFill>
                  <a:ea typeface="新細明體" pitchFamily="18" charset="-120"/>
                </a:rPr>
                <a:t> / emphasize </a:t>
              </a:r>
              <a:r>
                <a:rPr kumimoji="1" lang="en-US" altLang="zh-TW" sz="1600" dirty="0" smtClean="0">
                  <a:solidFill>
                    <a:schemeClr val="bg1"/>
                  </a:solidFill>
                  <a:ea typeface="新細明體" pitchFamily="18" charset="-120"/>
                </a:rPr>
                <a:t>nutrition</a:t>
              </a:r>
              <a:r>
                <a:rPr kumimoji="1" lang="en-US" altLang="zh-TW" sz="1600" b="0" dirty="0" smtClean="0">
                  <a:solidFill>
                    <a:schemeClr val="bg1"/>
                  </a:solidFill>
                  <a:ea typeface="新細明體" pitchFamily="18" charset="-120"/>
                </a:rPr>
                <a:t> and </a:t>
              </a:r>
              <a:r>
                <a:rPr kumimoji="1" lang="en-US" altLang="zh-TW" sz="1600" dirty="0" smtClean="0">
                  <a:solidFill>
                    <a:schemeClr val="bg1"/>
                  </a:solidFill>
                  <a:ea typeface="新細明體" pitchFamily="18" charset="-120"/>
                </a:rPr>
                <a:t>health </a:t>
              </a:r>
              <a:r>
                <a:rPr kumimoji="1" lang="en-US" altLang="zh-TW" sz="1600" b="0" dirty="0" smtClean="0">
                  <a:solidFill>
                    <a:schemeClr val="bg1"/>
                  </a:solidFill>
                  <a:ea typeface="新細明體" pitchFamily="18" charset="-120"/>
                </a:rPr>
                <a:t>through </a:t>
              </a:r>
              <a:r>
                <a:rPr kumimoji="1" lang="en-US" altLang="zh-TW" sz="1600" b="0" dirty="0">
                  <a:solidFill>
                    <a:schemeClr val="bg1"/>
                  </a:solidFill>
                  <a:ea typeface="新細明體" pitchFamily="18" charset="-120"/>
                </a:rPr>
                <a:t>behavior change </a:t>
              </a:r>
              <a:r>
                <a:rPr kumimoji="1" lang="en-US" altLang="zh-TW" sz="1600" b="0" dirty="0" smtClean="0">
                  <a:solidFill>
                    <a:schemeClr val="bg1"/>
                  </a:solidFill>
                  <a:ea typeface="新細明體" pitchFamily="18" charset="-120"/>
                </a:rPr>
                <a:t>communication, good agricultural and sanitation practices.</a:t>
              </a:r>
              <a:endParaRPr kumimoji="1" lang="en-US" altLang="zh-TW" sz="1600" b="0" dirty="0">
                <a:solidFill>
                  <a:schemeClr val="bg1"/>
                </a:solidFill>
                <a:ea typeface="新細明體" pitchFamily="18" charset="-120"/>
              </a:endParaRPr>
            </a:p>
          </p:txBody>
        </p:sp>
        <p:sp>
          <p:nvSpPr>
            <p:cNvPr id="10251" name="Text Box 12"/>
            <p:cNvSpPr txBox="1">
              <a:spLocks noChangeArrowheads="1"/>
            </p:cNvSpPr>
            <p:nvPr/>
          </p:nvSpPr>
          <p:spPr bwMode="auto">
            <a:xfrm>
              <a:off x="400476" y="4190646"/>
              <a:ext cx="2108806" cy="80989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2400" dirty="0" smtClean="0">
                  <a:solidFill>
                    <a:schemeClr val="accent6">
                      <a:lumMod val="50000"/>
                    </a:schemeClr>
                  </a:solidFill>
                  <a:ea typeface="新細明體" pitchFamily="18" charset="-120"/>
                </a:rPr>
                <a:t>Healthy Diets</a:t>
              </a:r>
              <a:endParaRPr lang="en-US" altLang="zh-TW" sz="2400" dirty="0">
                <a:solidFill>
                  <a:schemeClr val="accent6">
                    <a:lumMod val="50000"/>
                  </a:schemeClr>
                </a:solidFill>
                <a:ea typeface="新細明體" pitchFamily="18" charset="-120"/>
              </a:endParaRPr>
            </a:p>
          </p:txBody>
        </p:sp>
      </p:grpSp>
      <p:grpSp>
        <p:nvGrpSpPr>
          <p:cNvPr id="12" name="Group 11"/>
          <p:cNvGrpSpPr/>
          <p:nvPr/>
        </p:nvGrpSpPr>
        <p:grpSpPr>
          <a:xfrm>
            <a:off x="390525" y="5552120"/>
            <a:ext cx="8243793" cy="870506"/>
            <a:chOff x="400476" y="5275850"/>
            <a:chExt cx="8243793" cy="870506"/>
          </a:xfrm>
        </p:grpSpPr>
        <p:sp>
          <p:nvSpPr>
            <p:cNvPr id="10246" name="Text Box 7"/>
            <p:cNvSpPr txBox="1">
              <a:spLocks noChangeArrowheads="1"/>
            </p:cNvSpPr>
            <p:nvPr/>
          </p:nvSpPr>
          <p:spPr bwMode="auto">
            <a:xfrm>
              <a:off x="2740414" y="5275850"/>
              <a:ext cx="5903855" cy="602132"/>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kumimoji="1" lang="en-US" altLang="zh-TW" sz="1600" b="0" dirty="0" smtClean="0">
                  <a:solidFill>
                    <a:schemeClr val="bg1"/>
                  </a:solidFill>
                  <a:ea typeface="新細明體" pitchFamily="18" charset="-120"/>
                </a:rPr>
                <a:t>Develop </a:t>
              </a:r>
              <a:r>
                <a:rPr kumimoji="1" lang="en-US" altLang="zh-TW" sz="1600" dirty="0" smtClean="0">
                  <a:solidFill>
                    <a:schemeClr val="bg1"/>
                  </a:solidFill>
                  <a:ea typeface="新細明體" pitchFamily="18" charset="-120"/>
                </a:rPr>
                <a:t>scaling strategies </a:t>
              </a:r>
              <a:r>
                <a:rPr kumimoji="1" lang="en-US" altLang="zh-TW" sz="1600" b="0" dirty="0" smtClean="0">
                  <a:solidFill>
                    <a:schemeClr val="bg1"/>
                  </a:solidFill>
                  <a:ea typeface="新細明體" pitchFamily="18" charset="-120"/>
                </a:rPr>
                <a:t>for the Center’s technologies and interventions; conduct impact evaluation and policy research.</a:t>
              </a:r>
              <a:endParaRPr kumimoji="1" lang="en-US" altLang="zh-TW" sz="1600" b="0" dirty="0">
                <a:solidFill>
                  <a:schemeClr val="bg1"/>
                </a:solidFill>
                <a:ea typeface="新細明體" pitchFamily="18" charset="-120"/>
              </a:endParaRPr>
            </a:p>
          </p:txBody>
        </p:sp>
        <p:sp>
          <p:nvSpPr>
            <p:cNvPr id="11" name="Text Box 12"/>
            <p:cNvSpPr txBox="1">
              <a:spLocks noChangeArrowheads="1"/>
            </p:cNvSpPr>
            <p:nvPr/>
          </p:nvSpPr>
          <p:spPr bwMode="auto">
            <a:xfrm>
              <a:off x="400476" y="5275850"/>
              <a:ext cx="2118758" cy="8705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2400" dirty="0" smtClean="0">
                  <a:solidFill>
                    <a:schemeClr val="accent6">
                      <a:lumMod val="50000"/>
                    </a:schemeClr>
                  </a:solidFill>
                  <a:ea typeface="新細明體" pitchFamily="18" charset="-120"/>
                </a:rPr>
                <a:t>Enabling Impact</a:t>
              </a:r>
              <a:endParaRPr lang="en-US" altLang="zh-TW" sz="2400" dirty="0">
                <a:solidFill>
                  <a:schemeClr val="accent6">
                    <a:lumMod val="50000"/>
                  </a:schemeClr>
                </a:solidFill>
                <a:ea typeface="新細明體" pitchFamily="18" charset="-120"/>
              </a:endParaRPr>
            </a:p>
          </p:txBody>
        </p:sp>
      </p:grpSp>
    </p:spTree>
    <p:extLst>
      <p:ext uri="{BB962C8B-B14F-4D97-AF65-F5344CB8AC3E}">
        <p14:creationId xmlns:p14="http://schemas.microsoft.com/office/powerpoint/2010/main" val="4128253302"/>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60338" y="817017"/>
            <a:ext cx="9061030" cy="553998"/>
          </a:xfrm>
          <a:prstGeom prst="rect">
            <a:avLst/>
          </a:prstGeom>
          <a:noFill/>
          <a:ln>
            <a:noFill/>
          </a:ln>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defRPr/>
            </a:pPr>
            <a:r>
              <a:rPr lang="zh-TW" altLang="en-US" sz="3000" b="0" dirty="0" smtClean="0">
                <a:ea typeface="新細明體" pitchFamily="18" charset="-120"/>
              </a:rPr>
              <a:t> </a:t>
            </a:r>
            <a:r>
              <a:rPr lang="en-US" altLang="zh-TW" sz="3000" b="0" dirty="0" smtClean="0">
                <a:solidFill>
                  <a:schemeClr val="accent3">
                    <a:lumMod val="75000"/>
                  </a:schemeClr>
                </a:solidFill>
                <a:ea typeface="新細明體" pitchFamily="18" charset="-120"/>
              </a:rPr>
              <a:t>“</a:t>
            </a:r>
            <a:r>
              <a:rPr lang="en-US" altLang="zh-TW" sz="3000" dirty="0" smtClean="0">
                <a:solidFill>
                  <a:schemeClr val="accent3">
                    <a:lumMod val="75000"/>
                  </a:schemeClr>
                </a:solidFill>
                <a:ea typeface="新細明體" pitchFamily="18" charset="-120"/>
              </a:rPr>
              <a:t>Hidden Hunger”: Micronutrient deficiencies </a:t>
            </a:r>
          </a:p>
        </p:txBody>
      </p:sp>
      <p:sp>
        <p:nvSpPr>
          <p:cNvPr id="11267" name="Rectangle 3"/>
          <p:cNvSpPr>
            <a:spLocks noChangeArrowheads="1"/>
          </p:cNvSpPr>
          <p:nvPr/>
        </p:nvSpPr>
        <p:spPr bwMode="auto">
          <a:xfrm>
            <a:off x="-3873500" y="820738"/>
            <a:ext cx="3657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altLang="zh-TW" sz="2000">
                <a:ea typeface="新細明體" pitchFamily="18" charset="-120"/>
              </a:rPr>
              <a:t>Each Year</a:t>
            </a:r>
            <a:br>
              <a:rPr lang="en-US" altLang="zh-TW" sz="2000">
                <a:ea typeface="新細明體" pitchFamily="18" charset="-120"/>
              </a:rPr>
            </a:br>
            <a:endParaRPr lang="en-US" altLang="zh-TW" sz="2000">
              <a:ea typeface="新細明體" pitchFamily="18" charset="-120"/>
            </a:endParaRPr>
          </a:p>
          <a:p>
            <a:r>
              <a:rPr lang="en-US" altLang="zh-TW" sz="2000" b="0">
                <a:ea typeface="新細明體" pitchFamily="18" charset="-120"/>
              </a:rPr>
              <a:t>2.7 million deaths due </a:t>
            </a:r>
            <a:br>
              <a:rPr lang="en-US" altLang="zh-TW" sz="2000" b="0">
                <a:ea typeface="新細明體" pitchFamily="18" charset="-120"/>
              </a:rPr>
            </a:br>
            <a:r>
              <a:rPr lang="en-US" altLang="zh-TW" sz="2000" b="0">
                <a:ea typeface="新細明體" pitchFamily="18" charset="-120"/>
              </a:rPr>
              <a:t>to insufficient intake of micronutrients</a:t>
            </a:r>
          </a:p>
        </p:txBody>
      </p:sp>
      <p:sp>
        <p:nvSpPr>
          <p:cNvPr id="11268" name="Rectangle 4"/>
          <p:cNvSpPr>
            <a:spLocks noChangeArrowheads="1"/>
          </p:cNvSpPr>
          <p:nvPr/>
        </p:nvSpPr>
        <p:spPr bwMode="auto">
          <a:xfrm>
            <a:off x="4038600" y="1615636"/>
            <a:ext cx="432320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altLang="zh-TW" sz="2000" dirty="0">
                <a:ea typeface="新細明體" pitchFamily="18" charset="-120"/>
              </a:rPr>
              <a:t>Each Day</a:t>
            </a:r>
            <a:br>
              <a:rPr lang="en-US" altLang="zh-TW" sz="2000" dirty="0">
                <a:ea typeface="新細明體" pitchFamily="18" charset="-120"/>
              </a:rPr>
            </a:br>
            <a:endParaRPr lang="en-US" altLang="zh-TW" sz="2000" dirty="0">
              <a:ea typeface="新細明體" pitchFamily="18" charset="-120"/>
            </a:endParaRPr>
          </a:p>
          <a:p>
            <a:pPr>
              <a:buFontTx/>
              <a:buChar char="•"/>
            </a:pPr>
            <a:r>
              <a:rPr lang="en-US" altLang="zh-TW" sz="2000" b="0" dirty="0">
                <a:ea typeface="新細明體" pitchFamily="18" charset="-120"/>
              </a:rPr>
              <a:t> 400 mothers die in childbirth due to iron deficiency</a:t>
            </a:r>
          </a:p>
          <a:p>
            <a:pPr>
              <a:buFontTx/>
              <a:buChar char="•"/>
            </a:pPr>
            <a:r>
              <a:rPr lang="en-US" altLang="zh-TW" sz="2000" b="0" dirty="0">
                <a:ea typeface="新細明體" pitchFamily="18" charset="-120"/>
              </a:rPr>
              <a:t> 1400 children will go blind due to vitamin A deficiency</a:t>
            </a:r>
          </a:p>
        </p:txBody>
      </p:sp>
      <p:sp>
        <p:nvSpPr>
          <p:cNvPr id="11270" name="Text Box 8"/>
          <p:cNvSpPr txBox="1">
            <a:spLocks noChangeArrowheads="1"/>
          </p:cNvSpPr>
          <p:nvPr/>
        </p:nvSpPr>
        <p:spPr bwMode="auto">
          <a:xfrm>
            <a:off x="10542922" y="4789122"/>
            <a:ext cx="28890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1000" b="0" i="1" dirty="0">
                <a:ea typeface="新細明體" pitchFamily="18" charset="-120"/>
              </a:rPr>
              <a:t>Source: </a:t>
            </a:r>
            <a:r>
              <a:rPr lang="en-US" altLang="zh-TW" sz="1000" b="0" i="1" dirty="0" smtClean="0">
                <a:ea typeface="新細明體" pitchFamily="18" charset="-120"/>
              </a:rPr>
              <a:t>WHO, Micronutrient Deficiencies, 2014 </a:t>
            </a:r>
            <a:r>
              <a:rPr lang="en-US" sz="1000" b="0" i="1" dirty="0" smtClean="0"/>
              <a:t> </a:t>
            </a:r>
            <a:endParaRPr lang="en-US" altLang="zh-TW" sz="1000" b="0" i="1" dirty="0">
              <a:ea typeface="新細明體" pitchFamily="18" charset="-120"/>
            </a:endParaRPr>
          </a:p>
        </p:txBody>
      </p:sp>
      <p:sp>
        <p:nvSpPr>
          <p:cNvPr id="11271" name="TextBox 2"/>
          <p:cNvSpPr txBox="1">
            <a:spLocks noChangeArrowheads="1"/>
          </p:cNvSpPr>
          <p:nvPr/>
        </p:nvSpPr>
        <p:spPr bwMode="auto">
          <a:xfrm>
            <a:off x="-4356100" y="2252663"/>
            <a:ext cx="33035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r>
              <a:rPr lang="en-US" sz="2000" dirty="0"/>
              <a:t>Each Year</a:t>
            </a:r>
          </a:p>
          <a:p>
            <a:pPr algn="r" eaLnBrk="1" hangingPunct="1"/>
            <a:endParaRPr lang="en-US" sz="1800" dirty="0"/>
          </a:p>
          <a:p>
            <a:pPr algn="r" eaLnBrk="1" hangingPunct="1"/>
            <a:r>
              <a:rPr lang="en-US" sz="1800" b="0" dirty="0"/>
              <a:t>6.6 million children under five die in developing countries due to </a:t>
            </a:r>
            <a:r>
              <a:rPr lang="en-US" sz="1800" dirty="0"/>
              <a:t>malnutrition</a:t>
            </a:r>
            <a:r>
              <a:rPr lang="en-US" sz="1800" b="0" dirty="0"/>
              <a:t> and hunger-related diseases</a:t>
            </a:r>
          </a:p>
        </p:txBody>
      </p:sp>
      <p:pic>
        <p:nvPicPr>
          <p:cNvPr id="11272" name="Picture 15" descr="http://12.000.scripts.mit.edu/mission2014/sites/default/files/Vitamin%20A%20Deficiency%20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8922" y="1971340"/>
            <a:ext cx="5351462"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7"/>
          <p:cNvSpPr txBox="1">
            <a:spLocks noChangeArrowheads="1"/>
          </p:cNvSpPr>
          <p:nvPr/>
        </p:nvSpPr>
        <p:spPr bwMode="auto">
          <a:xfrm>
            <a:off x="3143250" y="5999163"/>
            <a:ext cx="2286000" cy="3365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1600" b="0" dirty="0">
                <a:solidFill>
                  <a:schemeClr val="bg1"/>
                </a:solidFill>
                <a:ea typeface="新細明體" pitchFamily="18" charset="-120"/>
              </a:rPr>
              <a:t>Vitamin A deficiency</a:t>
            </a:r>
          </a:p>
        </p:txBody>
      </p:sp>
      <p:sp>
        <p:nvSpPr>
          <p:cNvPr id="2" name="Rectangle 1"/>
          <p:cNvSpPr/>
          <p:nvPr/>
        </p:nvSpPr>
        <p:spPr>
          <a:xfrm>
            <a:off x="465138" y="6073775"/>
            <a:ext cx="2562225"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0" descr="DSCN5083 copy.jpg"/>
          <p:cNvPicPr>
            <a:picLocks noChangeAspect="1"/>
          </p:cNvPicPr>
          <p:nvPr/>
        </p:nvPicPr>
        <p:blipFill>
          <a:blip r:embed="rId4" cstate="print"/>
          <a:stretch>
            <a:fillRect/>
          </a:stretch>
        </p:blipFill>
        <p:spPr>
          <a:xfrm>
            <a:off x="5575002" y="3476624"/>
            <a:ext cx="3602736" cy="2871216"/>
          </a:xfrm>
          <a:prstGeom prst="rect">
            <a:avLst/>
          </a:prstGeom>
        </p:spPr>
      </p:pic>
      <p:sp>
        <p:nvSpPr>
          <p:cNvPr id="12" name="TextBox 2"/>
          <p:cNvSpPr txBox="1">
            <a:spLocks noChangeArrowheads="1"/>
          </p:cNvSpPr>
          <p:nvPr/>
        </p:nvSpPr>
        <p:spPr bwMode="auto">
          <a:xfrm>
            <a:off x="320675" y="1519237"/>
            <a:ext cx="330358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r" eaLnBrk="1" hangingPunct="1"/>
            <a:r>
              <a:rPr lang="en-US" sz="2000" dirty="0"/>
              <a:t>Each Year</a:t>
            </a:r>
          </a:p>
          <a:p>
            <a:pPr algn="r" eaLnBrk="1" hangingPunct="1"/>
            <a:endParaRPr lang="en-US" sz="1800" dirty="0"/>
          </a:p>
          <a:p>
            <a:pPr algn="r" eaLnBrk="1" hangingPunct="1"/>
            <a:r>
              <a:rPr lang="en-US" sz="1800" dirty="0" smtClean="0"/>
              <a:t>Malnutrition</a:t>
            </a:r>
            <a:r>
              <a:rPr lang="en-US" sz="1800" b="0" dirty="0" smtClean="0"/>
              <a:t> causes </a:t>
            </a:r>
            <a:r>
              <a:rPr lang="en-US" sz="1800" b="0" dirty="0"/>
              <a:t>nearly half (45%) of deaths in children under </a:t>
            </a:r>
            <a:r>
              <a:rPr lang="en-US" sz="1800" b="0" dirty="0" smtClean="0"/>
              <a:t>five: </a:t>
            </a:r>
            <a:r>
              <a:rPr lang="en-US" sz="1800" b="0" dirty="0"/>
              <a:t>3.1 million children each year.</a:t>
            </a:r>
          </a:p>
        </p:txBody>
      </p:sp>
      <p:pic>
        <p:nvPicPr>
          <p:cNvPr id="3" name="Picture 2"/>
          <p:cNvPicPr>
            <a:picLocks noChangeAspect="1"/>
          </p:cNvPicPr>
          <p:nvPr/>
        </p:nvPicPr>
        <p:blipFill>
          <a:blip r:embed="rId5"/>
          <a:stretch>
            <a:fillRect/>
          </a:stretch>
        </p:blipFill>
        <p:spPr>
          <a:xfrm>
            <a:off x="160252" y="3476625"/>
            <a:ext cx="5542064" cy="3155529"/>
          </a:xfrm>
          <a:prstGeom prst="rect">
            <a:avLst/>
          </a:prstGeom>
        </p:spPr>
      </p:pic>
      <p:sp>
        <p:nvSpPr>
          <p:cNvPr id="13" name="Text Box 8"/>
          <p:cNvSpPr txBox="1">
            <a:spLocks noChangeArrowheads="1"/>
          </p:cNvSpPr>
          <p:nvPr/>
        </p:nvSpPr>
        <p:spPr bwMode="auto">
          <a:xfrm>
            <a:off x="320675" y="6492734"/>
            <a:ext cx="3303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spcBef>
                <a:spcPct val="50000"/>
              </a:spcBef>
            </a:pPr>
            <a:r>
              <a:rPr lang="en-US" altLang="zh-TW" sz="1000" b="0" i="1" dirty="0">
                <a:ea typeface="新細明體" pitchFamily="18" charset="-120"/>
              </a:rPr>
              <a:t>Source: </a:t>
            </a:r>
            <a:r>
              <a:rPr lang="en-US" altLang="zh-TW" sz="1000" b="0" i="1" dirty="0" smtClean="0">
                <a:ea typeface="新細明體" pitchFamily="18" charset="-120"/>
              </a:rPr>
              <a:t>USAID; WHO, Micronutrient Deficiencies, 2015 </a:t>
            </a:r>
            <a:r>
              <a:rPr lang="en-US" sz="1000" b="0" i="1" dirty="0" smtClean="0"/>
              <a:t> </a:t>
            </a:r>
            <a:endParaRPr lang="en-US" altLang="zh-TW" sz="1000" b="0" i="1" dirty="0">
              <a:ea typeface="新細明體" pitchFamily="18" charset="-120"/>
            </a:endParaRPr>
          </a:p>
        </p:txBody>
      </p:sp>
    </p:spTree>
  </p:cSld>
  <p:clrMapOvr>
    <a:masterClrMapping/>
  </p:clrMapOvr>
  <p:transition>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5|0.9|12.2"/>
</p:tagLst>
</file>

<file path=ppt/theme/theme1.xml><?xml version="1.0" encoding="utf-8"?>
<a:theme xmlns:a="http://schemas.openxmlformats.org/drawingml/2006/main" name="4_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D4D4D"/>
        </a:accent1>
        <a:accent2>
          <a:srgbClr val="333399"/>
        </a:accent2>
        <a:accent3>
          <a:srgbClr val="FFFFFF"/>
        </a:accent3>
        <a:accent4>
          <a:srgbClr val="000000"/>
        </a:accent4>
        <a:accent5>
          <a:srgbClr val="B2B2B2"/>
        </a:accent5>
        <a:accent6>
          <a:srgbClr val="2D2D8A"/>
        </a:accent6>
        <a:hlink>
          <a:srgbClr val="0033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28798</TotalTime>
  <Words>4691</Words>
  <Application>Microsoft Office PowerPoint</Application>
  <PresentationFormat>On-screen Show (4:3)</PresentationFormat>
  <Paragraphs>478</Paragraphs>
  <Slides>47</Slides>
  <Notes>44</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68" baseType="lpstr">
      <vt:lpstr>Arial Unicode MS</vt:lpstr>
      <vt:lpstr>ＭＳ Ｐゴシック</vt:lpstr>
      <vt:lpstr>新細明體</vt:lpstr>
      <vt:lpstr>新細明體</vt:lpstr>
      <vt:lpstr>Arial</vt:lpstr>
      <vt:lpstr>Arial Black</vt:lpstr>
      <vt:lpstr>Calibri</vt:lpstr>
      <vt:lpstr>Candara</vt:lpstr>
      <vt:lpstr>Georgia</vt:lpstr>
      <vt:lpstr>Helvetica</vt:lpstr>
      <vt:lpstr>Monotype Sorts</vt:lpstr>
      <vt:lpstr>Symbol</vt:lpstr>
      <vt:lpstr>Tahoma</vt:lpstr>
      <vt:lpstr>Taipei</vt:lpstr>
      <vt:lpstr>Times New Roman</vt:lpstr>
      <vt:lpstr>Trebuchet MS</vt:lpstr>
      <vt:lpstr>Verdana</vt:lpstr>
      <vt:lpstr>Wingdings</vt:lpstr>
      <vt:lpstr>4_Default Design</vt:lpstr>
      <vt:lpstr>Custom Design</vt:lpstr>
      <vt:lpstr>Image</vt:lpstr>
      <vt:lpstr>VEGETABLES! Health, Resilience, Diversity</vt:lpstr>
      <vt:lpstr>PowerPoint Presentation</vt:lpstr>
      <vt:lpstr>PowerPoint Presentation</vt:lpstr>
      <vt:lpstr>PowerPoint Presentation</vt:lpstr>
      <vt:lpstr>PowerPoint Presentation</vt:lpstr>
      <vt:lpstr>PowerPoint Presentation</vt:lpstr>
      <vt:lpstr>PowerPoint Presentation</vt:lpstr>
      <vt:lpstr>R &amp; D Flagships</vt:lpstr>
      <vt:lpstr>PowerPoint Presentation</vt:lpstr>
      <vt:lpstr>Imbalanced diets: Lack of micronutrients</vt:lpstr>
      <vt:lpstr>Fortification – or more diverse diets? </vt:lpstr>
      <vt:lpstr>High quality, nutritious: ‘Golden’ tomatoes </vt:lpstr>
      <vt:lpstr>PowerPoint Presentation</vt:lpstr>
      <vt:lpstr>Produce vegetables safely! </vt:lpstr>
      <vt:lpstr>Field-tested innovations benefit small-scale farmers</vt:lpstr>
      <vt:lpstr>Vegetables: a path out of poverty</vt:lpstr>
      <vt:lpstr>PowerPoint Presentation</vt:lpstr>
      <vt:lpstr>PowerPoint Presentation</vt:lpstr>
      <vt:lpstr>PowerPoint Presentation</vt:lpstr>
      <vt:lpstr>PowerPoint Presentation</vt:lpstr>
      <vt:lpstr>Order seed: avrdc.org</vt:lpstr>
      <vt:lpstr>Climate-smart agriculture </vt:lpstr>
      <vt:lpstr>Food security: 15 crops...or 2,000 crops?!</vt:lpstr>
      <vt:lpstr>Traditional treasures: diet diversity </vt:lpstr>
      <vt:lpstr>Micronutrient content of common and traditional vegetables</vt:lpstr>
      <vt:lpstr>Vegetable production is knowledge intensive</vt:lpstr>
      <vt:lpstr>PowerPoint Presentation</vt:lpstr>
      <vt:lpstr>Healthy Home Garden Kits </vt:lpstr>
      <vt:lpstr>PowerPoint Presentation</vt:lpstr>
      <vt:lpstr>Participatory variety trials from Africa to Asia</vt:lpstr>
      <vt:lpstr>PowerPoint Presentation</vt:lpstr>
      <vt:lpstr>PowerPoint Presentation</vt:lpstr>
      <vt:lpstr>Projects with USAID</vt:lpstr>
      <vt:lpstr>PowerPoint Presentation</vt:lpstr>
      <vt:lpstr>Projects with ACIAR</vt:lpstr>
      <vt:lpstr>Working With the Private Sector</vt:lpstr>
      <vt:lpstr>PowerPoint Presentation</vt:lpstr>
      <vt:lpstr>PowerPoint Presentation</vt:lpstr>
      <vt:lpstr>PowerPoint Presentation</vt:lpstr>
      <vt:lpstr>PowerPoint Presentation</vt:lpstr>
      <vt:lpstr>Advanced molecular marker breeding approaches</vt:lpstr>
      <vt:lpstr>PowerPoint Presentation</vt:lpstr>
      <vt:lpstr>PowerPoint Presentation</vt:lpstr>
      <vt:lpstr>Bitter gourd: High value  </vt:lpstr>
      <vt:lpstr>Recipes: Good taste, good health</vt:lpstr>
      <vt:lpstr>AIRCA: An independent consortium </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Maureen Mecozzi</cp:lastModifiedBy>
  <cp:revision>1343</cp:revision>
  <dcterms:created xsi:type="dcterms:W3CDTF">2013-01-28T03:22:00Z</dcterms:created>
  <dcterms:modified xsi:type="dcterms:W3CDTF">2017-05-22T07:25:35Z</dcterms:modified>
</cp:coreProperties>
</file>