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69" r:id="rId4"/>
    <p:sldId id="270" r:id="rId5"/>
    <p:sldId id="271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72" r:id="rId14"/>
    <p:sldId id="266" r:id="rId15"/>
    <p:sldId id="267" r:id="rId16"/>
    <p:sldId id="280" r:id="rId17"/>
    <p:sldId id="282" r:id="rId18"/>
    <p:sldId id="281" r:id="rId19"/>
    <p:sldId id="283" r:id="rId20"/>
    <p:sldId id="284" r:id="rId21"/>
    <p:sldId id="285" r:id="rId22"/>
    <p:sldId id="286" r:id="rId23"/>
    <p:sldId id="289" r:id="rId24"/>
    <p:sldId id="287" r:id="rId25"/>
    <p:sldId id="28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10C5-FD03-4A38-AA5D-60D569168EC0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0EACE-7DCA-46E6-840D-FEFEF4C5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32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10C5-FD03-4A38-AA5D-60D569168EC0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0EACE-7DCA-46E6-840D-FEFEF4C5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74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10C5-FD03-4A38-AA5D-60D569168EC0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0EACE-7DCA-46E6-840D-FEFEF4C5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01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10C5-FD03-4A38-AA5D-60D569168EC0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0EACE-7DCA-46E6-840D-FEFEF4C5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75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10C5-FD03-4A38-AA5D-60D569168EC0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0EACE-7DCA-46E6-840D-FEFEF4C5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05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10C5-FD03-4A38-AA5D-60D569168EC0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0EACE-7DCA-46E6-840D-FEFEF4C5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48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10C5-FD03-4A38-AA5D-60D569168EC0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0EACE-7DCA-46E6-840D-FEFEF4C5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99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10C5-FD03-4A38-AA5D-60D569168EC0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0EACE-7DCA-46E6-840D-FEFEF4C5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80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10C5-FD03-4A38-AA5D-60D569168EC0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0EACE-7DCA-46E6-840D-FEFEF4C5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41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10C5-FD03-4A38-AA5D-60D569168EC0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0EACE-7DCA-46E6-840D-FEFEF4C5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9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10C5-FD03-4A38-AA5D-60D569168EC0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0EACE-7DCA-46E6-840D-FEFEF4C5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6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510C5-FD03-4A38-AA5D-60D569168EC0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0EACE-7DCA-46E6-840D-FEFEF4C5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1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gif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" Type="http://schemas.openxmlformats.org/officeDocument/2006/relationships/image" Target="../media/image21.png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11" Type="http://schemas.openxmlformats.org/officeDocument/2006/relationships/image" Target="../media/image30.jpeg"/><Relationship Id="rId5" Type="http://schemas.openxmlformats.org/officeDocument/2006/relationships/image" Target="../media/image24.gif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image" Target="../media/image23.gif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24" y="-24897"/>
            <a:ext cx="9173424" cy="6880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24" y="4669536"/>
            <a:ext cx="2917952" cy="21884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4" y="609600"/>
            <a:ext cx="2679072" cy="220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7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1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Intensifying systems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431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Cereal – Legume systems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757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Cereal – Legume systems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124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ched Right Arrow 3"/>
          <p:cNvSpPr/>
          <p:nvPr/>
        </p:nvSpPr>
        <p:spPr>
          <a:xfrm>
            <a:off x="76200" y="2438400"/>
            <a:ext cx="2362200" cy="1295400"/>
          </a:xfrm>
          <a:prstGeom prst="notchedRightArrow">
            <a:avLst/>
          </a:prstGeom>
          <a:solidFill>
            <a:srgbClr val="FFFF99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Improved varieties</a:t>
            </a:r>
          </a:p>
        </p:txBody>
      </p:sp>
      <p:sp>
        <p:nvSpPr>
          <p:cNvPr id="5" name="Notched Right Arrow 4"/>
          <p:cNvSpPr/>
          <p:nvPr/>
        </p:nvSpPr>
        <p:spPr>
          <a:xfrm>
            <a:off x="2286000" y="2438400"/>
            <a:ext cx="2362200" cy="1295400"/>
          </a:xfrm>
          <a:prstGeom prst="notchedRightArrow">
            <a:avLst/>
          </a:prstGeom>
          <a:solidFill>
            <a:srgbClr val="FFFF99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otched Right Arrow 5"/>
          <p:cNvSpPr/>
          <p:nvPr/>
        </p:nvSpPr>
        <p:spPr>
          <a:xfrm>
            <a:off x="4495800" y="2438400"/>
            <a:ext cx="2362200" cy="1295400"/>
          </a:xfrm>
          <a:prstGeom prst="notchedRightArrow">
            <a:avLst/>
          </a:prstGeom>
          <a:solidFill>
            <a:srgbClr val="FFFF99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otched Right Arrow 6"/>
          <p:cNvSpPr/>
          <p:nvPr/>
        </p:nvSpPr>
        <p:spPr>
          <a:xfrm>
            <a:off x="6705600" y="2438400"/>
            <a:ext cx="2362200" cy="1295400"/>
          </a:xfrm>
          <a:prstGeom prst="notchedRightArrow">
            <a:avLst/>
          </a:prstGeom>
          <a:solidFill>
            <a:srgbClr val="FFFF99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omat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9000"/>
            <a:ext cx="84613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SCF050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8440" y="1147501"/>
            <a:ext cx="1214998" cy="1386608"/>
          </a:xfrm>
          <a:prstGeom prst="rect">
            <a:avLst/>
          </a:prstGeom>
        </p:spPr>
      </p:pic>
      <p:pic>
        <p:nvPicPr>
          <p:cNvPr id="10" name="Picture 9" descr="DSCF311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8564" y="3820197"/>
            <a:ext cx="1854008" cy="1112405"/>
          </a:xfrm>
          <a:prstGeom prst="rect">
            <a:avLst/>
          </a:prstGeom>
        </p:spPr>
      </p:pic>
      <p:pic>
        <p:nvPicPr>
          <p:cNvPr id="11" name="Picture 10" descr="MB seed-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4738" y="4866680"/>
            <a:ext cx="717829" cy="585598"/>
          </a:xfrm>
          <a:prstGeom prst="rect">
            <a:avLst/>
          </a:prstGeom>
        </p:spPr>
      </p:pic>
      <p:pic>
        <p:nvPicPr>
          <p:cNvPr id="12" name="Picture 11" descr="DSCF8782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7004" y="235173"/>
            <a:ext cx="1930888" cy="1269805"/>
          </a:xfrm>
          <a:prstGeom prst="rect">
            <a:avLst/>
          </a:prstGeom>
        </p:spPr>
      </p:pic>
      <p:pic>
        <p:nvPicPr>
          <p:cNvPr id="13" name="Picture 12" descr="DSCF889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075" y="4932602"/>
            <a:ext cx="10033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2438401" y="2819400"/>
            <a:ext cx="2057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Improved &amp; Safer Production practices</a:t>
            </a:r>
            <a:endParaRPr lang="en-US" sz="1600" b="1" dirty="0"/>
          </a:p>
        </p:txBody>
      </p:sp>
      <p:pic>
        <p:nvPicPr>
          <p:cNvPr id="15" name="Picture 9" descr="Apanteles s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152" y="1451238"/>
            <a:ext cx="1338288" cy="84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over-4 copy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30953" y="438850"/>
            <a:ext cx="864398" cy="1012388"/>
          </a:xfrm>
          <a:prstGeom prst="rect">
            <a:avLst/>
          </a:prstGeom>
        </p:spPr>
      </p:pic>
      <p:pic>
        <p:nvPicPr>
          <p:cNvPr id="17" name="Picture 3" descr="Copy of hang down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014" y="3528079"/>
            <a:ext cx="644692" cy="84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py of Metarhizium infected Maruc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225" y="3785175"/>
            <a:ext cx="861033" cy="6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612" y="4646852"/>
            <a:ext cx="1905000" cy="14287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767605" y="2819400"/>
            <a:ext cx="15569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Post-harvest &amp; Processing</a:t>
            </a:r>
            <a:endParaRPr lang="en-US" b="1" dirty="0"/>
          </a:p>
        </p:txBody>
      </p:sp>
      <p:pic>
        <p:nvPicPr>
          <p:cNvPr id="21" name="Picture 20" descr="drying demo setup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885" y="3814539"/>
            <a:ext cx="1609927" cy="1166984"/>
          </a:xfrm>
          <a:prstGeom prst="rect">
            <a:avLst/>
          </a:prstGeom>
        </p:spPr>
      </p:pic>
      <p:pic>
        <p:nvPicPr>
          <p:cNvPr id="22" name="Picture 21" descr="zecc nearly complete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546" y="1427525"/>
            <a:ext cx="1653204" cy="12013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45" y="5062262"/>
            <a:ext cx="1346804" cy="179573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934200" y="2831068"/>
            <a:ext cx="16327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Marketing</a:t>
            </a:r>
            <a:endParaRPr lang="en-US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419" y="3943845"/>
            <a:ext cx="2308352" cy="17312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72176"/>
            <a:ext cx="17526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2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4" grpId="0"/>
      <p:bldP spid="20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380171"/>
              </p:ext>
            </p:extLst>
          </p:nvPr>
        </p:nvGraphicFramePr>
        <p:xfrm>
          <a:off x="381000" y="1472610"/>
          <a:ext cx="8382000" cy="4089990"/>
        </p:xfrm>
        <a:graphic>
          <a:graphicData uri="http://schemas.openxmlformats.org/drawingml/2006/table">
            <a:tbl>
              <a:tblPr/>
              <a:tblGrid>
                <a:gridCol w="3886200"/>
                <a:gridCol w="4495800"/>
              </a:tblGrid>
              <a:tr h="48023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i="0" u="none" strike="noStrike" dirty="0" smtClean="0">
                          <a:solidFill>
                            <a:srgbClr val="006600"/>
                          </a:solidFill>
                          <a:effectLst/>
                          <a:latin typeface="+mn-lt"/>
                        </a:rPr>
                        <a:t>Innovation Cluster</a:t>
                      </a:r>
                      <a:endParaRPr lang="en-US" sz="3200" b="1" dirty="0">
                        <a:solidFill>
                          <a:srgbClr val="006600"/>
                        </a:solidFill>
                        <a:effectLst/>
                        <a:latin typeface="+mn-lt"/>
                      </a:endParaRPr>
                    </a:p>
                  </a:txBody>
                  <a:tcPr marL="46950" marR="46950" marT="46950" marB="469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i="0" u="none" strike="noStrike" dirty="0" smtClean="0">
                          <a:solidFill>
                            <a:srgbClr val="006600"/>
                          </a:solidFill>
                          <a:effectLst/>
                          <a:latin typeface="+mn-lt"/>
                        </a:rPr>
                        <a:t>East and Southeast Asia</a:t>
                      </a:r>
                      <a:endParaRPr lang="en-US" sz="3200" b="1" dirty="0">
                        <a:solidFill>
                          <a:srgbClr val="006600"/>
                        </a:solidFill>
                        <a:effectLst/>
                        <a:latin typeface="+mn-lt"/>
                      </a:endParaRPr>
                    </a:p>
                  </a:txBody>
                  <a:tcPr marL="46950" marR="46950" marT="46950" marB="469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482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Packages for </a:t>
                      </a:r>
                      <a:r>
                        <a:rPr lang="en-US" sz="2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Peri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-urban vegetable value chain</a:t>
                      </a:r>
                      <a:endParaRPr lang="en-US" sz="2800" b="1" dirty="0">
                        <a:effectLst/>
                        <a:latin typeface="+mn-lt"/>
                      </a:endParaRPr>
                    </a:p>
                  </a:txBody>
                  <a:tcPr marL="46950" marR="46950" marT="46950" marB="469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**</a:t>
                      </a:r>
                      <a:endParaRPr lang="en-US" sz="2800" b="1" dirty="0">
                        <a:effectLst/>
                        <a:latin typeface="+mn-lt"/>
                      </a:endParaRPr>
                    </a:p>
                  </a:txBody>
                  <a:tcPr marL="46950" marR="46950" marT="46950" marB="469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Options for off-season vegetable production</a:t>
                      </a:r>
                      <a:endParaRPr lang="en-US" sz="2800" b="1" dirty="0">
                        <a:effectLst/>
                        <a:latin typeface="+mn-lt"/>
                      </a:endParaRPr>
                    </a:p>
                  </a:txBody>
                  <a:tcPr marL="46950" marR="46950" marT="46950" marB="469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***</a:t>
                      </a:r>
                      <a:endParaRPr lang="en-US" sz="2800" b="1" dirty="0">
                        <a:effectLst/>
                        <a:latin typeface="+mn-lt"/>
                      </a:endParaRPr>
                    </a:p>
                  </a:txBody>
                  <a:tcPr marL="46950" marR="46950" marT="46950" marB="469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39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Intensifying systems</a:t>
                      </a:r>
                      <a:endParaRPr lang="en-US" sz="2800" b="1" dirty="0">
                        <a:effectLst/>
                        <a:latin typeface="+mn-lt"/>
                      </a:endParaRPr>
                    </a:p>
                  </a:txBody>
                  <a:tcPr marL="46950" marR="46950" marT="46950" marB="469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***</a:t>
                      </a:r>
                      <a:endParaRPr lang="en-US" sz="2800" b="1" dirty="0">
                        <a:effectLst/>
                        <a:latin typeface="+mn-lt"/>
                      </a:endParaRPr>
                    </a:p>
                  </a:txBody>
                  <a:tcPr marL="46950" marR="46950" marT="46950" marB="469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39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Cereal-legumes system</a:t>
                      </a:r>
                      <a:endParaRPr lang="en-US" sz="2800" b="1" dirty="0">
                        <a:effectLst/>
                        <a:latin typeface="+mn-lt"/>
                      </a:endParaRPr>
                    </a:p>
                  </a:txBody>
                  <a:tcPr marL="46950" marR="46950" marT="46950" marB="469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**</a:t>
                      </a:r>
                      <a:endParaRPr lang="en-US" sz="2800" b="1" dirty="0">
                        <a:effectLst/>
                        <a:latin typeface="+mn-lt"/>
                      </a:endParaRPr>
                    </a:p>
                  </a:txBody>
                  <a:tcPr marL="46950" marR="46950" marT="46950" marB="469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449513" y="14493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/>
              <a:t>Prioritization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512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88644"/>
              </p:ext>
            </p:extLst>
          </p:nvPr>
        </p:nvGraphicFramePr>
        <p:xfrm>
          <a:off x="152401" y="228600"/>
          <a:ext cx="8534400" cy="6192210"/>
        </p:xfrm>
        <a:graphic>
          <a:graphicData uri="http://schemas.openxmlformats.org/drawingml/2006/table">
            <a:tbl>
              <a:tblPr/>
              <a:tblGrid>
                <a:gridCol w="1752599"/>
                <a:gridCol w="1752601"/>
                <a:gridCol w="1524000"/>
                <a:gridCol w="1600200"/>
                <a:gridCol w="1905000"/>
              </a:tblGrid>
              <a:tr h="40261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 smtClean="0">
                          <a:solidFill>
                            <a:srgbClr val="006600"/>
                          </a:solidFill>
                          <a:effectLst/>
                          <a:latin typeface="+mn-lt"/>
                        </a:rPr>
                        <a:t>Innovation Cluster</a:t>
                      </a:r>
                      <a:endParaRPr lang="en-US" sz="1400" b="1" dirty="0">
                        <a:solidFill>
                          <a:srgbClr val="006600"/>
                        </a:solidFill>
                        <a:effectLst/>
                        <a:latin typeface="+mn-lt"/>
                      </a:endParaRPr>
                    </a:p>
                  </a:txBody>
                  <a:tcPr marL="21813" marR="21813" marT="21813" marB="2181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 smtClean="0">
                          <a:solidFill>
                            <a:srgbClr val="006600"/>
                          </a:solidFill>
                          <a:effectLst/>
                          <a:latin typeface="+mn-lt"/>
                        </a:rPr>
                        <a:t>Varietal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6600"/>
                          </a:solidFill>
                          <a:effectLst/>
                          <a:latin typeface="+mn-lt"/>
                        </a:rPr>
                        <a:t> basket</a:t>
                      </a:r>
                      <a:endParaRPr lang="en-US" sz="1400" b="1" dirty="0">
                        <a:solidFill>
                          <a:srgbClr val="006600"/>
                        </a:solidFill>
                        <a:effectLst/>
                        <a:latin typeface="+mn-lt"/>
                      </a:endParaRPr>
                    </a:p>
                  </a:txBody>
                  <a:tcPr marL="21813" marR="21813" marT="21813" marB="2181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6600"/>
                          </a:solidFill>
                          <a:effectLst/>
                          <a:latin typeface="+mn-lt"/>
                        </a:rPr>
                        <a:t>Options for GAP</a:t>
                      </a:r>
                      <a:endParaRPr lang="en-US" sz="1400" b="1" dirty="0">
                        <a:solidFill>
                          <a:srgbClr val="006600"/>
                        </a:solidFill>
                        <a:effectLst/>
                        <a:latin typeface="+mn-lt"/>
                      </a:endParaRPr>
                    </a:p>
                  </a:txBody>
                  <a:tcPr marL="21813" marR="21813" marT="21813" marB="2181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6600"/>
                          </a:solidFill>
                          <a:effectLst/>
                          <a:latin typeface="+mn-lt"/>
                        </a:rPr>
                        <a:t>Options for Harvest &amp; PH</a:t>
                      </a:r>
                      <a:endParaRPr lang="en-US" sz="1400" b="1" dirty="0">
                        <a:solidFill>
                          <a:srgbClr val="006600"/>
                        </a:solidFill>
                        <a:effectLst/>
                        <a:latin typeface="+mn-lt"/>
                      </a:endParaRPr>
                    </a:p>
                  </a:txBody>
                  <a:tcPr marL="21813" marR="21813" marT="21813" marB="2181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6600"/>
                          </a:solidFill>
                          <a:effectLst/>
                          <a:latin typeface="+mn-lt"/>
                        </a:rPr>
                        <a:t>Enabling environment</a:t>
                      </a:r>
                      <a:endParaRPr lang="en-US" sz="1400" b="1" dirty="0">
                        <a:solidFill>
                          <a:srgbClr val="006600"/>
                        </a:solidFill>
                        <a:effectLst/>
                        <a:latin typeface="+mn-lt"/>
                      </a:endParaRPr>
                    </a:p>
                  </a:txBody>
                  <a:tcPr marL="21813" marR="21813" marT="21813" marB="2181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906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Packages for urban &amp; peri-urban vegetable value chain</a:t>
                      </a:r>
                      <a:endParaRPr lang="en-US" sz="1400" b="1">
                        <a:effectLst/>
                        <a:latin typeface="+mn-lt"/>
                      </a:endParaRPr>
                    </a:p>
                  </a:txBody>
                  <a:tcPr marL="21813" marR="21813" marT="21813" marB="2181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Basket of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varieties</a:t>
                      </a:r>
                      <a:endParaRPr lang="en-US" sz="1400" b="1" dirty="0">
                        <a:effectLst/>
                        <a:latin typeface="+mn-lt"/>
                      </a:endParaRPr>
                    </a:p>
                  </a:txBody>
                  <a:tcPr marL="21813" marR="21813" marT="21813" marB="2181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IPM for safe vegetable production,</a:t>
                      </a:r>
                      <a:endParaRPr lang="en-US" sz="1400" b="1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Water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management</a:t>
                      </a:r>
                      <a:endParaRPr lang="en-US" sz="1400" b="1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Protected cultivation</a:t>
                      </a:r>
                      <a:endParaRPr lang="en-US" sz="1400" b="1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Soil Health</a:t>
                      </a:r>
                      <a:endParaRPr lang="en-US" sz="1400" b="1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/>
                      </a:r>
                      <a:br>
                        <a:rPr lang="en-US" sz="1400" b="1" dirty="0">
                          <a:effectLst/>
                          <a:latin typeface="+mn-lt"/>
                        </a:rPr>
                      </a:br>
                      <a:endParaRPr lang="en-US" sz="1400" b="1" dirty="0">
                        <a:effectLst/>
                        <a:latin typeface="+mn-lt"/>
                      </a:endParaRPr>
                    </a:p>
                  </a:txBody>
                  <a:tcPr marL="21813" marR="21813" marT="21813" marB="2181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Packhouse management</a:t>
                      </a:r>
                      <a:endParaRPr lang="en-US" sz="1400" b="1">
                        <a:effectLst/>
                        <a:latin typeface="+mn-lt"/>
                      </a:endParaRPr>
                    </a:p>
                  </a:txBody>
                  <a:tcPr marL="21813" marR="21813" marT="21813" marB="2181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Traceability </a:t>
                      </a:r>
                      <a:endParaRPr lang="en-US" sz="1400" b="1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Market information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system (MIS),</a:t>
                      </a:r>
                      <a:endParaRPr lang="en-US" sz="1400" b="1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Veg-business hubs</a:t>
                      </a:r>
                      <a:endParaRPr lang="en-US" sz="1400" b="1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Policy (standards, regulatory framework)</a:t>
                      </a:r>
                      <a:endParaRPr lang="en-US" sz="1400" b="1" dirty="0">
                        <a:effectLst/>
                        <a:latin typeface="+mn-lt"/>
                      </a:endParaRPr>
                    </a:p>
                  </a:txBody>
                  <a:tcPr marL="21813" marR="21813" marT="21813" marB="2181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134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Options for off-season vegetable production</a:t>
                      </a:r>
                      <a:endParaRPr lang="en-US" sz="1400" b="1">
                        <a:effectLst/>
                        <a:latin typeface="+mn-lt"/>
                      </a:endParaRPr>
                    </a:p>
                  </a:txBody>
                  <a:tcPr marL="21813" marR="21813" marT="21813" marB="2181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Clear breeding products for specific abiotic challenges (Heat, flood….)</a:t>
                      </a:r>
                      <a:endParaRPr lang="en-US" sz="1400" b="1">
                        <a:effectLst/>
                        <a:latin typeface="+mn-lt"/>
                      </a:endParaRPr>
                    </a:p>
                  </a:txBody>
                  <a:tcPr marL="21813" marR="21813" marT="21813" marB="2181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Grafting,</a:t>
                      </a:r>
                      <a:endParaRPr lang="en-US" sz="1400" b="1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Protected cultivation</a:t>
                      </a:r>
                      <a:endParaRPr lang="en-US" sz="1400" b="1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IPM,</a:t>
                      </a:r>
                      <a:endParaRPr lang="en-US" sz="1400" b="1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+mn-lt"/>
                        </a:rPr>
                        <a:t/>
                      </a:r>
                      <a:br>
                        <a:rPr lang="en-US" sz="1400" b="1">
                          <a:effectLst/>
                          <a:latin typeface="+mn-lt"/>
                        </a:rPr>
                      </a:br>
                      <a:endParaRPr lang="en-US" sz="1400" b="1">
                        <a:effectLst/>
                        <a:latin typeface="+mn-lt"/>
                      </a:endParaRPr>
                    </a:p>
                  </a:txBody>
                  <a:tcPr marL="21813" marR="21813" marT="21813" marB="2181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Harvest management,Packaging &amp; Storage</a:t>
                      </a:r>
                      <a:endParaRPr lang="en-US" sz="1400" b="1">
                        <a:effectLst/>
                        <a:latin typeface="+mn-lt"/>
                      </a:endParaRPr>
                    </a:p>
                  </a:txBody>
                  <a:tcPr marL="21813" marR="21813" marT="21813" marB="2181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Collective actions</a:t>
                      </a:r>
                      <a:endParaRPr lang="en-US" sz="1400" b="1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MIS</a:t>
                      </a:r>
                      <a:endParaRPr lang="en-US" sz="1400" b="1" dirty="0">
                        <a:effectLst/>
                        <a:latin typeface="+mn-lt"/>
                      </a:endParaRPr>
                    </a:p>
                  </a:txBody>
                  <a:tcPr marL="21813" marR="21813" marT="21813" marB="2181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109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Intensifying systems</a:t>
                      </a:r>
                      <a:endParaRPr lang="en-US" sz="1400" b="1">
                        <a:effectLst/>
                        <a:latin typeface="+mn-lt"/>
                      </a:endParaRPr>
                    </a:p>
                  </a:txBody>
                  <a:tcPr marL="21813" marR="21813" marT="21813" marB="2181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Specific breeding products (Biotic,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Abiotic tolerance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/ resistance)</a:t>
                      </a:r>
                      <a:endParaRPr lang="en-US" sz="1400" b="1" dirty="0">
                        <a:effectLst/>
                        <a:latin typeface="+mn-lt"/>
                      </a:endParaRPr>
                    </a:p>
                  </a:txBody>
                  <a:tcPr marL="21813" marR="21813" marT="21813" marB="2181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Grafting,</a:t>
                      </a:r>
                      <a:endParaRPr lang="en-US" sz="1400" b="1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Protected cultivation</a:t>
                      </a:r>
                      <a:endParaRPr lang="en-US" sz="1400" b="1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IPM,</a:t>
                      </a:r>
                      <a:endParaRPr lang="en-US" sz="1400" b="1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Soil fertility management</a:t>
                      </a:r>
                      <a:endParaRPr lang="en-US" sz="1400" b="1">
                        <a:effectLst/>
                        <a:latin typeface="+mn-lt"/>
                      </a:endParaRPr>
                    </a:p>
                  </a:txBody>
                  <a:tcPr marL="21813" marR="21813" marT="21813" marB="2181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Processing,</a:t>
                      </a:r>
                      <a:endParaRPr lang="en-US" sz="1400" b="1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Med-longterm storage,</a:t>
                      </a:r>
                      <a:endParaRPr lang="en-US" sz="1400" b="1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grading/ packing/ transport</a:t>
                      </a:r>
                      <a:endParaRPr lang="en-US" sz="1400" b="1">
                        <a:effectLst/>
                        <a:latin typeface="+mn-lt"/>
                      </a:endParaRPr>
                    </a:p>
                  </a:txBody>
                  <a:tcPr marL="21813" marR="21813" marT="21813" marB="2181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MIS,</a:t>
                      </a:r>
                      <a:endParaRPr lang="en-US" sz="1400" b="1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Regulatory framework for Quality inputs,</a:t>
                      </a:r>
                      <a:endParaRPr lang="en-US" sz="1400" b="1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Processing industries,</a:t>
                      </a:r>
                      <a:endParaRPr lang="en-US" sz="1400" b="1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Collective actions (Contract farmers)</a:t>
                      </a:r>
                      <a:endParaRPr lang="en-US" sz="1400" b="1">
                        <a:effectLst/>
                        <a:latin typeface="+mn-lt"/>
                      </a:endParaRPr>
                    </a:p>
                  </a:txBody>
                  <a:tcPr marL="21813" marR="21813" marT="21813" marB="2181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185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Cereal-legume system</a:t>
                      </a:r>
                      <a:endParaRPr lang="en-US" sz="1400" b="1" dirty="0">
                        <a:effectLst/>
                        <a:latin typeface="+mn-lt"/>
                      </a:endParaRPr>
                    </a:p>
                  </a:txBody>
                  <a:tcPr marL="21813" marR="21813" marT="21813" marB="2181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Specific breeding products (Biotic,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Abiotic, short duration, synchronized maturity)</a:t>
                      </a:r>
                      <a:endParaRPr lang="en-US" sz="1400" b="1" dirty="0">
                        <a:effectLst/>
                        <a:latin typeface="+mn-lt"/>
                      </a:endParaRPr>
                    </a:p>
                  </a:txBody>
                  <a:tcPr marL="21813" marR="21813" marT="21813" marB="2181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Soil health,</a:t>
                      </a:r>
                      <a:endParaRPr lang="en-US" sz="1400" b="1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IPM</a:t>
                      </a:r>
                      <a:endParaRPr lang="en-US" sz="1400" b="1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Happy seeder</a:t>
                      </a:r>
                      <a:endParaRPr lang="en-US" sz="1400" b="1">
                        <a:effectLst/>
                        <a:latin typeface="+mn-lt"/>
                      </a:endParaRPr>
                    </a:p>
                  </a:txBody>
                  <a:tcPr marL="21813" marR="21813" marT="21813" marB="2181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Mechanized harvesting</a:t>
                      </a:r>
                      <a:endParaRPr lang="en-US" sz="1400" b="1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Storage</a:t>
                      </a:r>
                      <a:endParaRPr lang="en-US" sz="1400" b="1">
                        <a:effectLst/>
                        <a:latin typeface="+mn-lt"/>
                      </a:endParaRPr>
                    </a:p>
                  </a:txBody>
                  <a:tcPr marL="21813" marR="21813" marT="21813" marB="2181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MIS,</a:t>
                      </a:r>
                      <a:endParaRPr lang="en-US" sz="1400" b="1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Collective actions,</a:t>
                      </a:r>
                      <a:endParaRPr lang="en-US" sz="1400" b="1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Seed production options,</a:t>
                      </a:r>
                      <a:endParaRPr lang="en-US" sz="1400" b="1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PPP for mechanization</a:t>
                      </a:r>
                      <a:endParaRPr lang="en-US" sz="1400" b="1" dirty="0">
                        <a:effectLst/>
                        <a:latin typeface="+mn-lt"/>
                      </a:endParaRPr>
                    </a:p>
                  </a:txBody>
                  <a:tcPr marL="21813" marR="21813" marT="21813" marB="2181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543300" y="15589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35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world_map_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658938"/>
            <a:ext cx="91503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9" name="Oval 9"/>
          <p:cNvSpPr>
            <a:spLocks noChangeArrowheads="1"/>
          </p:cNvSpPr>
          <p:nvPr/>
        </p:nvSpPr>
        <p:spPr bwMode="auto">
          <a:xfrm>
            <a:off x="6905625" y="3479800"/>
            <a:ext cx="865188" cy="506413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93" name="Text Box 13"/>
          <p:cNvSpPr txBox="1">
            <a:spLocks noChangeArrowheads="1"/>
          </p:cNvSpPr>
          <p:nvPr/>
        </p:nvSpPr>
        <p:spPr bwMode="auto">
          <a:xfrm>
            <a:off x="6151563" y="3938588"/>
            <a:ext cx="120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新細明體" pitchFamily="18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新細明體" pitchFamily="18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新細明體" pitchFamily="18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新細明體" pitchFamily="18" charset="-120"/>
              </a:defRPr>
            </a:lvl9pPr>
          </a:lstStyle>
          <a:p>
            <a:r>
              <a:rPr lang="en-US" altLang="en-US">
                <a:solidFill>
                  <a:srgbClr val="FF0066"/>
                </a:solidFill>
                <a:latin typeface="Calibri" pitchFamily="34" charset="0"/>
              </a:rPr>
              <a:t>1989-96</a:t>
            </a:r>
          </a:p>
        </p:txBody>
      </p:sp>
      <p:sp>
        <p:nvSpPr>
          <p:cNvPr id="320518" name="Rectangle 6"/>
          <p:cNvSpPr>
            <a:spLocks noChangeArrowheads="1"/>
          </p:cNvSpPr>
          <p:nvPr/>
        </p:nvSpPr>
        <p:spPr bwMode="auto">
          <a:xfrm>
            <a:off x="457200" y="228600"/>
            <a:ext cx="84197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新細明體" pitchFamily="18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新細明體" pitchFamily="18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新細明體" pitchFamily="18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1" lang="en-US" altLang="zh-TW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Taipei" charset="-120"/>
              </a:rPr>
              <a:t>Diamondback moth biological control in Southeast Asia</a:t>
            </a:r>
            <a:endParaRPr kumimoji="1" lang="en-US" altLang="zh-TW" sz="2800" b="1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Taipei" charset="-120"/>
            </a:endParaRPr>
          </a:p>
        </p:txBody>
      </p:sp>
      <p:pic>
        <p:nvPicPr>
          <p:cNvPr id="12" name="Picture 2" descr="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51820"/>
            <a:ext cx="1905000" cy="143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kenya 4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553229"/>
            <a:ext cx="1905000" cy="125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87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9" grpId="0" animBg="1"/>
      <p:bldP spid="14849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Other notable projects in SE Asia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867400" cy="4525963"/>
          </a:xfrm>
        </p:spPr>
        <p:txBody>
          <a:bodyPr>
            <a:normAutofit/>
          </a:bodyPr>
          <a:lstStyle/>
          <a:p>
            <a:r>
              <a:rPr lang="en-US" b="1" dirty="0" smtClean="0"/>
              <a:t>IPM</a:t>
            </a:r>
          </a:p>
          <a:p>
            <a:pPr lvl="1"/>
            <a:r>
              <a:rPr lang="en-US" sz="2400" b="1" dirty="0" smtClean="0">
                <a:solidFill>
                  <a:srgbClr val="006600"/>
                </a:solidFill>
              </a:rPr>
              <a:t>Chili &amp; other vegetables (</a:t>
            </a:r>
            <a:r>
              <a:rPr lang="en-US" sz="2400" b="1" i="1" dirty="0" smtClean="0">
                <a:solidFill>
                  <a:srgbClr val="006600"/>
                </a:solidFill>
              </a:rPr>
              <a:t>e.g., </a:t>
            </a:r>
            <a:r>
              <a:rPr lang="en-US" sz="2400" b="1" dirty="0" smtClean="0">
                <a:solidFill>
                  <a:srgbClr val="006600"/>
                </a:solidFill>
              </a:rPr>
              <a:t>Indonesia)</a:t>
            </a:r>
          </a:p>
          <a:p>
            <a:pPr lvl="1"/>
            <a:r>
              <a:rPr lang="en-US" sz="2400" b="1" dirty="0" smtClean="0"/>
              <a:t>Vegetable Legumes (Lao PDR, Malaysia, Thailand, Vietnam)</a:t>
            </a:r>
          </a:p>
          <a:p>
            <a:pPr lvl="1"/>
            <a:r>
              <a:rPr lang="en-US" sz="2400" b="1" dirty="0" smtClean="0">
                <a:solidFill>
                  <a:srgbClr val="006600"/>
                </a:solidFill>
              </a:rPr>
              <a:t>Management of virus diseases (Indonesia, Thailand, Vietnam)</a:t>
            </a:r>
          </a:p>
          <a:p>
            <a:endParaRPr lang="en-US" b="1" dirty="0"/>
          </a:p>
        </p:txBody>
      </p:sp>
      <p:sp>
        <p:nvSpPr>
          <p:cNvPr id="4" name="AutoShape 2" descr="Image result for SUPER CIRAD AVRD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828800"/>
            <a:ext cx="3251200" cy="2153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4704080"/>
            <a:ext cx="3251200" cy="2153920"/>
          </a:xfrm>
          <a:prstGeom prst="rect">
            <a:avLst/>
          </a:prstGeom>
        </p:spPr>
      </p:pic>
      <p:pic>
        <p:nvPicPr>
          <p:cNvPr id="8" name="Picture 7" descr="C:\Documents and Settings\Sopana\Desktop\participatory  trial details&amp;photos 9-11april13\photos\3.apichai\19apr13\IMG_26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48200"/>
            <a:ext cx="31337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Documents and Settings\Sopana\Desktop\participatory  trial details&amp;photos 9-11april13\photos\1.Kwanchai\apr13\P10101833333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5050105"/>
            <a:ext cx="2235199" cy="179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163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/>
              <a:t>Other notable projects in SE Asia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867400" cy="4525963"/>
          </a:xfrm>
        </p:spPr>
        <p:txBody>
          <a:bodyPr/>
          <a:lstStyle/>
          <a:p>
            <a:r>
              <a:rPr lang="en-US" b="1" dirty="0" err="1" smtClean="0">
                <a:solidFill>
                  <a:srgbClr val="006600"/>
                </a:solidFill>
              </a:rPr>
              <a:t>Peri</a:t>
            </a:r>
            <a:r>
              <a:rPr lang="en-US" b="1" dirty="0" smtClean="0">
                <a:solidFill>
                  <a:srgbClr val="006600"/>
                </a:solidFill>
              </a:rPr>
              <a:t>-urban vegetable production (</a:t>
            </a:r>
            <a:r>
              <a:rPr lang="en-US" b="1" i="1" dirty="0" smtClean="0">
                <a:solidFill>
                  <a:srgbClr val="006600"/>
                </a:solidFill>
              </a:rPr>
              <a:t>e.g., </a:t>
            </a:r>
            <a:r>
              <a:rPr lang="en-US" b="1" dirty="0" smtClean="0">
                <a:solidFill>
                  <a:srgbClr val="006600"/>
                </a:solidFill>
              </a:rPr>
              <a:t>Philippines)</a:t>
            </a:r>
          </a:p>
          <a:p>
            <a:r>
              <a:rPr lang="en-US" b="1" dirty="0" smtClean="0"/>
              <a:t>Off-season vegetable production (Cambodia, Lao PDR &amp; Vietnam)</a:t>
            </a:r>
          </a:p>
          <a:p>
            <a:r>
              <a:rPr lang="en-US" b="1" dirty="0" smtClean="0">
                <a:solidFill>
                  <a:srgbClr val="006600"/>
                </a:solidFill>
              </a:rPr>
              <a:t>Post-harvest </a:t>
            </a:r>
            <a:r>
              <a:rPr lang="en-US" b="1" dirty="0">
                <a:solidFill>
                  <a:srgbClr val="006600"/>
                </a:solidFill>
              </a:rPr>
              <a:t>(Cambodia, Lao PDR &amp; Vietnam)</a:t>
            </a:r>
          </a:p>
          <a:p>
            <a:endParaRPr lang="en-US" b="1" dirty="0"/>
          </a:p>
        </p:txBody>
      </p:sp>
      <p:sp>
        <p:nvSpPr>
          <p:cNvPr id="4" name="AutoShape 2" descr="Image result for SUPER CIRAD AVRD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676400"/>
            <a:ext cx="178117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7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ambodia map black and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447800"/>
            <a:ext cx="490196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200400" y="3276600"/>
            <a:ext cx="787809" cy="4768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00400" y="2286000"/>
            <a:ext cx="787809" cy="4768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209800" y="1981200"/>
            <a:ext cx="787809" cy="4768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62089" y="1752600"/>
            <a:ext cx="919111" cy="4768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905000" y="3733800"/>
            <a:ext cx="787809" cy="476827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520439" y="4323773"/>
            <a:ext cx="984761" cy="476827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Ongoing projects in SE Asia</a:t>
            </a:r>
            <a:endParaRPr lang="en-US" b="1" dirty="0"/>
          </a:p>
        </p:txBody>
      </p:sp>
      <p:pic>
        <p:nvPicPr>
          <p:cNvPr id="3076" name="Picture 4" descr="Image result for vietnam map black and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2651559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5108249" y="2019300"/>
            <a:ext cx="685800" cy="342900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794049" y="2133600"/>
            <a:ext cx="685800" cy="342900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Image result for simple laos ma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809" y="1266045"/>
            <a:ext cx="2456164" cy="267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7016239" y="2362200"/>
            <a:ext cx="984761" cy="476827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2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9787732">
            <a:off x="3586938" y="1083526"/>
            <a:ext cx="51699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“Green Revolution”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473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6044781" cy="2914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209800"/>
            <a:ext cx="5311198" cy="2571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199" y="4540871"/>
            <a:ext cx="4648199" cy="228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7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en-US" b="1" dirty="0" smtClean="0"/>
              <a:t>Future outlook for FS2 in SE Asia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/>
          <a:lstStyle/>
          <a:p>
            <a:r>
              <a:rPr lang="en-US" b="1" dirty="0" smtClean="0">
                <a:solidFill>
                  <a:srgbClr val="006600"/>
                </a:solidFill>
              </a:rPr>
              <a:t>Contribute to GAP</a:t>
            </a:r>
          </a:p>
          <a:p>
            <a:r>
              <a:rPr lang="en-US" b="1" dirty="0" smtClean="0"/>
              <a:t>Policy advocacy on commercialization of IPM technologies</a:t>
            </a:r>
          </a:p>
          <a:p>
            <a:r>
              <a:rPr lang="en-US" b="1" dirty="0" smtClean="0">
                <a:solidFill>
                  <a:srgbClr val="006600"/>
                </a:solidFill>
              </a:rPr>
              <a:t>Public – Private Partnership (input &amp; output markets, post-harvest &amp; processing)</a:t>
            </a:r>
            <a:endParaRPr lang="en-US" b="1" dirty="0">
              <a:solidFill>
                <a:srgbClr val="0066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600200"/>
            <a:ext cx="3251200" cy="2153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962400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0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452438" y="5467350"/>
            <a:ext cx="3165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en-US" altLang="en-US" sz="1200" b="1">
                <a:latin typeface="Calibri" panose="020F0502020204030204" pitchFamily="34" charset="0"/>
              </a:rPr>
              <a:t>©Marja van der Straten/NVWA Plant Protection Service/Bugwood - CC BY-NC 3.0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1313" y="1236663"/>
            <a:ext cx="4154487" cy="206375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alibri" panose="020F0502020204030204" pitchFamily="34" charset="0"/>
              </a:rPr>
              <a:t>South American tomato leaf miner</a:t>
            </a:r>
          </a:p>
          <a:p>
            <a:pPr>
              <a:defRPr/>
            </a:pPr>
            <a:r>
              <a:rPr lang="en-US" dirty="0">
                <a:latin typeface="Calibri" panose="020F0502020204030204" pitchFamily="34" charset="0"/>
              </a:rPr>
              <a:t>Damages both leaves and </a:t>
            </a:r>
            <a:r>
              <a:rPr lang="en-US" dirty="0" smtClean="0">
                <a:latin typeface="Calibri" panose="020F0502020204030204" pitchFamily="34" charset="0"/>
              </a:rPr>
              <a:t>fruits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236663"/>
            <a:ext cx="4332288" cy="206375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alibri" panose="020F0502020204030204" pitchFamily="34" charset="0"/>
              </a:rPr>
              <a:t>Moth</a:t>
            </a:r>
          </a:p>
          <a:p>
            <a:pPr>
              <a:defRPr/>
            </a:pPr>
            <a:r>
              <a:rPr lang="en-US" dirty="0" smtClean="0">
                <a:latin typeface="Calibri" panose="020F0502020204030204" pitchFamily="34" charset="0"/>
              </a:rPr>
              <a:t>Lepidoptera: </a:t>
            </a:r>
            <a:r>
              <a:rPr lang="en-US" dirty="0" err="1" smtClean="0">
                <a:latin typeface="Calibri" panose="020F0502020204030204" pitchFamily="34" charset="0"/>
              </a:rPr>
              <a:t>Gelechiidae</a:t>
            </a:r>
            <a:endParaRPr lang="en-US" dirty="0" smtClean="0">
              <a:latin typeface="Calibri" panose="020F0502020204030204" pitchFamily="34" charset="0"/>
            </a:endParaRPr>
          </a:p>
        </p:txBody>
      </p:sp>
      <p:pic>
        <p:nvPicPr>
          <p:cNvPr id="512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3532188"/>
            <a:ext cx="3243263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8700" y="0"/>
            <a:ext cx="7086600" cy="781050"/>
          </a:xfrm>
        </p:spPr>
        <p:txBody>
          <a:bodyPr/>
          <a:lstStyle/>
          <a:p>
            <a:pPr>
              <a:defRPr/>
            </a:pPr>
            <a:r>
              <a:rPr lang="en-US" i="1" dirty="0" err="1" smtClean="0"/>
              <a:t>Tuta</a:t>
            </a:r>
            <a:r>
              <a:rPr lang="en-US" i="1" dirty="0" smtClean="0"/>
              <a:t> </a:t>
            </a:r>
            <a:r>
              <a:rPr lang="en-US" i="1" dirty="0" err="1" smtClean="0"/>
              <a:t>absoluta</a:t>
            </a:r>
            <a:endParaRPr lang="en-US" i="1" dirty="0"/>
          </a:p>
        </p:txBody>
      </p:sp>
      <p:pic>
        <p:nvPicPr>
          <p:cNvPr id="512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3338513"/>
            <a:ext cx="3076575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5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3600" smtClean="0">
                <a:effectLst/>
                <a:latin typeface="Calibri" panose="020F0502020204030204" pitchFamily="34" charset="0"/>
              </a:rPr>
              <a:t>Economic impact of </a:t>
            </a:r>
            <a:r>
              <a:rPr lang="en-US" altLang="en-US" sz="3600" i="1" smtClean="0">
                <a:effectLst/>
                <a:latin typeface="Calibri" panose="020F0502020204030204" pitchFamily="34" charset="0"/>
              </a:rPr>
              <a:t>T. absoluta</a:t>
            </a:r>
            <a:endParaRPr lang="en-US" altLang="en-US" sz="3600" smtClean="0">
              <a:effectLst/>
            </a:endParaRPr>
          </a:p>
        </p:txBody>
      </p:sp>
      <p:sp>
        <p:nvSpPr>
          <p:cNvPr id="20483" name="Content Placeholder 3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r>
              <a:rPr lang="en-US" altLang="en-US" sz="2800" smtClean="0">
                <a:effectLst/>
                <a:latin typeface="Calibri" panose="020F0502020204030204" pitchFamily="34" charset="0"/>
              </a:rPr>
              <a:t>100% yield loss, if left uncontrolled</a:t>
            </a:r>
          </a:p>
          <a:p>
            <a:r>
              <a:rPr lang="en-US" altLang="en-US" sz="2800" smtClean="0">
                <a:effectLst/>
                <a:latin typeface="Calibri" panose="020F0502020204030204" pitchFamily="34" charset="0"/>
              </a:rPr>
              <a:t>Significant increase in the use of chemical pesticides</a:t>
            </a:r>
          </a:p>
          <a:p>
            <a:r>
              <a:rPr lang="en-US" altLang="en-US" sz="2800" smtClean="0">
                <a:effectLst/>
                <a:latin typeface="Calibri" panose="020F0502020204030204" pitchFamily="34" charset="0"/>
              </a:rPr>
              <a:t>Disruption of IPM programs targeting other pests of tomato</a:t>
            </a:r>
          </a:p>
          <a:p>
            <a:r>
              <a:rPr lang="en-US" altLang="en-US" sz="2800" smtClean="0">
                <a:effectLst/>
                <a:latin typeface="Calibri" panose="020F0502020204030204" pitchFamily="34" charset="0"/>
              </a:rPr>
              <a:t>Trade bans</a:t>
            </a:r>
          </a:p>
          <a:p>
            <a:r>
              <a:rPr lang="en-US" altLang="en-US" sz="2800" smtClean="0">
                <a:effectLst/>
                <a:latin typeface="Calibri" panose="020F0502020204030204" pitchFamily="34" charset="0"/>
              </a:rPr>
              <a:t>Soaring tomato prices (</a:t>
            </a:r>
            <a:r>
              <a:rPr lang="en-US" altLang="en-US" sz="2800" i="1" smtClean="0">
                <a:effectLst/>
                <a:latin typeface="Calibri" panose="020F0502020204030204" pitchFamily="34" charset="0"/>
              </a:rPr>
              <a:t>e.g., </a:t>
            </a:r>
            <a:r>
              <a:rPr lang="en-US" altLang="en-US" sz="2800" smtClean="0">
                <a:effectLst/>
                <a:latin typeface="Calibri" panose="020F0502020204030204" pitchFamily="34" charset="0"/>
              </a:rPr>
              <a:t>375% within a month in Tanzania)</a:t>
            </a:r>
          </a:p>
        </p:txBody>
      </p:sp>
    </p:spTree>
    <p:extLst>
      <p:ext uri="{BB962C8B-B14F-4D97-AF65-F5344CB8AC3E}">
        <p14:creationId xmlns:p14="http://schemas.microsoft.com/office/powerpoint/2010/main" val="381877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8"/>
          <p:cNvSpPr>
            <a:spLocks noChangeArrowheads="1"/>
          </p:cNvSpPr>
          <p:nvPr/>
        </p:nvSpPr>
        <p:spPr bwMode="auto">
          <a:xfrm>
            <a:off x="177800" y="0"/>
            <a:ext cx="87042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4000" b="1">
                <a:solidFill>
                  <a:schemeClr val="tx2"/>
                </a:solidFill>
                <a:latin typeface="Calibri" panose="020F0502020204030204" pitchFamily="34" charset="0"/>
              </a:rPr>
              <a:t>Distribution of </a:t>
            </a:r>
            <a:r>
              <a:rPr lang="en-US" altLang="zh-TW" sz="4000" b="1" i="1">
                <a:solidFill>
                  <a:schemeClr val="tx2"/>
                </a:solidFill>
                <a:latin typeface="Calibri" panose="020F0502020204030204" pitchFamily="34" charset="0"/>
              </a:rPr>
              <a:t>T. absoluta</a:t>
            </a:r>
          </a:p>
        </p:txBody>
      </p:sp>
      <p:sp>
        <p:nvSpPr>
          <p:cNvPr id="7171" name="Oval 15"/>
          <p:cNvSpPr>
            <a:spLocks noChangeArrowheads="1"/>
          </p:cNvSpPr>
          <p:nvPr/>
        </p:nvSpPr>
        <p:spPr bwMode="auto">
          <a:xfrm>
            <a:off x="817563" y="4764088"/>
            <a:ext cx="241300" cy="2095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9pPr>
          </a:lstStyle>
          <a:p>
            <a:endParaRPr lang="en-US" altLang="en-US"/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1058863" y="4635500"/>
            <a:ext cx="17954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en-US" altLang="en-US" b="1">
                <a:latin typeface="Calibri" panose="020F0502020204030204" pitchFamily="34" charset="0"/>
              </a:rPr>
              <a:t>Widespread </a:t>
            </a:r>
          </a:p>
        </p:txBody>
      </p:sp>
      <p:sp>
        <p:nvSpPr>
          <p:cNvPr id="7173" name="Oval 15"/>
          <p:cNvSpPr>
            <a:spLocks noChangeArrowheads="1"/>
          </p:cNvSpPr>
          <p:nvPr/>
        </p:nvSpPr>
        <p:spPr bwMode="auto">
          <a:xfrm>
            <a:off x="819150" y="5086350"/>
            <a:ext cx="241300" cy="207963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9pPr>
          </a:lstStyle>
          <a:p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7174" name="Rectangle 10"/>
          <p:cNvSpPr>
            <a:spLocks noChangeArrowheads="1"/>
          </p:cNvSpPr>
          <p:nvPr/>
        </p:nvSpPr>
        <p:spPr bwMode="auto">
          <a:xfrm>
            <a:off x="1060450" y="4957763"/>
            <a:ext cx="39195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en-US" altLang="en-US" b="1">
                <a:solidFill>
                  <a:schemeClr val="tx2"/>
                </a:solidFill>
                <a:latin typeface="Calibri" panose="020F0502020204030204" pitchFamily="34" charset="0"/>
              </a:rPr>
              <a:t>Present, no further details </a:t>
            </a:r>
          </a:p>
        </p:txBody>
      </p:sp>
      <p:sp>
        <p:nvSpPr>
          <p:cNvPr id="7175" name="Oval 15"/>
          <p:cNvSpPr>
            <a:spLocks noChangeArrowheads="1"/>
          </p:cNvSpPr>
          <p:nvPr/>
        </p:nvSpPr>
        <p:spPr bwMode="auto">
          <a:xfrm>
            <a:off x="819150" y="5459413"/>
            <a:ext cx="241300" cy="2079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9pPr>
          </a:lstStyle>
          <a:p>
            <a:endParaRPr lang="en-US" altLang="en-US"/>
          </a:p>
        </p:txBody>
      </p:sp>
      <p:sp>
        <p:nvSpPr>
          <p:cNvPr id="7176" name="Rectangle 12"/>
          <p:cNvSpPr>
            <a:spLocks noChangeArrowheads="1"/>
          </p:cNvSpPr>
          <p:nvPr/>
        </p:nvSpPr>
        <p:spPr bwMode="auto">
          <a:xfrm>
            <a:off x="1060450" y="5329238"/>
            <a:ext cx="1420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  <a:latin typeface="Calibri" panose="020F0502020204030204" pitchFamily="34" charset="0"/>
              </a:rPr>
              <a:t>Localized </a:t>
            </a:r>
          </a:p>
        </p:txBody>
      </p:sp>
      <p:sp>
        <p:nvSpPr>
          <p:cNvPr id="7177" name="Oval 15"/>
          <p:cNvSpPr>
            <a:spLocks noChangeArrowheads="1"/>
          </p:cNvSpPr>
          <p:nvPr/>
        </p:nvSpPr>
        <p:spPr bwMode="auto">
          <a:xfrm>
            <a:off x="4779963" y="4765675"/>
            <a:ext cx="239712" cy="20955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9pPr>
          </a:lstStyle>
          <a:p>
            <a:endParaRPr lang="en-US" altLang="en-US"/>
          </a:p>
        </p:txBody>
      </p:sp>
      <p:sp>
        <p:nvSpPr>
          <p:cNvPr id="7178" name="Rectangle 14"/>
          <p:cNvSpPr>
            <a:spLocks noChangeArrowheads="1"/>
          </p:cNvSpPr>
          <p:nvPr/>
        </p:nvSpPr>
        <p:spPr bwMode="auto">
          <a:xfrm>
            <a:off x="5019675" y="4637088"/>
            <a:ext cx="4286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en-US" altLang="en-US" b="1">
                <a:solidFill>
                  <a:srgbClr val="FF0066"/>
                </a:solidFill>
                <a:latin typeface="Calibri" panose="020F0502020204030204" pitchFamily="34" charset="0"/>
              </a:rPr>
              <a:t>Confined, subject to quarantine</a:t>
            </a:r>
          </a:p>
        </p:txBody>
      </p:sp>
      <p:sp>
        <p:nvSpPr>
          <p:cNvPr id="7179" name="Oval 15"/>
          <p:cNvSpPr>
            <a:spLocks noChangeArrowheads="1"/>
          </p:cNvSpPr>
          <p:nvPr/>
        </p:nvSpPr>
        <p:spPr bwMode="auto">
          <a:xfrm>
            <a:off x="4781550" y="5087938"/>
            <a:ext cx="239713" cy="2079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9pPr>
          </a:lstStyle>
          <a:p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7180" name="Rectangle 16"/>
          <p:cNvSpPr>
            <a:spLocks noChangeArrowheads="1"/>
          </p:cNvSpPr>
          <p:nvPr/>
        </p:nvSpPr>
        <p:spPr bwMode="auto">
          <a:xfrm>
            <a:off x="5021263" y="4957763"/>
            <a:ext cx="3919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en-US" altLang="en-US" b="1">
                <a:solidFill>
                  <a:schemeClr val="tx2"/>
                </a:solidFill>
                <a:latin typeface="Calibri" panose="020F0502020204030204" pitchFamily="34" charset="0"/>
              </a:rPr>
              <a:t>Occasional or few reports </a:t>
            </a:r>
          </a:p>
        </p:txBody>
      </p:sp>
      <p:pic>
        <p:nvPicPr>
          <p:cNvPr id="71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776288"/>
            <a:ext cx="901065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Rectangle 5"/>
          <p:cNvSpPr>
            <a:spLocks noChangeArrowheads="1"/>
          </p:cNvSpPr>
          <p:nvPr/>
        </p:nvSpPr>
        <p:spPr bwMode="auto">
          <a:xfrm>
            <a:off x="6224588" y="5700713"/>
            <a:ext cx="28019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en-US" altLang="en-US" sz="1600" b="1">
                <a:solidFill>
                  <a:schemeClr val="tx2"/>
                </a:solidFill>
                <a:latin typeface="Calibri" panose="020F0502020204030204" pitchFamily="34" charset="0"/>
              </a:rPr>
              <a:t>(CABI, as of February 01, 2017)</a:t>
            </a:r>
          </a:p>
        </p:txBody>
      </p:sp>
    </p:spTree>
    <p:extLst>
      <p:ext uri="{BB962C8B-B14F-4D97-AF65-F5344CB8AC3E}">
        <p14:creationId xmlns:p14="http://schemas.microsoft.com/office/powerpoint/2010/main" val="154305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80388" cy="552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25" y="44450"/>
            <a:ext cx="6899275" cy="400050"/>
          </a:xfrm>
        </p:spPr>
        <p:txBody>
          <a:bodyPr>
            <a:spAutoFit/>
          </a:bodyPr>
          <a:lstStyle/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en-US" sz="2000" dirty="0" smtClean="0">
                <a:latin typeface="Calibri" pitchFamily="34" charset="0"/>
              </a:rPr>
              <a:t>CLIMEX </a:t>
            </a:r>
            <a:r>
              <a:rPr lang="en-US" sz="2000" dirty="0">
                <a:latin typeface="Calibri" pitchFamily="34" charset="0"/>
              </a:rPr>
              <a:t>climatic suitability indices for </a:t>
            </a:r>
            <a:r>
              <a:rPr lang="en-US" sz="2000" i="1" dirty="0">
                <a:latin typeface="Calibri" pitchFamily="34" charset="0"/>
              </a:rPr>
              <a:t>T. </a:t>
            </a:r>
            <a:r>
              <a:rPr lang="en-US" sz="2000" i="1" dirty="0" err="1">
                <a:latin typeface="Calibri" pitchFamily="34" charset="0"/>
              </a:rPr>
              <a:t>absoluta</a:t>
            </a:r>
            <a:r>
              <a:rPr lang="en-US" sz="2000" i="1" dirty="0">
                <a:latin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</a:rPr>
              <a:t>in the </a:t>
            </a:r>
            <a:r>
              <a:rPr lang="en-US" sz="2000" dirty="0" smtClean="0">
                <a:latin typeface="Calibri" pitchFamily="34" charset="0"/>
              </a:rPr>
              <a:t>world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987675" y="5586413"/>
            <a:ext cx="609441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058" tIns="41029" rIns="82058" bIns="41029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r>
              <a:rPr lang="en-US" altLang="en-US" sz="1200" b="1">
                <a:solidFill>
                  <a:schemeClr val="tx2"/>
                </a:solidFill>
                <a:latin typeface="Calibri" panose="020F0502020204030204" pitchFamily="34" charset="0"/>
              </a:rPr>
              <a:t>Tonnang et al. 2015. PLoS ONE 10(8): e0135283. doi:10.1371/journal.pone.0135283</a:t>
            </a:r>
          </a:p>
          <a:p>
            <a:pPr algn="r" eaLnBrk="1" hangingPunct="1"/>
            <a:r>
              <a:rPr lang="en-US" altLang="en-US" sz="1200" b="1">
                <a:solidFill>
                  <a:schemeClr val="tx2"/>
                </a:solidFill>
                <a:latin typeface="Calibri" panose="020F0502020204030204" pitchFamily="34" charset="0"/>
              </a:rPr>
              <a:t>http://127.0.0.1:8081/plosone/article?id=info:doi/10.1371/journal.pone.0135283</a:t>
            </a:r>
          </a:p>
        </p:txBody>
      </p:sp>
      <p:sp>
        <p:nvSpPr>
          <p:cNvPr id="12293" name="Rectangle 1"/>
          <p:cNvSpPr>
            <a:spLocks noChangeArrowheads="1"/>
          </p:cNvSpPr>
          <p:nvPr/>
        </p:nvSpPr>
        <p:spPr bwMode="auto">
          <a:xfrm>
            <a:off x="2162175" y="3989388"/>
            <a:ext cx="55610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en-US" altLang="en-US" sz="1800" b="1">
                <a:latin typeface="Calibri" panose="020F0502020204030204" pitchFamily="34" charset="0"/>
              </a:rPr>
              <a:t>EI = (0–5) location is not suitable</a:t>
            </a:r>
          </a:p>
          <a:p>
            <a:r>
              <a:rPr lang="en-US" altLang="en-US" sz="1800" b="1">
                <a:latin typeface="Calibri" panose="020F0502020204030204" pitchFamily="34" charset="0"/>
              </a:rPr>
              <a:t>EI = (5–20) moderate level of suitability</a:t>
            </a:r>
          </a:p>
          <a:p>
            <a:r>
              <a:rPr lang="en-US" altLang="en-US" sz="1800" b="1">
                <a:latin typeface="Calibri" panose="020F0502020204030204" pitchFamily="34" charset="0"/>
              </a:rPr>
              <a:t>EI = (20–50) high risk of establishment and </a:t>
            </a:r>
          </a:p>
          <a:p>
            <a:r>
              <a:rPr lang="en-US" altLang="en-US" sz="1800" b="1">
                <a:latin typeface="Calibri" panose="020F0502020204030204" pitchFamily="34" charset="0"/>
              </a:rPr>
              <a:t>EI &gt; 50 very high likelihood of long-term survival</a:t>
            </a:r>
          </a:p>
        </p:txBody>
      </p:sp>
    </p:spTree>
    <p:extLst>
      <p:ext uri="{BB962C8B-B14F-4D97-AF65-F5344CB8AC3E}">
        <p14:creationId xmlns:p14="http://schemas.microsoft.com/office/powerpoint/2010/main" val="5096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0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83200" cy="39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273" y="3646283"/>
            <a:ext cx="5287727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345017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GP92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9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81000"/>
            <a:ext cx="8382000" cy="1543050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Flagship 2: 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Safe &amp; Sustainable Value 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Chains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819400"/>
            <a:ext cx="7010400" cy="22098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>
                <a:solidFill>
                  <a:srgbClr val="006600"/>
                </a:solidFill>
              </a:rPr>
              <a:t>Srinivasan Ramasamy (SRINI)</a:t>
            </a:r>
          </a:p>
          <a:p>
            <a:pPr algn="l">
              <a:spcBef>
                <a:spcPts val="0"/>
              </a:spcBef>
            </a:pPr>
            <a:r>
              <a:rPr lang="en-US" sz="2800" b="1" dirty="0" smtClean="0">
                <a:solidFill>
                  <a:schemeClr val="tx1"/>
                </a:solidFill>
              </a:rPr>
              <a:t>Lead Entomologist &amp;</a:t>
            </a:r>
          </a:p>
          <a:p>
            <a:pPr algn="l">
              <a:spcBef>
                <a:spcPts val="0"/>
              </a:spcBef>
            </a:pPr>
            <a:r>
              <a:rPr lang="en-US" sz="2800" b="1" dirty="0" smtClean="0">
                <a:solidFill>
                  <a:schemeClr val="tx1"/>
                </a:solidFill>
              </a:rPr>
              <a:t>Flagship 2 Program Leader</a:t>
            </a:r>
          </a:p>
          <a:p>
            <a:pPr algn="l">
              <a:spcBef>
                <a:spcPts val="0"/>
              </a:spcBef>
            </a:pPr>
            <a:r>
              <a:rPr lang="en-US" sz="2800" b="1" dirty="0" smtClean="0">
                <a:solidFill>
                  <a:schemeClr val="tx1"/>
                </a:solidFill>
              </a:rPr>
              <a:t>World Vegetable Center</a:t>
            </a:r>
          </a:p>
          <a:p>
            <a:pPr algn="l">
              <a:spcBef>
                <a:spcPts val="0"/>
              </a:spcBef>
            </a:pPr>
            <a:r>
              <a:rPr lang="en-US" sz="2800" b="1" dirty="0" err="1" smtClean="0">
                <a:solidFill>
                  <a:schemeClr val="tx1"/>
                </a:solidFill>
              </a:rPr>
              <a:t>Shanhua</a:t>
            </a:r>
            <a:r>
              <a:rPr lang="en-US" sz="2800" b="1" dirty="0" smtClean="0">
                <a:solidFill>
                  <a:schemeClr val="tx1"/>
                </a:solidFill>
              </a:rPr>
              <a:t>, Tainan 74151, Taiwan</a:t>
            </a:r>
          </a:p>
          <a:p>
            <a:pPr algn="l">
              <a:spcBef>
                <a:spcPts val="0"/>
              </a:spcBef>
            </a:pPr>
            <a:r>
              <a:rPr lang="en-US" sz="2800" b="1" dirty="0" smtClean="0">
                <a:solidFill>
                  <a:schemeClr val="tx1"/>
                </a:solidFill>
              </a:rPr>
              <a:t>E: srini.ramasamy@worldveg.org 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60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461">
            <a:off x="1780243" y="423197"/>
            <a:ext cx="6836339" cy="66839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143000"/>
            <a:ext cx="8229600" cy="513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 smtClean="0">
                <a:solidFill>
                  <a:srgbClr val="006600"/>
                </a:solidFill>
              </a:rPr>
              <a:t>Innovation Clusters</a:t>
            </a:r>
          </a:p>
          <a:p>
            <a:pPr marL="514350" indent="1588" algn="ctr"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b="1" dirty="0" smtClean="0">
                <a:solidFill>
                  <a:srgbClr val="006600"/>
                </a:solidFill>
              </a:rPr>
              <a:t>	</a:t>
            </a:r>
            <a:r>
              <a:rPr lang="en-US" b="1" dirty="0" smtClean="0"/>
              <a:t> </a:t>
            </a:r>
            <a:r>
              <a:rPr lang="en-US" b="1" dirty="0" err="1" smtClean="0"/>
              <a:t>Peri</a:t>
            </a:r>
            <a:r>
              <a:rPr lang="en-US" b="1" dirty="0" smtClean="0"/>
              <a:t>-urban production systems</a:t>
            </a:r>
          </a:p>
          <a:p>
            <a:pPr marL="514350" indent="1588" algn="ctr">
              <a:spcAft>
                <a:spcPts val="6000"/>
              </a:spcAft>
              <a:buFont typeface="+mj-lt"/>
              <a:buAutoNum type="arabicPeriod"/>
            </a:pPr>
            <a:r>
              <a:rPr lang="en-US" b="1" dirty="0" smtClean="0"/>
              <a:t>Off-season production systems</a:t>
            </a:r>
          </a:p>
          <a:p>
            <a:pPr marL="514350" indent="1588" algn="ctr">
              <a:spcAft>
                <a:spcPts val="6000"/>
              </a:spcAft>
              <a:buFont typeface="+mj-lt"/>
              <a:buAutoNum type="arabicPeriod"/>
            </a:pPr>
            <a:r>
              <a:rPr lang="en-US" b="1" dirty="0" smtClean="0"/>
              <a:t>Intensifying systems</a:t>
            </a:r>
          </a:p>
          <a:p>
            <a:pPr marL="514350" indent="1588" algn="ctr">
              <a:spcAft>
                <a:spcPts val="1200"/>
              </a:spcAft>
              <a:buFont typeface="+mj-lt"/>
              <a:buAutoNum type="arabicPeriod"/>
            </a:pPr>
            <a:r>
              <a:rPr lang="en-US" b="1" dirty="0" smtClean="0"/>
              <a:t>Cereal – Legume System</a:t>
            </a:r>
            <a:endParaRPr lang="en-US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 &amp; Sustainable Value Chains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597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-urban production systems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1" y="1143000"/>
            <a:ext cx="4673600" cy="350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8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Off-season production systems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426720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650" y="990600"/>
            <a:ext cx="42672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750" y="4055387"/>
            <a:ext cx="37338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57150"/>
            <a:ext cx="8229600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Intensifying systems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85850"/>
            <a:ext cx="4191000" cy="3143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314700"/>
            <a:ext cx="4724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8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558</Words>
  <Application>Microsoft Office PowerPoint</Application>
  <PresentationFormat>On-screen Show (4:3)</PresentationFormat>
  <Paragraphs>129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新細明體</vt:lpstr>
      <vt:lpstr>Arial</vt:lpstr>
      <vt:lpstr>Calibri</vt:lpstr>
      <vt:lpstr>Taipei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Flagship 2: - Safe &amp; Sustainable Value Chains</vt:lpstr>
      <vt:lpstr>PowerPoint Presentation</vt:lpstr>
      <vt:lpstr>Peri-urban production systems</vt:lpstr>
      <vt:lpstr>Off-season production systems</vt:lpstr>
      <vt:lpstr>Intensifying systems</vt:lpstr>
      <vt:lpstr>Intensifying systems</vt:lpstr>
      <vt:lpstr>Cereal – Legume systems</vt:lpstr>
      <vt:lpstr>PowerPoint Presentation</vt:lpstr>
      <vt:lpstr>PowerPoint Presentation</vt:lpstr>
      <vt:lpstr>Prioritization </vt:lpstr>
      <vt:lpstr>PowerPoint Presentation</vt:lpstr>
      <vt:lpstr>PowerPoint Presentation</vt:lpstr>
      <vt:lpstr>Other notable projects in SE Asia</vt:lpstr>
      <vt:lpstr>Other notable projects in SE Asia</vt:lpstr>
      <vt:lpstr>PowerPoint Presentation</vt:lpstr>
      <vt:lpstr>PowerPoint Presentation</vt:lpstr>
      <vt:lpstr>Future outlook for FS2 in SE Asia</vt:lpstr>
      <vt:lpstr>Tuta absoluta</vt:lpstr>
      <vt:lpstr>Economic impact of T. absoluta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Srini Ramasamy</cp:lastModifiedBy>
  <cp:revision>30</cp:revision>
  <dcterms:created xsi:type="dcterms:W3CDTF">2016-11-17T14:43:19Z</dcterms:created>
  <dcterms:modified xsi:type="dcterms:W3CDTF">2017-05-23T02:16:45Z</dcterms:modified>
</cp:coreProperties>
</file>