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35"/>
  </p:notesMasterIdLst>
  <p:handoutMasterIdLst>
    <p:handoutMasterId r:id="rId36"/>
  </p:handoutMasterIdLst>
  <p:sldIdLst>
    <p:sldId id="256" r:id="rId2"/>
    <p:sldId id="265" r:id="rId3"/>
    <p:sldId id="298" r:id="rId4"/>
    <p:sldId id="271" r:id="rId5"/>
    <p:sldId id="276" r:id="rId6"/>
    <p:sldId id="277" r:id="rId7"/>
    <p:sldId id="278" r:id="rId8"/>
    <p:sldId id="299" r:id="rId9"/>
    <p:sldId id="300" r:id="rId10"/>
    <p:sldId id="301" r:id="rId11"/>
    <p:sldId id="302" r:id="rId12"/>
    <p:sldId id="304" r:id="rId13"/>
    <p:sldId id="305" r:id="rId14"/>
    <p:sldId id="306" r:id="rId15"/>
    <p:sldId id="307" r:id="rId16"/>
    <p:sldId id="308" r:id="rId17"/>
    <p:sldId id="310" r:id="rId18"/>
    <p:sldId id="314" r:id="rId19"/>
    <p:sldId id="312" r:id="rId20"/>
    <p:sldId id="313" r:id="rId21"/>
    <p:sldId id="315" r:id="rId22"/>
    <p:sldId id="316" r:id="rId23"/>
    <p:sldId id="317" r:id="rId24"/>
    <p:sldId id="319" r:id="rId25"/>
    <p:sldId id="320" r:id="rId26"/>
    <p:sldId id="321" r:id="rId27"/>
    <p:sldId id="322" r:id="rId28"/>
    <p:sldId id="323" r:id="rId29"/>
    <p:sldId id="324" r:id="rId30"/>
    <p:sldId id="325" r:id="rId31"/>
    <p:sldId id="326" r:id="rId32"/>
    <p:sldId id="327" r:id="rId33"/>
    <p:sldId id="318" r:id="rId34"/>
  </p:sldIdLst>
  <p:sldSz cx="9144000" cy="6858000" type="screen4x3"/>
  <p:notesSz cx="6802438" cy="9934575"/>
  <p:defaultTextStyle>
    <a:defPPr>
      <a:defRPr lang="en-US"/>
    </a:defPPr>
    <a:lvl1pPr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81473" autoAdjust="0"/>
  </p:normalViewPr>
  <p:slideViewPr>
    <p:cSldViewPr showGuides="1">
      <p:cViewPr varScale="1">
        <p:scale>
          <a:sx n="94" d="100"/>
          <a:sy n="94" d="100"/>
        </p:scale>
        <p:origin x="229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3BEDF-7BD1-43EB-9575-E34ED114ECE3}" type="doc">
      <dgm:prSet loTypeId="urn:microsoft.com/office/officeart/2005/8/layout/chevron1" loCatId="process" qsTypeId="urn:microsoft.com/office/officeart/2005/8/quickstyle/simple1" qsCatId="simple" csTypeId="urn:microsoft.com/office/officeart/2005/8/colors/accent2_3" csCatId="accent2" phldr="1"/>
      <dgm:spPr/>
    </dgm:pt>
    <dgm:pt modelId="{07A7D672-8DF4-43D3-89B3-0184252A768B}">
      <dgm:prSet phldrT="[Text]" custT="1"/>
      <dgm:spPr>
        <a:solidFill>
          <a:schemeClr val="accent3">
            <a:lumMod val="50000"/>
          </a:schemeClr>
        </a:solidFill>
      </dgm:spPr>
      <dgm:t>
        <a:bodyPr/>
        <a:lstStyle/>
        <a:p>
          <a:r>
            <a:rPr lang="de-DE" sz="2000" b="1" dirty="0" smtClean="0"/>
            <a:t>1. Discovery </a:t>
          </a:r>
          <a:r>
            <a:rPr lang="de-DE" sz="2000" b="1" dirty="0" err="1" smtClean="0"/>
            <a:t>research</a:t>
          </a:r>
          <a:endParaRPr lang="de-DE" sz="2000" b="1" dirty="0"/>
        </a:p>
      </dgm:t>
    </dgm:pt>
    <dgm:pt modelId="{5BF79847-F117-48A8-85D1-FACBB43C6844}" type="parTrans" cxnId="{224B5334-3522-4A8D-8ABF-5509E7A349B2}">
      <dgm:prSet/>
      <dgm:spPr/>
      <dgm:t>
        <a:bodyPr/>
        <a:lstStyle/>
        <a:p>
          <a:endParaRPr lang="de-DE" sz="2000"/>
        </a:p>
      </dgm:t>
    </dgm:pt>
    <dgm:pt modelId="{E8804BC8-3B4B-4376-BB4E-E055491000E5}" type="sibTrans" cxnId="{224B5334-3522-4A8D-8ABF-5509E7A349B2}">
      <dgm:prSet/>
      <dgm:spPr/>
      <dgm:t>
        <a:bodyPr/>
        <a:lstStyle/>
        <a:p>
          <a:endParaRPr lang="de-DE" sz="2000"/>
        </a:p>
      </dgm:t>
    </dgm:pt>
    <dgm:pt modelId="{74C6BC1E-F289-48FB-A9E6-93852A2367C8}">
      <dgm:prSet phldrT="[Text]" custT="1"/>
      <dgm:spPr>
        <a:solidFill>
          <a:schemeClr val="accent3">
            <a:lumMod val="75000"/>
          </a:schemeClr>
        </a:solidFill>
      </dgm:spPr>
      <dgm:t>
        <a:bodyPr/>
        <a:lstStyle/>
        <a:p>
          <a:r>
            <a:rPr lang="de-DE" sz="2000" b="1" dirty="0" smtClean="0"/>
            <a:t>2. </a:t>
          </a:r>
          <a:r>
            <a:rPr lang="en-US" sz="2000" b="1" noProof="0" dirty="0" smtClean="0"/>
            <a:t>Proof</a:t>
          </a:r>
          <a:r>
            <a:rPr lang="de-DE" sz="2000" b="1" dirty="0" smtClean="0"/>
            <a:t> </a:t>
          </a:r>
          <a:r>
            <a:rPr lang="en-US" sz="2000" b="1" noProof="0" dirty="0" smtClean="0"/>
            <a:t>of</a:t>
          </a:r>
          <a:r>
            <a:rPr lang="de-DE" sz="2000" b="1" dirty="0" smtClean="0"/>
            <a:t> </a:t>
          </a:r>
          <a:r>
            <a:rPr lang="en-US" sz="2000" b="1" noProof="0" dirty="0" smtClean="0"/>
            <a:t>concept</a:t>
          </a:r>
          <a:r>
            <a:rPr lang="de-DE" sz="2000" b="1" dirty="0" smtClean="0"/>
            <a:t> / </a:t>
          </a:r>
          <a:r>
            <a:rPr lang="en-US" sz="2000" b="1" noProof="0" dirty="0" smtClean="0"/>
            <a:t>piloting</a:t>
          </a:r>
          <a:endParaRPr lang="en-US" sz="2000" b="1" noProof="0" dirty="0"/>
        </a:p>
      </dgm:t>
    </dgm:pt>
    <dgm:pt modelId="{C676F115-D08D-4CCF-B982-58C14B61DD6B}" type="parTrans" cxnId="{B9A3B02E-BBBA-450F-B6C3-D2B3FA45B231}">
      <dgm:prSet/>
      <dgm:spPr/>
      <dgm:t>
        <a:bodyPr/>
        <a:lstStyle/>
        <a:p>
          <a:endParaRPr lang="de-DE" sz="2000"/>
        </a:p>
      </dgm:t>
    </dgm:pt>
    <dgm:pt modelId="{892CE1BF-3D73-49CA-8071-BA0C7033308A}" type="sibTrans" cxnId="{B9A3B02E-BBBA-450F-B6C3-D2B3FA45B231}">
      <dgm:prSet/>
      <dgm:spPr/>
      <dgm:t>
        <a:bodyPr/>
        <a:lstStyle/>
        <a:p>
          <a:endParaRPr lang="de-DE" sz="2000"/>
        </a:p>
      </dgm:t>
    </dgm:pt>
    <dgm:pt modelId="{70912857-947D-4252-BC4B-B464A2D808CD}">
      <dgm:prSet custT="1"/>
      <dgm:spPr>
        <a:solidFill>
          <a:schemeClr val="accent3">
            <a:lumMod val="60000"/>
            <a:lumOff val="40000"/>
          </a:schemeClr>
        </a:solidFill>
      </dgm:spPr>
      <dgm:t>
        <a:bodyPr/>
        <a:lstStyle/>
        <a:p>
          <a:r>
            <a:rPr lang="de-DE" sz="2000" b="1" dirty="0" smtClean="0"/>
            <a:t>3. Impact at </a:t>
          </a:r>
          <a:r>
            <a:rPr lang="de-DE" sz="2000" b="1" dirty="0" err="1" smtClean="0"/>
            <a:t>scale</a:t>
          </a:r>
          <a:endParaRPr lang="de-DE" sz="2000" b="1" dirty="0"/>
        </a:p>
      </dgm:t>
    </dgm:pt>
    <dgm:pt modelId="{A90131A6-D483-4306-B497-8F0819494F04}" type="parTrans" cxnId="{11C753A3-F070-4B54-A742-0F429F3AB5EC}">
      <dgm:prSet/>
      <dgm:spPr/>
      <dgm:t>
        <a:bodyPr/>
        <a:lstStyle/>
        <a:p>
          <a:endParaRPr lang="de-DE" sz="2000"/>
        </a:p>
      </dgm:t>
    </dgm:pt>
    <dgm:pt modelId="{7787BC68-6965-4CF6-A110-E3AC2C781D57}" type="sibTrans" cxnId="{11C753A3-F070-4B54-A742-0F429F3AB5EC}">
      <dgm:prSet/>
      <dgm:spPr/>
      <dgm:t>
        <a:bodyPr/>
        <a:lstStyle/>
        <a:p>
          <a:endParaRPr lang="de-DE" sz="2000"/>
        </a:p>
      </dgm:t>
    </dgm:pt>
    <dgm:pt modelId="{725D039F-43C4-47BA-82D4-E538973D60B1}" type="pres">
      <dgm:prSet presAssocID="{EFA3BEDF-7BD1-43EB-9575-E34ED114ECE3}" presName="Name0" presStyleCnt="0">
        <dgm:presLayoutVars>
          <dgm:dir/>
          <dgm:animLvl val="lvl"/>
          <dgm:resizeHandles val="exact"/>
        </dgm:presLayoutVars>
      </dgm:prSet>
      <dgm:spPr/>
    </dgm:pt>
    <dgm:pt modelId="{4FB7F68A-305F-4825-875D-140D27C6CA30}" type="pres">
      <dgm:prSet presAssocID="{07A7D672-8DF4-43D3-89B3-0184252A768B}" presName="parTxOnly" presStyleLbl="node1" presStyleIdx="0" presStyleCnt="3">
        <dgm:presLayoutVars>
          <dgm:chMax val="0"/>
          <dgm:chPref val="0"/>
          <dgm:bulletEnabled val="1"/>
        </dgm:presLayoutVars>
      </dgm:prSet>
      <dgm:spPr/>
      <dgm:t>
        <a:bodyPr/>
        <a:lstStyle/>
        <a:p>
          <a:endParaRPr lang="de-DE"/>
        </a:p>
      </dgm:t>
    </dgm:pt>
    <dgm:pt modelId="{13FB2D98-9D91-43DF-8C57-ED89E8C6F250}" type="pres">
      <dgm:prSet presAssocID="{E8804BC8-3B4B-4376-BB4E-E055491000E5}" presName="parTxOnlySpace" presStyleCnt="0"/>
      <dgm:spPr/>
    </dgm:pt>
    <dgm:pt modelId="{F9DD3CDB-E7C7-46C0-8DD6-ED01C6FF9C7A}" type="pres">
      <dgm:prSet presAssocID="{74C6BC1E-F289-48FB-A9E6-93852A2367C8}" presName="parTxOnly" presStyleLbl="node1" presStyleIdx="1" presStyleCnt="3">
        <dgm:presLayoutVars>
          <dgm:chMax val="0"/>
          <dgm:chPref val="0"/>
          <dgm:bulletEnabled val="1"/>
        </dgm:presLayoutVars>
      </dgm:prSet>
      <dgm:spPr/>
      <dgm:t>
        <a:bodyPr/>
        <a:lstStyle/>
        <a:p>
          <a:endParaRPr lang="de-DE"/>
        </a:p>
      </dgm:t>
    </dgm:pt>
    <dgm:pt modelId="{28352CA6-1A0E-4F77-BC49-A343F0DD3AF8}" type="pres">
      <dgm:prSet presAssocID="{892CE1BF-3D73-49CA-8071-BA0C7033308A}" presName="parTxOnlySpace" presStyleCnt="0"/>
      <dgm:spPr/>
    </dgm:pt>
    <dgm:pt modelId="{929F9C41-5FCC-4A88-A80B-2E1C079CFEE3}" type="pres">
      <dgm:prSet presAssocID="{70912857-947D-4252-BC4B-B464A2D808CD}" presName="parTxOnly" presStyleLbl="node1" presStyleIdx="2" presStyleCnt="3">
        <dgm:presLayoutVars>
          <dgm:chMax val="0"/>
          <dgm:chPref val="0"/>
          <dgm:bulletEnabled val="1"/>
        </dgm:presLayoutVars>
      </dgm:prSet>
      <dgm:spPr/>
      <dgm:t>
        <a:bodyPr/>
        <a:lstStyle/>
        <a:p>
          <a:endParaRPr lang="de-DE"/>
        </a:p>
      </dgm:t>
    </dgm:pt>
  </dgm:ptLst>
  <dgm:cxnLst>
    <dgm:cxn modelId="{4ABF690D-1F5D-4318-8046-562A39C985BD}" type="presOf" srcId="{70912857-947D-4252-BC4B-B464A2D808CD}" destId="{929F9C41-5FCC-4A88-A80B-2E1C079CFEE3}" srcOrd="0" destOrd="0" presId="urn:microsoft.com/office/officeart/2005/8/layout/chevron1"/>
    <dgm:cxn modelId="{7CDB99B9-FE2D-4FA2-9E4E-0077EE09BF6F}" type="presOf" srcId="{EFA3BEDF-7BD1-43EB-9575-E34ED114ECE3}" destId="{725D039F-43C4-47BA-82D4-E538973D60B1}" srcOrd="0" destOrd="0" presId="urn:microsoft.com/office/officeart/2005/8/layout/chevron1"/>
    <dgm:cxn modelId="{B9A3B02E-BBBA-450F-B6C3-D2B3FA45B231}" srcId="{EFA3BEDF-7BD1-43EB-9575-E34ED114ECE3}" destId="{74C6BC1E-F289-48FB-A9E6-93852A2367C8}" srcOrd="1" destOrd="0" parTransId="{C676F115-D08D-4CCF-B982-58C14B61DD6B}" sibTransId="{892CE1BF-3D73-49CA-8071-BA0C7033308A}"/>
    <dgm:cxn modelId="{11C753A3-F070-4B54-A742-0F429F3AB5EC}" srcId="{EFA3BEDF-7BD1-43EB-9575-E34ED114ECE3}" destId="{70912857-947D-4252-BC4B-B464A2D808CD}" srcOrd="2" destOrd="0" parTransId="{A90131A6-D483-4306-B497-8F0819494F04}" sibTransId="{7787BC68-6965-4CF6-A110-E3AC2C781D57}"/>
    <dgm:cxn modelId="{224B5334-3522-4A8D-8ABF-5509E7A349B2}" srcId="{EFA3BEDF-7BD1-43EB-9575-E34ED114ECE3}" destId="{07A7D672-8DF4-43D3-89B3-0184252A768B}" srcOrd="0" destOrd="0" parTransId="{5BF79847-F117-48A8-85D1-FACBB43C6844}" sibTransId="{E8804BC8-3B4B-4376-BB4E-E055491000E5}"/>
    <dgm:cxn modelId="{BE8BDCC2-79C0-43F7-8361-55275FD51C5A}" type="presOf" srcId="{74C6BC1E-F289-48FB-A9E6-93852A2367C8}" destId="{F9DD3CDB-E7C7-46C0-8DD6-ED01C6FF9C7A}" srcOrd="0" destOrd="0" presId="urn:microsoft.com/office/officeart/2005/8/layout/chevron1"/>
    <dgm:cxn modelId="{4DC08E6F-6092-444F-AB4E-18F86EACD883}" type="presOf" srcId="{07A7D672-8DF4-43D3-89B3-0184252A768B}" destId="{4FB7F68A-305F-4825-875D-140D27C6CA30}" srcOrd="0" destOrd="0" presId="urn:microsoft.com/office/officeart/2005/8/layout/chevron1"/>
    <dgm:cxn modelId="{41B2A3E8-CFF1-41BF-A91D-4F43A04F47C0}" type="presParOf" srcId="{725D039F-43C4-47BA-82D4-E538973D60B1}" destId="{4FB7F68A-305F-4825-875D-140D27C6CA30}" srcOrd="0" destOrd="0" presId="urn:microsoft.com/office/officeart/2005/8/layout/chevron1"/>
    <dgm:cxn modelId="{AAA37A72-6DE6-4C09-922D-AE110DB0B5BA}" type="presParOf" srcId="{725D039F-43C4-47BA-82D4-E538973D60B1}" destId="{13FB2D98-9D91-43DF-8C57-ED89E8C6F250}" srcOrd="1" destOrd="0" presId="urn:microsoft.com/office/officeart/2005/8/layout/chevron1"/>
    <dgm:cxn modelId="{C7397C76-56C7-4605-B522-356351ABC2C7}" type="presParOf" srcId="{725D039F-43C4-47BA-82D4-E538973D60B1}" destId="{F9DD3CDB-E7C7-46C0-8DD6-ED01C6FF9C7A}" srcOrd="2" destOrd="0" presId="urn:microsoft.com/office/officeart/2005/8/layout/chevron1"/>
    <dgm:cxn modelId="{C11CB865-D0DB-4612-BFDB-CCCD20D2A37A}" type="presParOf" srcId="{725D039F-43C4-47BA-82D4-E538973D60B1}" destId="{28352CA6-1A0E-4F77-BC49-A343F0DD3AF8}" srcOrd="3" destOrd="0" presId="urn:microsoft.com/office/officeart/2005/8/layout/chevron1"/>
    <dgm:cxn modelId="{6B2C24B1-E5D1-435A-B1A2-41D7CAAE704A}" type="presParOf" srcId="{725D039F-43C4-47BA-82D4-E538973D60B1}" destId="{929F9C41-5FCC-4A88-A80B-2E1C079CFEE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7F68A-305F-4825-875D-140D27C6CA30}">
      <dsp:nvSpPr>
        <dsp:cNvPr id="0" name=""/>
        <dsp:cNvSpPr/>
      </dsp:nvSpPr>
      <dsp:spPr>
        <a:xfrm>
          <a:off x="2491" y="78710"/>
          <a:ext cx="3035448" cy="1214179"/>
        </a:xfrm>
        <a:prstGeom prst="chevron">
          <a:avLst/>
        </a:prstGeom>
        <a:solidFill>
          <a:schemeClr val="accent3">
            <a:lumMod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b="1" kern="1200" dirty="0" smtClean="0"/>
            <a:t>1. Discovery </a:t>
          </a:r>
          <a:r>
            <a:rPr lang="de-DE" sz="2000" b="1" kern="1200" dirty="0" err="1" smtClean="0"/>
            <a:t>research</a:t>
          </a:r>
          <a:endParaRPr lang="de-DE" sz="2000" b="1" kern="1200" dirty="0"/>
        </a:p>
      </dsp:txBody>
      <dsp:txXfrm>
        <a:off x="609581" y="78710"/>
        <a:ext cx="1821269" cy="1214179"/>
      </dsp:txXfrm>
    </dsp:sp>
    <dsp:sp modelId="{F9DD3CDB-E7C7-46C0-8DD6-ED01C6FF9C7A}">
      <dsp:nvSpPr>
        <dsp:cNvPr id="0" name=""/>
        <dsp:cNvSpPr/>
      </dsp:nvSpPr>
      <dsp:spPr>
        <a:xfrm>
          <a:off x="2734394" y="78710"/>
          <a:ext cx="3035448" cy="1214179"/>
        </a:xfrm>
        <a:prstGeom prst="chevron">
          <a:avLst/>
        </a:prstGeom>
        <a:solidFill>
          <a:schemeClr val="accent3">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b="1" kern="1200" dirty="0" smtClean="0"/>
            <a:t>2. </a:t>
          </a:r>
          <a:r>
            <a:rPr lang="en-US" sz="2000" b="1" kern="1200" noProof="0" dirty="0" smtClean="0"/>
            <a:t>Proof</a:t>
          </a:r>
          <a:r>
            <a:rPr lang="de-DE" sz="2000" b="1" kern="1200" dirty="0" smtClean="0"/>
            <a:t> </a:t>
          </a:r>
          <a:r>
            <a:rPr lang="en-US" sz="2000" b="1" kern="1200" noProof="0" dirty="0" smtClean="0"/>
            <a:t>of</a:t>
          </a:r>
          <a:r>
            <a:rPr lang="de-DE" sz="2000" b="1" kern="1200" dirty="0" smtClean="0"/>
            <a:t> </a:t>
          </a:r>
          <a:r>
            <a:rPr lang="en-US" sz="2000" b="1" kern="1200" noProof="0" dirty="0" smtClean="0"/>
            <a:t>concept</a:t>
          </a:r>
          <a:r>
            <a:rPr lang="de-DE" sz="2000" b="1" kern="1200" dirty="0" smtClean="0"/>
            <a:t> / </a:t>
          </a:r>
          <a:r>
            <a:rPr lang="en-US" sz="2000" b="1" kern="1200" noProof="0" dirty="0" smtClean="0"/>
            <a:t>piloting</a:t>
          </a:r>
          <a:endParaRPr lang="en-US" sz="2000" b="1" kern="1200" noProof="0" dirty="0"/>
        </a:p>
      </dsp:txBody>
      <dsp:txXfrm>
        <a:off x="3341484" y="78710"/>
        <a:ext cx="1821269" cy="1214179"/>
      </dsp:txXfrm>
    </dsp:sp>
    <dsp:sp modelId="{929F9C41-5FCC-4A88-A80B-2E1C079CFEE3}">
      <dsp:nvSpPr>
        <dsp:cNvPr id="0" name=""/>
        <dsp:cNvSpPr/>
      </dsp:nvSpPr>
      <dsp:spPr>
        <a:xfrm>
          <a:off x="5466298" y="78710"/>
          <a:ext cx="3035448" cy="1214179"/>
        </a:xfrm>
        <a:prstGeom prst="chevron">
          <a:avLst/>
        </a:prstGeom>
        <a:solidFill>
          <a:schemeClr val="accent3">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b="1" kern="1200" dirty="0" smtClean="0"/>
            <a:t>3. Impact at </a:t>
          </a:r>
          <a:r>
            <a:rPr lang="de-DE" sz="2000" b="1" kern="1200" dirty="0" err="1" smtClean="0"/>
            <a:t>scale</a:t>
          </a:r>
          <a:endParaRPr lang="de-DE" sz="2000" b="1" kern="1200" dirty="0"/>
        </a:p>
      </dsp:txBody>
      <dsp:txXfrm>
        <a:off x="6073388" y="78710"/>
        <a:ext cx="1821269" cy="12141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723" cy="49672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3141" y="0"/>
            <a:ext cx="2947723" cy="49672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5152BA-E95C-4FF7-A43C-1767F06FEF1B}" type="datetimeFigureOut">
              <a:rPr lang="en-US"/>
              <a:pPr>
                <a:defRPr/>
              </a:pPr>
              <a:t>5/23/2017</a:t>
            </a:fld>
            <a:endParaRPr lang="en-US"/>
          </a:p>
        </p:txBody>
      </p:sp>
      <p:sp>
        <p:nvSpPr>
          <p:cNvPr id="4" name="Footer Placeholder 3"/>
          <p:cNvSpPr>
            <a:spLocks noGrp="1"/>
          </p:cNvSpPr>
          <p:nvPr>
            <p:ph type="ftr" sz="quarter" idx="2"/>
          </p:nvPr>
        </p:nvSpPr>
        <p:spPr>
          <a:xfrm>
            <a:off x="0" y="9436122"/>
            <a:ext cx="2947723" cy="4967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3141" y="9436122"/>
            <a:ext cx="2947723" cy="496729"/>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9624786-FCEA-49B7-8C6B-08BC3701957D}" type="slidenum">
              <a:rPr lang="en-US"/>
              <a:pPr/>
              <a:t>‹#›</a:t>
            </a:fld>
            <a:endParaRPr lang="en-US"/>
          </a:p>
        </p:txBody>
      </p:sp>
    </p:spTree>
    <p:extLst>
      <p:ext uri="{BB962C8B-B14F-4D97-AF65-F5344CB8AC3E}">
        <p14:creationId xmlns:p14="http://schemas.microsoft.com/office/powerpoint/2010/main" val="3948316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723" cy="49672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3141" y="0"/>
            <a:ext cx="2947723" cy="49672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3FECBB2-B75E-4207-A1C5-4E95AEDFF5E7}" type="datetimeFigureOut">
              <a:rPr lang="en-US"/>
              <a:pPr>
                <a:defRPr/>
              </a:pPr>
              <a:t>5/23/2017</a:t>
            </a:fld>
            <a:endParaRPr lang="en-US"/>
          </a:p>
        </p:txBody>
      </p:sp>
      <p:sp>
        <p:nvSpPr>
          <p:cNvPr id="4" name="Slide Image Placeholder 3"/>
          <p:cNvSpPr>
            <a:spLocks noGrp="1" noRot="1" noChangeAspect="1"/>
          </p:cNvSpPr>
          <p:nvPr>
            <p:ph type="sldImg" idx="2"/>
          </p:nvPr>
        </p:nvSpPr>
        <p:spPr>
          <a:xfrm>
            <a:off x="917575" y="744538"/>
            <a:ext cx="4967288" cy="37258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244" y="4718923"/>
            <a:ext cx="5441950" cy="447055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6122"/>
            <a:ext cx="2947723" cy="4967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3141" y="9436122"/>
            <a:ext cx="2947723" cy="496729"/>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433DCB5-9486-479F-8B0C-58B1E7E2F8DF}" type="slidenum">
              <a:rPr lang="en-US"/>
              <a:pPr/>
              <a:t>‹#›</a:t>
            </a:fld>
            <a:endParaRPr lang="en-US"/>
          </a:p>
        </p:txBody>
      </p:sp>
    </p:spTree>
    <p:extLst>
      <p:ext uri="{BB962C8B-B14F-4D97-AF65-F5344CB8AC3E}">
        <p14:creationId xmlns:p14="http://schemas.microsoft.com/office/powerpoint/2010/main" val="36490915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3DCB5-9486-479F-8B0C-58B1E7E2F8DF}" type="slidenum">
              <a:rPr lang="en-US" smtClean="0"/>
              <a:pPr/>
              <a:t>11</a:t>
            </a:fld>
            <a:endParaRPr lang="en-US"/>
          </a:p>
        </p:txBody>
      </p:sp>
    </p:spTree>
    <p:extLst>
      <p:ext uri="{BB962C8B-B14F-4D97-AF65-F5344CB8AC3E}">
        <p14:creationId xmlns:p14="http://schemas.microsoft.com/office/powerpoint/2010/main" val="393941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a:xfrm>
            <a:off x="996950" y="768350"/>
            <a:ext cx="5111750" cy="3835400"/>
          </a:xfrm>
          <a:ln/>
        </p:spPr>
      </p:sp>
      <p:sp>
        <p:nvSpPr>
          <p:cNvPr id="113667" name="備忘稿版面配置區 2"/>
          <p:cNvSpPr>
            <a:spLocks noGrp="1"/>
          </p:cNvSpPr>
          <p:nvPr>
            <p:ph type="body" idx="1"/>
          </p:nvPr>
        </p:nvSpPr>
        <p:spPr>
          <a:xfrm>
            <a:off x="710746" y="4860728"/>
            <a:ext cx="5680985"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52" tIns="47326" rIns="94652" bIns="47326"/>
          <a:lstStyle/>
          <a:p>
            <a:pPr>
              <a:spcBef>
                <a:spcPct val="0"/>
              </a:spcBef>
            </a:pPr>
            <a:endParaRPr lang="zh-TW" altLang="en-US"/>
          </a:p>
        </p:txBody>
      </p:sp>
      <p:sp>
        <p:nvSpPr>
          <p:cNvPr id="113668" name="投影片編號版面配置區 3"/>
          <p:cNvSpPr txBox="1">
            <a:spLocks noGrp="1"/>
          </p:cNvSpPr>
          <p:nvPr/>
        </p:nvSpPr>
        <p:spPr bwMode="auto">
          <a:xfrm>
            <a:off x="4022584" y="9719822"/>
            <a:ext cx="3078235"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52" tIns="47326" rIns="94652" bIns="4732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72512B-547B-4076-9C4F-8F2DD361229B}" type="slidenum">
              <a:rPr kumimoji="1" lang="zh-TW" altLang="en-US" sz="12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Tree>
    <p:extLst>
      <p:ext uri="{BB962C8B-B14F-4D97-AF65-F5344CB8AC3E}">
        <p14:creationId xmlns:p14="http://schemas.microsoft.com/office/powerpoint/2010/main" val="308276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kern="1200" dirty="0">
                <a:solidFill>
                  <a:schemeClr val="tx1"/>
                </a:solidFill>
                <a:effectLst/>
                <a:latin typeface="+mn-lt"/>
                <a:ea typeface="ＭＳ Ｐゴシック" charset="0"/>
                <a:cs typeface="ＭＳ Ｐゴシック" charset="0"/>
              </a:rPr>
              <a:t>This presentation firstly summarises the World Vegetable </a:t>
            </a:r>
            <a:r>
              <a:rPr lang="en-AU" sz="1200" b="0" i="0" kern="1200" dirty="0" err="1">
                <a:solidFill>
                  <a:schemeClr val="tx1"/>
                </a:solidFill>
                <a:effectLst/>
                <a:latin typeface="+mn-lt"/>
                <a:ea typeface="ＭＳ Ｐゴシック" charset="0"/>
                <a:cs typeface="ＭＳ Ｐゴシック" charset="0"/>
              </a:rPr>
              <a:t>Center’s</a:t>
            </a:r>
            <a:r>
              <a:rPr lang="en-AU" sz="1200" b="0" i="0" kern="1200" dirty="0">
                <a:solidFill>
                  <a:schemeClr val="tx1"/>
                </a:solidFill>
                <a:effectLst/>
                <a:latin typeface="+mn-lt"/>
                <a:ea typeface="ＭＳ Ｐゴシック" charset="0"/>
                <a:cs typeface="ＭＳ Ｐゴシック" charset="0"/>
              </a:rPr>
              <a:t> approach to the development of home gardens currently funded through the Feed the Future initiative. Secondly I will delve more deeply into key development concepts plus elucidate on the “theory of change” underlying the suite of home garden projects around the world managed by World Vegetable </a:t>
            </a:r>
            <a:r>
              <a:rPr lang="en-AU" sz="1200" b="0" i="0" kern="1200" dirty="0" err="1">
                <a:solidFill>
                  <a:schemeClr val="tx1"/>
                </a:solidFill>
                <a:effectLst/>
                <a:latin typeface="+mn-lt"/>
                <a:ea typeface="ＭＳ Ｐゴシック" charset="0"/>
                <a:cs typeface="ＭＳ Ｐゴシック" charset="0"/>
              </a:rPr>
              <a:t>Center</a:t>
            </a:r>
            <a:r>
              <a:rPr lang="en-AU" sz="1200" b="0" i="0" kern="1200" dirty="0">
                <a:solidFill>
                  <a:schemeClr val="tx1"/>
                </a:solidFill>
                <a:effectLst/>
                <a:latin typeface="+mn-lt"/>
                <a:ea typeface="ＭＳ Ｐゴシック" charset="0"/>
                <a:cs typeface="ＭＳ Ｐゴシック" charset="0"/>
              </a:rPr>
              <a:t>.</a:t>
            </a:r>
          </a:p>
          <a:p>
            <a:pPr rtl="0"/>
            <a:r>
              <a:rPr lang="en-AU" sz="1200" b="0" i="0" kern="1200" dirty="0">
                <a:solidFill>
                  <a:schemeClr val="tx1"/>
                </a:solidFill>
                <a:effectLst/>
                <a:latin typeface="+mn-lt"/>
                <a:ea typeface="ＭＳ Ｐゴシック" charset="0"/>
                <a:cs typeface="ＭＳ Ｐゴシック" charset="0"/>
              </a:rPr>
              <a:t>Thirdly I will touch on our scaling approaches we promote across all the projects, and fourthly provide you with an update and examination of the activities in the Cambodian household garden scaling project.</a:t>
            </a:r>
          </a:p>
          <a:p>
            <a:r>
              <a:rPr lang="en-AU" b="1" dirty="0"/>
              <a:t>{click}</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450AFD-4D66-B54D-BC1B-F1F85AD1DAE0}"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61194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project has embarked on a GIS analysis of input supply stores in the districts in which we currently</a:t>
            </a:r>
            <a:r>
              <a:rPr lang="en-AU" baseline="0" dirty="0"/>
              <a:t> operate. A survey using </a:t>
            </a:r>
            <a:r>
              <a:rPr lang="en-AU" baseline="0" dirty="0" err="1"/>
              <a:t>Akvo</a:t>
            </a:r>
            <a:r>
              <a:rPr lang="en-AU" baseline="0" dirty="0"/>
              <a:t> Flow was commissioned to understand the existing network of input supply shops to assess their proximity to current clients. </a:t>
            </a:r>
          </a:p>
          <a:p>
            <a:endParaRPr lang="en-AU" baseline="0" dirty="0"/>
          </a:p>
          <a:p>
            <a:r>
              <a:rPr lang="en-AU" baseline="0" dirty="0"/>
              <a:t>This map shows the location of clients for year 1 in </a:t>
            </a:r>
            <a:r>
              <a:rPr lang="en-AU" baseline="0" dirty="0" err="1"/>
              <a:t>Siem</a:t>
            </a:r>
            <a:r>
              <a:rPr lang="en-AU" baseline="0" dirty="0"/>
              <a:t> Reap in relation to input supply shops that sell vegetable seed and those that do not. This map has identified that some clients can readily access vegetable seeds and yet many cannot within their immediate locations. </a:t>
            </a:r>
          </a:p>
          <a:p>
            <a:r>
              <a:rPr lang="en-AU" b="1" baseline="0" dirty="0"/>
              <a:t>{click}</a:t>
            </a:r>
          </a:p>
          <a:p>
            <a:endParaRPr lang="en-AU" baseline="0" dirty="0"/>
          </a:p>
          <a:p>
            <a:r>
              <a:rPr lang="en-AU" baseline="0" dirty="0"/>
              <a:t>The project is taking a commercial approach to seed availability on the premise that the commercial sector is in the best position to provide a sustainable supply of quality seed to clients. However this particular map tells only part of the story. We have identified East West Seed as being one of the more professional outfits when it comes to small home garden vegetable varieties through their development of value packs which are focused on smaller packets of relevant high nutrition varieties. Lets see what happens when we identify where East West Seeds are available in the districts we are focussing on in Year 1 for </a:t>
            </a:r>
            <a:r>
              <a:rPr lang="en-AU" baseline="0" dirty="0" err="1"/>
              <a:t>Siem</a:t>
            </a:r>
            <a:r>
              <a:rPr lang="en-AU" baseline="0" dirty="0"/>
              <a:t> Reap. </a:t>
            </a:r>
          </a:p>
          <a:p>
            <a:r>
              <a:rPr lang="en-AU" b="1" baseline="0" dirty="0"/>
              <a:t>{click}</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450AFD-4D66-B54D-BC1B-F1F85AD1DAE0}"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6033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3DCB5-9486-479F-8B0C-58B1E7E2F8DF}" type="slidenum">
              <a:rPr lang="en-US" smtClean="0"/>
              <a:pPr/>
              <a:t>24</a:t>
            </a:fld>
            <a:endParaRPr lang="en-US"/>
          </a:p>
        </p:txBody>
      </p:sp>
    </p:spTree>
    <p:extLst>
      <p:ext uri="{BB962C8B-B14F-4D97-AF65-F5344CB8AC3E}">
        <p14:creationId xmlns:p14="http://schemas.microsoft.com/office/powerpoint/2010/main" val="52009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flagship is organized into 3 Innovation</a:t>
            </a:r>
            <a:r>
              <a:rPr lang="en-US" baseline="0" dirty="0" smtClean="0"/>
              <a:t> Clusters and 8 product lines.</a:t>
            </a:r>
            <a:endParaRPr lang="en-US" dirty="0"/>
          </a:p>
        </p:txBody>
      </p:sp>
      <p:sp>
        <p:nvSpPr>
          <p:cNvPr id="4" name="Slide Number Placeholder 3"/>
          <p:cNvSpPr>
            <a:spLocks noGrp="1"/>
          </p:cNvSpPr>
          <p:nvPr>
            <p:ph type="sldNum" sz="quarter" idx="10"/>
          </p:nvPr>
        </p:nvSpPr>
        <p:spPr/>
        <p:txBody>
          <a:bodyPr/>
          <a:lstStyle/>
          <a:p>
            <a:fld id="{1433DCB5-9486-479F-8B0C-58B1E7E2F8DF}" type="slidenum">
              <a:rPr lang="en-US" smtClean="0"/>
              <a:pPr/>
              <a:t>26</a:t>
            </a:fld>
            <a:endParaRPr lang="en-US"/>
          </a:p>
        </p:txBody>
      </p:sp>
    </p:spTree>
    <p:extLst>
      <p:ext uri="{BB962C8B-B14F-4D97-AF65-F5344CB8AC3E}">
        <p14:creationId xmlns:p14="http://schemas.microsoft.com/office/powerpoint/2010/main" val="285053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20 ongoing</a:t>
            </a:r>
            <a:r>
              <a:rPr lang="en-US" baseline="0" dirty="0" smtClean="0"/>
              <a:t> impact &amp; adoption studies that cover nearly all combinations of regions and flagships.</a:t>
            </a:r>
            <a:endParaRPr lang="en-US" dirty="0"/>
          </a:p>
        </p:txBody>
      </p:sp>
      <p:sp>
        <p:nvSpPr>
          <p:cNvPr id="4" name="Slide Number Placeholder 3"/>
          <p:cNvSpPr>
            <a:spLocks noGrp="1"/>
          </p:cNvSpPr>
          <p:nvPr>
            <p:ph type="sldNum" sz="quarter" idx="10"/>
          </p:nvPr>
        </p:nvSpPr>
        <p:spPr/>
        <p:txBody>
          <a:bodyPr/>
          <a:lstStyle/>
          <a:p>
            <a:fld id="{1433DCB5-9486-479F-8B0C-58B1E7E2F8DF}" type="slidenum">
              <a:rPr lang="en-US" smtClean="0"/>
              <a:pPr/>
              <a:t>28</a:t>
            </a:fld>
            <a:endParaRPr lang="en-US"/>
          </a:p>
        </p:txBody>
      </p:sp>
    </p:spTree>
    <p:extLst>
      <p:ext uri="{BB962C8B-B14F-4D97-AF65-F5344CB8AC3E}">
        <p14:creationId xmlns:p14="http://schemas.microsoft.com/office/powerpoint/2010/main" val="62805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6" name="Rectangle 22"/>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0" name="Rectangle 9"/>
          <p:cNvSpPr>
            <a:spLocks noChangeArrowheads="1"/>
          </p:cNvSpPr>
          <p:nvPr/>
        </p:nvSpPr>
        <p:spPr bwMode="auto">
          <a:xfrm>
            <a:off x="158750" y="6391275"/>
            <a:ext cx="8832850" cy="309563"/>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schemeClr val="accent3">
                  <a:lumMod val="50000"/>
                </a:schemeClr>
              </a:solidFill>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TextBox 12"/>
          <p:cNvSpPr txBox="1">
            <a:spLocks noChangeArrowheads="1"/>
          </p:cNvSpPr>
          <p:nvPr/>
        </p:nvSpPr>
        <p:spPr bwMode="auto">
          <a:xfrm>
            <a:off x="7613650" y="6384925"/>
            <a:ext cx="136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r" eaLnBrk="1" hangingPunct="1">
              <a:defRPr/>
            </a:pPr>
            <a:r>
              <a:rPr lang="en-US" sz="1400" dirty="0" smtClean="0">
                <a:solidFill>
                  <a:schemeClr val="tx1">
                    <a:lumMod val="65000"/>
                    <a:lumOff val="35000"/>
                  </a:schemeClr>
                </a:solidFill>
                <a:latin typeface="Arial" charset="0"/>
              </a:rPr>
              <a:t>avrdc.org</a:t>
            </a: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524000"/>
          </a:xfrm>
        </p:spPr>
        <p:txBody>
          <a:bodyPr/>
          <a:lstStyle>
            <a:lvl1pPr>
              <a:defRPr sz="4200">
                <a:solidFill>
                  <a:schemeClr val="bg2">
                    <a:lumMod val="25000"/>
                  </a:schemeClr>
                </a:solidFill>
              </a:defRPr>
            </a:lvl1pPr>
          </a:lstStyle>
          <a:p>
            <a:r>
              <a:rPr lang="en-US" dirty="0" smtClean="0"/>
              <a:t>Click to edit Master title style</a:t>
            </a:r>
            <a:endParaRPr lang="en-US" dirty="0"/>
          </a:p>
        </p:txBody>
      </p:sp>
      <p:sp>
        <p:nvSpPr>
          <p:cNvPr id="17" name="Slide Number Placeholder 28"/>
          <p:cNvSpPr>
            <a:spLocks noGrp="1"/>
          </p:cNvSpPr>
          <p:nvPr>
            <p:ph type="sldNum" sz="quarter" idx="10"/>
          </p:nvPr>
        </p:nvSpPr>
        <p:spPr/>
        <p:txBody>
          <a:bodyPr/>
          <a:lstStyle>
            <a:lvl1pPr>
              <a:defRPr/>
            </a:lvl1pPr>
          </a:lstStyle>
          <a:p>
            <a:fld id="{693E8AC4-BEAE-452C-9751-CC771A9831D3}" type="slidenum">
              <a:rPr lang="en-US"/>
              <a:pPr/>
              <a:t>‹#›</a:t>
            </a:fld>
            <a:r>
              <a:rPr lang="en-US"/>
              <a:t> of x</a:t>
            </a:r>
          </a:p>
        </p:txBody>
      </p:sp>
    </p:spTree>
    <p:extLst>
      <p:ext uri="{BB962C8B-B14F-4D97-AF65-F5344CB8AC3E}">
        <p14:creationId xmlns:p14="http://schemas.microsoft.com/office/powerpoint/2010/main" val="5345869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9" name="Rectangle 18"/>
          <p:cNvSpPr/>
          <p:nvPr userDrawn="1"/>
        </p:nvSpPr>
        <p:spPr>
          <a:xfrm rot="20069359">
            <a:off x="5755970" y="289723"/>
            <a:ext cx="5369443" cy="6833837"/>
          </a:xfrm>
          <a:prstGeom prst="rect">
            <a:avLst/>
          </a:prstGeom>
          <a:blipFill dpi="0" rotWithShape="1">
            <a:blip r:embed="rId2" cstate="screen">
              <a:alphaModFix amt="6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quares"/>
          <p:cNvGrpSpPr/>
          <p:nvPr/>
        </p:nvGrpSpPr>
        <p:grpSpPr>
          <a:xfrm>
            <a:off x="0" y="1135744"/>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371600" y="701908"/>
            <a:ext cx="6858000" cy="1676400"/>
          </a:xfrm>
        </p:spPr>
        <p:txBody>
          <a:bodyPr>
            <a:noAutofit/>
          </a:bodyPr>
          <a:lstStyle>
            <a:lvl1pPr>
              <a:lnSpc>
                <a:spcPct val="80000"/>
              </a:lnSpc>
              <a:defRPr sz="4501"/>
            </a:lvl1pPr>
          </a:lstStyle>
          <a:p>
            <a:r>
              <a:rPr lang="en-US"/>
              <a:t>Click to edit Master title style</a:t>
            </a:r>
            <a:endParaRPr dirty="0"/>
          </a:p>
        </p:txBody>
      </p:sp>
      <p:sp>
        <p:nvSpPr>
          <p:cNvPr id="3" name="Subtitle 2"/>
          <p:cNvSpPr>
            <a:spLocks noGrp="1"/>
          </p:cNvSpPr>
          <p:nvPr>
            <p:ph type="subTitle" idx="1"/>
          </p:nvPr>
        </p:nvSpPr>
        <p:spPr>
          <a:xfrm>
            <a:off x="1371601" y="2558901"/>
            <a:ext cx="5638799" cy="1400183"/>
          </a:xfrm>
        </p:spPr>
        <p:txBody>
          <a:bodyPr>
            <a:normAutofit/>
          </a:bodyPr>
          <a:lstStyle>
            <a:lvl1pPr marL="0" indent="0" algn="l">
              <a:buNone/>
              <a:defRPr sz="2400">
                <a:solidFill>
                  <a:schemeClr val="accent1"/>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endParaRPr dirty="0"/>
          </a:p>
        </p:txBody>
      </p:sp>
      <p:grpSp>
        <p:nvGrpSpPr>
          <p:cNvPr id="11" name="bottom graphic"/>
          <p:cNvGrpSpPr/>
          <p:nvPr userDrawn="1"/>
        </p:nvGrpSpPr>
        <p:grpSpPr>
          <a:xfrm>
            <a:off x="0" y="5395518"/>
            <a:ext cx="9144000" cy="1462483"/>
            <a:chOff x="0" y="4056912"/>
            <a:chExt cx="9144000" cy="1096862"/>
          </a:xfrm>
        </p:grpSpPr>
        <p:sp>
          <p:nvSpPr>
            <p:cNvPr id="12" name="Freeform 11"/>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1069"/>
          <a:stretch/>
        </p:blipFill>
        <p:spPr>
          <a:xfrm>
            <a:off x="115388" y="6136592"/>
            <a:ext cx="699068" cy="668675"/>
          </a:xfrm>
          <a:prstGeom prst="rect">
            <a:avLst/>
          </a:prstGeom>
        </p:spPr>
      </p:pic>
      <p:sp>
        <p:nvSpPr>
          <p:cNvPr id="27" name="Content Placeholder 26"/>
          <p:cNvSpPr>
            <a:spLocks noGrp="1"/>
          </p:cNvSpPr>
          <p:nvPr>
            <p:ph sz="quarter" idx="10" hasCustomPrompt="1"/>
          </p:nvPr>
        </p:nvSpPr>
        <p:spPr>
          <a:xfrm>
            <a:off x="1417677" y="4204441"/>
            <a:ext cx="6019800" cy="583612"/>
          </a:xfrm>
        </p:spPr>
        <p:txBody>
          <a:bodyPr/>
          <a:lstStyle>
            <a:lvl1pPr marL="0" indent="0">
              <a:buFontTx/>
              <a:buNone/>
              <a:defRPr baseline="0">
                <a:solidFill>
                  <a:schemeClr val="accent3">
                    <a:lumMod val="50000"/>
                  </a:schemeClr>
                </a:solidFill>
                <a:latin typeface="Articulate" panose="02000503040000020004" pitchFamily="2" charset="0"/>
              </a:defRPr>
            </a:lvl1pPr>
          </a:lstStyle>
          <a:p>
            <a:pPr lvl="0"/>
            <a:r>
              <a:rPr lang="en-US" dirty="0"/>
              <a:t>YOUR NAME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17772">
            <a:off x="6840141" y="-327822"/>
            <a:ext cx="4227872" cy="7513645"/>
          </a:xfrm>
          <a:prstGeom prst="rect">
            <a:avLst/>
          </a:prstGeom>
        </p:spPr>
      </p:pic>
      <p:sp>
        <p:nvSpPr>
          <p:cNvPr id="4" name="Rectangle 3"/>
          <p:cNvSpPr/>
          <p:nvPr userDrawn="1"/>
        </p:nvSpPr>
        <p:spPr>
          <a:xfrm>
            <a:off x="9677400" y="-152400"/>
            <a:ext cx="2362200" cy="472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78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301752" y="1527048"/>
            <a:ext cx="8503920" cy="4721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8"/>
          <p:cNvSpPr>
            <a:spLocks noGrp="1"/>
          </p:cNvSpPr>
          <p:nvPr>
            <p:ph type="sldNum" sz="quarter" idx="10"/>
          </p:nvPr>
        </p:nvSpPr>
        <p:spPr>
          <a:xfrm>
            <a:off x="203200" y="6400800"/>
            <a:ext cx="2438400" cy="306388"/>
          </a:xfrm>
        </p:spPr>
        <p:txBody>
          <a:bodyPr/>
          <a:lstStyle>
            <a:lvl1pPr>
              <a:defRPr/>
            </a:lvl1pPr>
          </a:lstStyle>
          <a:p>
            <a:fld id="{45DEFBFA-216E-4E8C-9D40-A6B6105DC723}" type="slidenum">
              <a:rPr lang="en-US"/>
              <a:pPr/>
              <a:t>‹#›</a:t>
            </a:fld>
            <a:r>
              <a:rPr lang="en-US"/>
              <a:t> of x</a:t>
            </a:r>
          </a:p>
        </p:txBody>
      </p:sp>
    </p:spTree>
    <p:extLst>
      <p:ext uri="{BB962C8B-B14F-4D97-AF65-F5344CB8AC3E}">
        <p14:creationId xmlns:p14="http://schemas.microsoft.com/office/powerpoint/2010/main" val="38425420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5" name="Rectangle 22"/>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8" name="Rectangle 26"/>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9" name="Rectangle 27"/>
          <p:cNvSpPr>
            <a:spLocks noChangeArrowheads="1"/>
          </p:cNvSpPr>
          <p:nvPr/>
        </p:nvSpPr>
        <p:spPr bwMode="auto">
          <a:xfrm>
            <a:off x="155575" y="142875"/>
            <a:ext cx="8832850" cy="2139950"/>
          </a:xfrm>
          <a:prstGeom prst="rect">
            <a:avLst/>
          </a:prstGeom>
          <a:solidFill>
            <a:schemeClr val="accent6">
              <a:lumMod val="40000"/>
              <a:lumOff val="60000"/>
            </a:schemeClr>
          </a:solidFill>
          <a:ln>
            <a:noFill/>
          </a:ln>
        </p:spPr>
        <p:txBody>
          <a:bodyPr wrap="none" anchor="ctr"/>
          <a:lstStyle/>
          <a:p>
            <a:pPr>
              <a:defRPr/>
            </a:pPr>
            <a:endParaRPr lang="en-US">
              <a:cs typeface="Arial" charset="0"/>
            </a:endParaRPr>
          </a:p>
        </p:txBody>
      </p:sp>
      <p:sp>
        <p:nvSpPr>
          <p:cNvPr id="10" name="Rectangle 9"/>
          <p:cNvSpPr>
            <a:spLocks noChangeArrowheads="1"/>
          </p:cNvSpPr>
          <p:nvPr/>
        </p:nvSpPr>
        <p:spPr bwMode="auto">
          <a:xfrm>
            <a:off x="158750" y="6391275"/>
            <a:ext cx="8832850" cy="309563"/>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Slide Number Placeholder 28"/>
          <p:cNvSpPr txBox="1">
            <a:spLocks/>
          </p:cNvSpPr>
          <p:nvPr/>
        </p:nvSpPr>
        <p:spPr>
          <a:xfrm>
            <a:off x="228600" y="6399213"/>
            <a:ext cx="2438400" cy="306387"/>
          </a:xfrm>
          <a:prstGeom prst="rect">
            <a:avLst/>
          </a:prstGeom>
        </p:spPr>
        <p:txBody>
          <a:bodyPr lIns="45720" rIns="45720" anchor="ctr">
            <a:norm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36C80AE8-388D-4CD8-9887-CB2E943F5DAC}" type="slidenum">
              <a:rPr lang="en-US" sz="1400">
                <a:solidFill>
                  <a:srgbClr val="595959"/>
                </a:solidFill>
                <a:latin typeface="Arial" panose="020B0604020202020204" pitchFamily="34" charset="0"/>
              </a:rPr>
              <a:pPr eaLnBrk="1" hangingPunct="1"/>
              <a:t>‹#›</a:t>
            </a:fld>
            <a:r>
              <a:rPr lang="en-US" sz="1400">
                <a:solidFill>
                  <a:srgbClr val="595959"/>
                </a:solidFill>
                <a:latin typeface="Arial" panose="020B0604020202020204" pitchFamily="34" charset="0"/>
              </a:rPr>
              <a:t> of x</a:t>
            </a:r>
          </a:p>
        </p:txBody>
      </p:sp>
      <p:sp>
        <p:nvSpPr>
          <p:cNvPr id="14" name="TextBox 28"/>
          <p:cNvSpPr txBox="1">
            <a:spLocks noChangeArrowheads="1"/>
          </p:cNvSpPr>
          <p:nvPr/>
        </p:nvSpPr>
        <p:spPr bwMode="auto">
          <a:xfrm>
            <a:off x="7613650" y="6384925"/>
            <a:ext cx="136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r" eaLnBrk="1" hangingPunct="1">
              <a:defRPr/>
            </a:pPr>
            <a:r>
              <a:rPr lang="en-US" sz="1400" dirty="0" smtClean="0">
                <a:solidFill>
                  <a:schemeClr val="tx1">
                    <a:lumMod val="65000"/>
                    <a:lumOff val="35000"/>
                  </a:schemeClr>
                </a:solidFill>
                <a:latin typeface="Arial" charset="0"/>
              </a:rPr>
              <a:t>avrdc.org</a:t>
            </a:r>
          </a:p>
        </p:txBody>
      </p:sp>
      <p:grpSp>
        <p:nvGrpSpPr>
          <p:cNvPr id="15" name="Group 30"/>
          <p:cNvGrpSpPr>
            <a:grpSpLocks/>
          </p:cNvGrpSpPr>
          <p:nvPr/>
        </p:nvGrpSpPr>
        <p:grpSpPr bwMode="auto">
          <a:xfrm>
            <a:off x="4224338" y="2114550"/>
            <a:ext cx="685800" cy="685800"/>
            <a:chOff x="4224556" y="2114550"/>
            <a:chExt cx="685800" cy="685800"/>
          </a:xfrm>
        </p:grpSpPr>
        <p:sp>
          <p:nvSpPr>
            <p:cNvPr id="16" name="Oval 15"/>
            <p:cNvSpPr/>
            <p:nvPr/>
          </p:nvSpPr>
          <p:spPr>
            <a:xfrm>
              <a:off x="4224556" y="2114550"/>
              <a:ext cx="685800" cy="685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 name="Picture 31"/>
            <p:cNvPicPr>
              <a:picLocks noChangeAspect="1"/>
            </p:cNvPicPr>
            <p:nvPr/>
          </p:nvPicPr>
          <p:blipFill>
            <a:blip r:embed="rId2" cstate="print">
              <a:extLst>
                <a:ext uri="{28A0092B-C50C-407E-A947-70E740481C1C}">
                  <a14:useLocalDpi xmlns:a14="http://schemas.microsoft.com/office/drawing/2010/main" val="0"/>
                </a:ext>
              </a:extLst>
            </a:blip>
            <a:srcRect l="1942" t="2930" r="77991" b="5710"/>
            <a:stretch>
              <a:fillRect/>
            </a:stretch>
          </p:blipFill>
          <p:spPr bwMode="auto">
            <a:xfrm>
              <a:off x="4339612" y="2233325"/>
              <a:ext cx="478617" cy="47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1335088" y="2827789"/>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chemeClr val="tx1">
                    <a:lumMod val="75000"/>
                    <a:lumOff val="25000"/>
                  </a:schemeClr>
                </a:solidFill>
              </a:defRPr>
            </a:lvl1pPr>
          </a:lstStyle>
          <a:p>
            <a:r>
              <a:rPr lang="en-US" smtClean="0"/>
              <a:t>Click to edit Master title style</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30808" y="2239144"/>
            <a:ext cx="484043" cy="480202"/>
          </a:xfrm>
          <a:prstGeom prst="rect">
            <a:avLst/>
          </a:prstGeom>
        </p:spPr>
      </p:pic>
    </p:spTree>
    <p:extLst>
      <p:ext uri="{BB962C8B-B14F-4D97-AF65-F5344CB8AC3E}">
        <p14:creationId xmlns:p14="http://schemas.microsoft.com/office/powerpoint/2010/main" val="27541764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20"/>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2"/>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1" name="Rectangle 2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2" name="Rectangle 11"/>
          <p:cNvSpPr/>
          <p:nvPr/>
        </p:nvSpPr>
        <p:spPr>
          <a:xfrm>
            <a:off x="152400" y="1371600"/>
            <a:ext cx="8832850" cy="914400"/>
          </a:xfrm>
          <a:prstGeom prst="rect">
            <a:avLst/>
          </a:prstGeom>
          <a:solidFill>
            <a:schemeClr val="accent6">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58750" y="6391275"/>
            <a:ext cx="8832850" cy="311150"/>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Slide Number Placeholder 28"/>
          <p:cNvSpPr txBox="1">
            <a:spLocks/>
          </p:cNvSpPr>
          <p:nvPr/>
        </p:nvSpPr>
        <p:spPr>
          <a:xfrm>
            <a:off x="228600" y="6399213"/>
            <a:ext cx="2438400" cy="306387"/>
          </a:xfrm>
          <a:prstGeom prst="rect">
            <a:avLst/>
          </a:prstGeom>
        </p:spPr>
        <p:txBody>
          <a:bodyPr lIns="45720" rIns="45720" anchor="ctr">
            <a:norm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0B085001-2BFF-4AF4-80E4-35146730E9E8}" type="slidenum">
              <a:rPr lang="en-US" sz="1400">
                <a:solidFill>
                  <a:srgbClr val="595959"/>
                </a:solidFill>
                <a:latin typeface="Arial" panose="020B0604020202020204" pitchFamily="34" charset="0"/>
              </a:rPr>
              <a:pPr eaLnBrk="1" hangingPunct="1"/>
              <a:t>‹#›</a:t>
            </a:fld>
            <a:r>
              <a:rPr lang="en-US" sz="1400">
                <a:solidFill>
                  <a:srgbClr val="595959"/>
                </a:solidFill>
                <a:latin typeface="Arial" panose="020B0604020202020204" pitchFamily="34" charset="0"/>
              </a:rPr>
              <a:t> of x</a:t>
            </a:r>
          </a:p>
        </p:txBody>
      </p:sp>
      <p:sp>
        <p:nvSpPr>
          <p:cNvPr id="17" name="TextBox 16"/>
          <p:cNvSpPr txBox="1">
            <a:spLocks noChangeArrowheads="1"/>
          </p:cNvSpPr>
          <p:nvPr/>
        </p:nvSpPr>
        <p:spPr bwMode="auto">
          <a:xfrm>
            <a:off x="7613650" y="6384925"/>
            <a:ext cx="136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r" eaLnBrk="1" hangingPunct="1">
              <a:defRPr/>
            </a:pPr>
            <a:r>
              <a:rPr lang="en-US" sz="1400" dirty="0" smtClean="0">
                <a:solidFill>
                  <a:schemeClr val="tx1">
                    <a:lumMod val="65000"/>
                    <a:lumOff val="35000"/>
                  </a:schemeClr>
                </a:solidFill>
                <a:latin typeface="Arial" charset="0"/>
              </a:rPr>
              <a:t>avrdc.org</a:t>
            </a:r>
          </a:p>
        </p:txBody>
      </p:sp>
      <p:sp>
        <p:nvSpPr>
          <p:cNvPr id="19" name="Oval 18"/>
          <p:cNvSpPr/>
          <p:nvPr/>
        </p:nvSpPr>
        <p:spPr bwMode="auto">
          <a:xfrm>
            <a:off x="4224338" y="990600"/>
            <a:ext cx="685800" cy="685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53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itle 22"/>
          <p:cNvSpPr>
            <a:spLocks noGrp="1"/>
          </p:cNvSpPr>
          <p:nvPr>
            <p:ph type="title"/>
          </p:nvPr>
        </p:nvSpPr>
        <p:spPr>
          <a:xfrm>
            <a:off x="307975" y="307975"/>
            <a:ext cx="8534400" cy="758825"/>
          </a:xfrm>
        </p:spPr>
        <p:txBody>
          <a:bodyPr rtlCol="0"/>
          <a:lstStyle>
            <a:lvl1pPr>
              <a:defRPr>
                <a:solidFill>
                  <a:schemeClr val="tx1">
                    <a:lumMod val="75000"/>
                    <a:lumOff val="25000"/>
                  </a:schemeClr>
                </a:solidFill>
              </a:defRPr>
            </a:lvl1pPr>
          </a:lstStyle>
          <a:p>
            <a:r>
              <a:rPr lang="en-US" smtClean="0"/>
              <a:t>Click to edit Master 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0339" y="1150436"/>
            <a:ext cx="473559" cy="469801"/>
          </a:xfrm>
          <a:prstGeom prst="rect">
            <a:avLst/>
          </a:prstGeom>
        </p:spPr>
      </p:pic>
    </p:spTree>
    <p:extLst>
      <p:ext uri="{BB962C8B-B14F-4D97-AF65-F5344CB8AC3E}">
        <p14:creationId xmlns:p14="http://schemas.microsoft.com/office/powerpoint/2010/main" val="14101424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bg>
      <p:bgRef idx="1001">
        <a:schemeClr val="bg2"/>
      </p:bgRef>
    </p:bg>
    <p:spTree>
      <p:nvGrpSpPr>
        <p:cNvPr id="1" name=""/>
        <p:cNvGrpSpPr/>
        <p:nvPr/>
      </p:nvGrpSpPr>
      <p:grpSpPr>
        <a:xfrm>
          <a:off x="0" y="0"/>
          <a:ext cx="0" cy="0"/>
          <a:chOff x="0" y="0"/>
          <a:chExt cx="0" cy="0"/>
        </a:xfrm>
      </p:grpSpPr>
      <p:sp>
        <p:nvSpPr>
          <p:cNvPr id="7" name="Straight Connector 20"/>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2"/>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1" name="Rectangle 2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2" name="Rectangle 11"/>
          <p:cNvSpPr/>
          <p:nvPr/>
        </p:nvSpPr>
        <p:spPr>
          <a:xfrm>
            <a:off x="152400" y="1371600"/>
            <a:ext cx="8832850" cy="914400"/>
          </a:xfrm>
          <a:prstGeom prst="rect">
            <a:avLst/>
          </a:prstGeom>
          <a:solidFill>
            <a:schemeClr val="accent3">
              <a:lumMod val="60000"/>
              <a:lumOff val="4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58750" y="6391275"/>
            <a:ext cx="8832850" cy="311150"/>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TextBox 29"/>
          <p:cNvSpPr txBox="1">
            <a:spLocks noChangeArrowheads="1"/>
          </p:cNvSpPr>
          <p:nvPr/>
        </p:nvSpPr>
        <p:spPr bwMode="auto">
          <a:xfrm>
            <a:off x="7613650" y="6384925"/>
            <a:ext cx="136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r" eaLnBrk="1" hangingPunct="1">
              <a:defRPr/>
            </a:pPr>
            <a:r>
              <a:rPr lang="en-US" sz="1400" dirty="0" smtClean="0">
                <a:solidFill>
                  <a:schemeClr val="tx1">
                    <a:lumMod val="65000"/>
                    <a:lumOff val="35000"/>
                  </a:schemeClr>
                </a:solidFill>
                <a:latin typeface="Arial" charset="0"/>
              </a:rPr>
              <a:t>avrdc.org</a:t>
            </a:r>
          </a:p>
        </p:txBody>
      </p:sp>
      <p:grpSp>
        <p:nvGrpSpPr>
          <p:cNvPr id="17" name="Group 29"/>
          <p:cNvGrpSpPr>
            <a:grpSpLocks/>
          </p:cNvGrpSpPr>
          <p:nvPr/>
        </p:nvGrpSpPr>
        <p:grpSpPr bwMode="auto">
          <a:xfrm>
            <a:off x="4224338" y="838200"/>
            <a:ext cx="685800" cy="685800"/>
            <a:chOff x="4224556" y="2114550"/>
            <a:chExt cx="685800" cy="685800"/>
          </a:xfrm>
        </p:grpSpPr>
        <p:sp>
          <p:nvSpPr>
            <p:cNvPr id="18" name="Oval 17"/>
            <p:cNvSpPr/>
            <p:nvPr/>
          </p:nvSpPr>
          <p:spPr>
            <a:xfrm>
              <a:off x="4224556" y="2114550"/>
              <a:ext cx="685800" cy="685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 name="Picture 31"/>
            <p:cNvPicPr>
              <a:picLocks noChangeAspect="1"/>
            </p:cNvPicPr>
            <p:nvPr/>
          </p:nvPicPr>
          <p:blipFill>
            <a:blip r:embed="rId2" cstate="print">
              <a:extLst>
                <a:ext uri="{28A0092B-C50C-407E-A947-70E740481C1C}">
                  <a14:useLocalDpi xmlns:a14="http://schemas.microsoft.com/office/drawing/2010/main" val="0"/>
                </a:ext>
              </a:extLst>
            </a:blip>
            <a:srcRect l="1942" t="2930" r="77991" b="5710"/>
            <a:stretch>
              <a:fillRect/>
            </a:stretch>
          </p:blipFill>
          <p:spPr bwMode="auto">
            <a:xfrm>
              <a:off x="4339612" y="2233325"/>
              <a:ext cx="478617" cy="47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299424" y="148338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chemeClr val="tx1">
                    <a:lumMod val="75000"/>
                    <a:lumOff val="2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solidFill>
                  <a:schemeClr val="tx1">
                    <a:lumMod val="75000"/>
                    <a:lumOff val="25000"/>
                  </a:schemeClr>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25"/>
          <p:cNvSpPr>
            <a:spLocks noGrp="1"/>
          </p:cNvSpPr>
          <p:nvPr>
            <p:ph sz="quarter" idx="4"/>
          </p:nvPr>
        </p:nvSpPr>
        <p:spPr>
          <a:xfrm>
            <a:off x="4800600" y="2471383"/>
            <a:ext cx="4038600" cy="3853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itle 22"/>
          <p:cNvSpPr>
            <a:spLocks noGrp="1"/>
          </p:cNvSpPr>
          <p:nvPr>
            <p:ph type="title"/>
          </p:nvPr>
        </p:nvSpPr>
        <p:spPr/>
        <p:txBody>
          <a:bodyPr rtlCol="0"/>
          <a:lstStyle>
            <a:lvl1pPr>
              <a:defRPr>
                <a:solidFill>
                  <a:schemeClr val="tx1">
                    <a:lumMod val="75000"/>
                    <a:lumOff val="25000"/>
                  </a:schemeClr>
                </a:solidFill>
              </a:defRPr>
            </a:lvl1pPr>
          </a:lstStyle>
          <a:p>
            <a:r>
              <a:rPr lang="en-US" smtClean="0"/>
              <a:t>Click to edit Master title style</a:t>
            </a:r>
            <a:endParaRPr lang="en-US" dirty="0"/>
          </a:p>
        </p:txBody>
      </p:sp>
      <p:sp>
        <p:nvSpPr>
          <p:cNvPr id="20" name="Slide Number Placeholder 28"/>
          <p:cNvSpPr>
            <a:spLocks noGrp="1"/>
          </p:cNvSpPr>
          <p:nvPr>
            <p:ph type="sldNum" sz="quarter" idx="10"/>
          </p:nvPr>
        </p:nvSpPr>
        <p:spPr>
          <a:xfrm>
            <a:off x="304800" y="6399213"/>
            <a:ext cx="2438400" cy="306387"/>
          </a:xfrm>
        </p:spPr>
        <p:txBody>
          <a:bodyPr/>
          <a:lstStyle>
            <a:lvl1pPr>
              <a:defRPr/>
            </a:lvl1pPr>
          </a:lstStyle>
          <a:p>
            <a:fld id="{03633EB9-3877-4F8C-BA05-DC6AD2B01A84}" type="slidenum">
              <a:rPr lang="en-US"/>
              <a:pPr/>
              <a:t>‹#›</a:t>
            </a:fld>
            <a:r>
              <a:rPr lang="en-US"/>
              <a:t> of x</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4906" y="936031"/>
            <a:ext cx="507821" cy="503791"/>
          </a:xfrm>
          <a:prstGeom prst="rect">
            <a:avLst/>
          </a:prstGeom>
        </p:spPr>
      </p:pic>
    </p:spTree>
    <p:extLst>
      <p:ext uri="{BB962C8B-B14F-4D97-AF65-F5344CB8AC3E}">
        <p14:creationId xmlns:p14="http://schemas.microsoft.com/office/powerpoint/2010/main" val="599068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8"/>
          <p:cNvSpPr>
            <a:spLocks noGrp="1"/>
          </p:cNvSpPr>
          <p:nvPr>
            <p:ph type="sldNum" sz="quarter" idx="10"/>
          </p:nvPr>
        </p:nvSpPr>
        <p:spPr>
          <a:xfrm>
            <a:off x="304800" y="6399213"/>
            <a:ext cx="2438400" cy="306387"/>
          </a:xfrm>
        </p:spPr>
        <p:txBody>
          <a:bodyPr/>
          <a:lstStyle>
            <a:lvl1pPr>
              <a:defRPr/>
            </a:lvl1pPr>
          </a:lstStyle>
          <a:p>
            <a:fld id="{C965D515-D636-4908-9943-A626C7303DFD}" type="slidenum">
              <a:rPr lang="en-US"/>
              <a:pPr/>
              <a:t>‹#›</a:t>
            </a:fld>
            <a:r>
              <a:rPr lang="en-US"/>
              <a:t> of x</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6955" y="992726"/>
            <a:ext cx="544755" cy="540432"/>
          </a:xfrm>
          <a:prstGeom prst="rect">
            <a:avLst/>
          </a:prstGeom>
        </p:spPr>
      </p:pic>
    </p:spTree>
    <p:extLst>
      <p:ext uri="{BB962C8B-B14F-4D97-AF65-F5344CB8AC3E}">
        <p14:creationId xmlns:p14="http://schemas.microsoft.com/office/powerpoint/2010/main" val="241827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3" name="Rectangle 22"/>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6" name="Rectangle 5"/>
          <p:cNvSpPr>
            <a:spLocks noChangeArrowheads="1"/>
          </p:cNvSpPr>
          <p:nvPr/>
        </p:nvSpPr>
        <p:spPr bwMode="auto">
          <a:xfrm>
            <a:off x="158750" y="6403975"/>
            <a:ext cx="8832850" cy="309563"/>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Slide Number Placeholder 28"/>
          <p:cNvSpPr txBox="1">
            <a:spLocks/>
          </p:cNvSpPr>
          <p:nvPr/>
        </p:nvSpPr>
        <p:spPr>
          <a:xfrm>
            <a:off x="304800" y="6399213"/>
            <a:ext cx="2438400" cy="306387"/>
          </a:xfrm>
          <a:prstGeom prst="rect">
            <a:avLst/>
          </a:prstGeom>
        </p:spPr>
        <p:txBody>
          <a:bodyPr lIns="45720" rIns="45720" anchor="ctr">
            <a:norm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FC008FC7-2363-42F2-BFA7-E517FA659EDC}" type="slidenum">
              <a:rPr lang="en-US" sz="1400">
                <a:solidFill>
                  <a:srgbClr val="595959"/>
                </a:solidFill>
                <a:latin typeface="Arial" panose="020B0604020202020204" pitchFamily="34" charset="0"/>
              </a:rPr>
              <a:pPr eaLnBrk="1" hangingPunct="1"/>
              <a:t>‹#›</a:t>
            </a:fld>
            <a:r>
              <a:rPr lang="en-US" sz="1400">
                <a:solidFill>
                  <a:srgbClr val="595959"/>
                </a:solidFill>
                <a:latin typeface="Arial" panose="020B0604020202020204" pitchFamily="34" charset="0"/>
              </a:rPr>
              <a:t> of x</a:t>
            </a:r>
          </a:p>
        </p:txBody>
      </p:sp>
      <p:sp>
        <p:nvSpPr>
          <p:cNvPr id="9" name="TextBox 23"/>
          <p:cNvSpPr txBox="1">
            <a:spLocks noChangeArrowheads="1"/>
          </p:cNvSpPr>
          <p:nvPr/>
        </p:nvSpPr>
        <p:spPr bwMode="auto">
          <a:xfrm>
            <a:off x="7632700" y="6384925"/>
            <a:ext cx="136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r" eaLnBrk="1" hangingPunct="1">
              <a:defRPr/>
            </a:pPr>
            <a:r>
              <a:rPr lang="en-US" sz="1400" dirty="0" smtClean="0">
                <a:solidFill>
                  <a:schemeClr val="tx1">
                    <a:lumMod val="65000"/>
                    <a:lumOff val="35000"/>
                  </a:schemeClr>
                </a:solidFill>
                <a:latin typeface="Arial" charset="0"/>
              </a:rPr>
              <a:t>avrdc.org</a:t>
            </a:r>
          </a:p>
        </p:txBody>
      </p:sp>
    </p:spTree>
    <p:extLst>
      <p:ext uri="{BB962C8B-B14F-4D97-AF65-F5344CB8AC3E}">
        <p14:creationId xmlns:p14="http://schemas.microsoft.com/office/powerpoint/2010/main" val="392109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533400" y="133350"/>
            <a:ext cx="8359290" cy="304800"/>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22"/>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9" name="Rectangle 2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0" name="Rectangle 9"/>
          <p:cNvSpPr/>
          <p:nvPr/>
        </p:nvSpPr>
        <p:spPr>
          <a:xfrm>
            <a:off x="152400" y="609600"/>
            <a:ext cx="2743200" cy="5867400"/>
          </a:xfrm>
          <a:prstGeom prst="rect">
            <a:avLst/>
          </a:prstGeom>
          <a:solidFill>
            <a:schemeClr val="accent6">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Rectangle 12"/>
          <p:cNvSpPr>
            <a:spLocks noChangeArrowheads="1"/>
          </p:cNvSpPr>
          <p:nvPr/>
        </p:nvSpPr>
        <p:spPr bwMode="auto">
          <a:xfrm>
            <a:off x="161925" y="6396038"/>
            <a:ext cx="8832850" cy="309562"/>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4"/>
          <p:cNvSpPr/>
          <p:nvPr/>
        </p:nvSpPr>
        <p:spPr>
          <a:xfrm flipH="1">
            <a:off x="455613" y="130175"/>
            <a:ext cx="71437"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29"/>
          <p:cNvSpPr txBox="1">
            <a:spLocks noChangeArrowheads="1"/>
          </p:cNvSpPr>
          <p:nvPr/>
        </p:nvSpPr>
        <p:spPr bwMode="auto">
          <a:xfrm>
            <a:off x="7985126" y="6396038"/>
            <a:ext cx="996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defRPr/>
            </a:pPr>
            <a:r>
              <a:rPr lang="en-US" sz="1400" dirty="0" smtClean="0">
                <a:solidFill>
                  <a:schemeClr val="tx1">
                    <a:lumMod val="65000"/>
                    <a:lumOff val="35000"/>
                  </a:schemeClr>
                </a:solidFill>
                <a:latin typeface="Arial" charset="0"/>
              </a:rPr>
              <a:t>avrdc.org</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chemeClr val="tx1">
                    <a:lumMod val="75000"/>
                    <a:lumOff val="25000"/>
                  </a:schemeClr>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chemeClr val="tx1">
                    <a:lumMod val="75000"/>
                    <a:lumOff val="25000"/>
                  </a:schemeClr>
                </a:solidFill>
              </a:defRPr>
            </a:lvl1pPr>
          </a:lstStyle>
          <a:p>
            <a:r>
              <a:rPr lang="en-US" smtClean="0"/>
              <a:t>Click to edit Master title style</a:t>
            </a:r>
            <a:endParaRPr lang="en-US" dirty="0"/>
          </a:p>
        </p:txBody>
      </p:sp>
      <p:sp>
        <p:nvSpPr>
          <p:cNvPr id="17" name="Slide Number Placeholder 28"/>
          <p:cNvSpPr>
            <a:spLocks noGrp="1"/>
          </p:cNvSpPr>
          <p:nvPr>
            <p:ph type="sldNum" sz="quarter" idx="10"/>
          </p:nvPr>
        </p:nvSpPr>
        <p:spPr>
          <a:xfrm>
            <a:off x="304800" y="6399213"/>
            <a:ext cx="2438400" cy="306387"/>
          </a:xfrm>
        </p:spPr>
        <p:txBody>
          <a:bodyPr/>
          <a:lstStyle>
            <a:lvl1pPr>
              <a:defRPr/>
            </a:lvl1pPr>
          </a:lstStyle>
          <a:p>
            <a:fld id="{0D9327C4-16B4-43F9-B81D-4AEA7BA52FA8}" type="slidenum">
              <a:rPr lang="en-US"/>
              <a:pPr/>
              <a:t>‹#›</a:t>
            </a:fld>
            <a:r>
              <a:rPr lang="en-US"/>
              <a:t> of x</a:t>
            </a:r>
          </a:p>
        </p:txBody>
      </p:sp>
      <p:grpSp>
        <p:nvGrpSpPr>
          <p:cNvPr id="14" name="Group 13"/>
          <p:cNvGrpSpPr/>
          <p:nvPr userDrawn="1"/>
        </p:nvGrpSpPr>
        <p:grpSpPr>
          <a:xfrm>
            <a:off x="76200" y="-25400"/>
            <a:ext cx="609600" cy="609600"/>
            <a:chOff x="-1524000" y="838200"/>
            <a:chExt cx="609600" cy="60960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5980" y="914400"/>
              <a:ext cx="473559" cy="469801"/>
            </a:xfrm>
            <a:prstGeom prst="rect">
              <a:avLst/>
            </a:prstGeom>
          </p:spPr>
        </p:pic>
        <p:sp>
          <p:nvSpPr>
            <p:cNvPr id="4" name="Oval 3"/>
            <p:cNvSpPr/>
            <p:nvPr userDrawn="1"/>
          </p:nvSpPr>
          <p:spPr>
            <a:xfrm>
              <a:off x="-1524000" y="838200"/>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34403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8"/>
          <p:cNvSpPr>
            <a:spLocks noGrp="1"/>
          </p:cNvSpPr>
          <p:nvPr>
            <p:ph type="sldNum" sz="quarter" idx="10"/>
          </p:nvPr>
        </p:nvSpPr>
        <p:spPr>
          <a:xfrm>
            <a:off x="304800" y="6399213"/>
            <a:ext cx="2438400" cy="306387"/>
          </a:xfrm>
        </p:spPr>
        <p:txBody>
          <a:bodyPr/>
          <a:lstStyle>
            <a:lvl1pPr>
              <a:defRPr/>
            </a:lvl1pPr>
          </a:lstStyle>
          <a:p>
            <a:fld id="{99FAAD9A-B8CB-453D-8171-C6E113E6CD8C}" type="slidenum">
              <a:rPr lang="en-US"/>
              <a:pPr/>
              <a:t>‹#›</a:t>
            </a:fld>
            <a:r>
              <a:rPr lang="en-US"/>
              <a:t> of x</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2080" y="987425"/>
            <a:ext cx="540867" cy="536575"/>
          </a:xfrm>
          <a:prstGeom prst="rect">
            <a:avLst/>
          </a:prstGeom>
        </p:spPr>
      </p:pic>
    </p:spTree>
    <p:extLst>
      <p:ext uri="{BB962C8B-B14F-4D97-AF65-F5344CB8AC3E}">
        <p14:creationId xmlns:p14="http://schemas.microsoft.com/office/powerpoint/2010/main" val="26297511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p>
        </p:txBody>
      </p:sp>
      <p:sp>
        <p:nvSpPr>
          <p:cNvPr id="9" name="Rectangle 8"/>
          <p:cNvSpPr>
            <a:spLocks noChangeArrowheads="1"/>
          </p:cNvSpPr>
          <p:nvPr/>
        </p:nvSpPr>
        <p:spPr bwMode="auto">
          <a:xfrm>
            <a:off x="161925" y="6400800"/>
            <a:ext cx="8832850" cy="309563"/>
          </a:xfrm>
          <a:prstGeom prst="rect">
            <a:avLst/>
          </a:prstGeom>
          <a:solidFill>
            <a:schemeClr val="accent3">
              <a:lumMod val="75000"/>
            </a:scheme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49212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5" name="Text Placeholder 12"/>
          <p:cNvSpPr>
            <a:spLocks noGrp="1"/>
          </p:cNvSpPr>
          <p:nvPr>
            <p:ph type="body" idx="1"/>
          </p:nvPr>
        </p:nvSpPr>
        <p:spPr bwMode="auto">
          <a:xfrm>
            <a:off x="301625" y="1573213"/>
            <a:ext cx="85344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Slide Number Placeholder 28"/>
          <p:cNvSpPr>
            <a:spLocks noGrp="1"/>
          </p:cNvSpPr>
          <p:nvPr>
            <p:ph type="sldNum" sz="quarter" idx="4"/>
          </p:nvPr>
        </p:nvSpPr>
        <p:spPr>
          <a:xfrm>
            <a:off x="228600" y="6399213"/>
            <a:ext cx="2438400" cy="306387"/>
          </a:xfrm>
          <a:prstGeom prst="rect">
            <a:avLst/>
          </a:prstGeom>
        </p:spPr>
        <p:txBody>
          <a:bodyPr vert="horz" wrap="square" lIns="91440" tIns="45720" rIns="91440" bIns="45720" numCol="1" anchor="t" anchorCtr="0" compatLnSpc="1">
            <a:prstTxWarp prst="textNoShape">
              <a:avLst/>
            </a:prstTxWarp>
            <a:normAutofit/>
          </a:bodyPr>
          <a:lstStyle>
            <a:lvl1pPr>
              <a:defRPr sz="1400">
                <a:solidFill>
                  <a:srgbClr val="595959"/>
                </a:solidFill>
                <a:latin typeface="Arial" panose="020B0604020202020204" pitchFamily="34" charset="0"/>
              </a:defRPr>
            </a:lvl1pPr>
          </a:lstStyle>
          <a:p>
            <a:fld id="{EC245B3E-57DF-46D6-AE0B-2A86D7430FE6}" type="slidenum">
              <a:rPr lang="en-US"/>
              <a:pPr/>
              <a:t>‹#›</a:t>
            </a:fld>
            <a:r>
              <a:rPr lang="en-US"/>
              <a:t> of x</a:t>
            </a:r>
          </a:p>
        </p:txBody>
      </p:sp>
      <p:sp>
        <p:nvSpPr>
          <p:cNvPr id="1039" name="TextBox 1"/>
          <p:cNvSpPr txBox="1">
            <a:spLocks noChangeArrowheads="1"/>
          </p:cNvSpPr>
          <p:nvPr/>
        </p:nvSpPr>
        <p:spPr bwMode="auto">
          <a:xfrm>
            <a:off x="7613650" y="6384925"/>
            <a:ext cx="136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r" eaLnBrk="1" hangingPunct="1">
              <a:defRPr/>
            </a:pPr>
            <a:r>
              <a:rPr lang="en-US" sz="1400" dirty="0" smtClean="0">
                <a:solidFill>
                  <a:schemeClr val="tx1">
                    <a:lumMod val="65000"/>
                    <a:lumOff val="35000"/>
                  </a:schemeClr>
                </a:solidFill>
                <a:latin typeface="Arial" charset="0"/>
              </a:rPr>
              <a:t>avrdc.org</a:t>
            </a:r>
          </a:p>
        </p:txBody>
      </p:sp>
      <p:grpSp>
        <p:nvGrpSpPr>
          <p:cNvPr id="1038" name="Group 15"/>
          <p:cNvGrpSpPr>
            <a:grpSpLocks/>
          </p:cNvGrpSpPr>
          <p:nvPr/>
        </p:nvGrpSpPr>
        <p:grpSpPr bwMode="auto">
          <a:xfrm>
            <a:off x="4224338" y="889000"/>
            <a:ext cx="685800" cy="685800"/>
            <a:chOff x="4224556" y="2114550"/>
            <a:chExt cx="685800" cy="685800"/>
          </a:xfrm>
        </p:grpSpPr>
        <p:sp>
          <p:nvSpPr>
            <p:cNvPr id="17" name="Oval 16"/>
            <p:cNvSpPr/>
            <p:nvPr/>
          </p:nvSpPr>
          <p:spPr>
            <a:xfrm>
              <a:off x="4224556" y="2114550"/>
              <a:ext cx="685800" cy="685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40" name="Picture 31"/>
            <p:cNvPicPr>
              <a:picLocks noChangeAspect="1"/>
            </p:cNvPicPr>
            <p:nvPr/>
          </p:nvPicPr>
          <p:blipFill>
            <a:blip r:embed="rId12" cstate="print">
              <a:extLst>
                <a:ext uri="{28A0092B-C50C-407E-A947-70E740481C1C}">
                  <a14:useLocalDpi xmlns:a14="http://schemas.microsoft.com/office/drawing/2010/main" val="0"/>
                </a:ext>
              </a:extLst>
            </a:blip>
            <a:srcRect l="1942" t="2930" r="77991" b="5710"/>
            <a:stretch>
              <a:fillRect/>
            </a:stretch>
          </p:blipFill>
          <p:spPr bwMode="auto">
            <a:xfrm>
              <a:off x="4339612" y="2233325"/>
              <a:ext cx="478617" cy="47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15684" y="1003300"/>
            <a:ext cx="515264" cy="511175"/>
          </a:xfrm>
          <a:prstGeom prst="rect">
            <a:avLst/>
          </a:prstGeom>
        </p:spPr>
      </p:pic>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Lst>
  <p:hf hdr="0" dt="0"/>
  <p:txStyles>
    <p:titleStyle>
      <a:lvl1pPr algn="ctr" rtl="0" eaLnBrk="1" fontAlgn="base" hangingPunct="1">
        <a:spcBef>
          <a:spcPct val="0"/>
        </a:spcBef>
        <a:spcAft>
          <a:spcPct val="0"/>
        </a:spcAft>
        <a:defRPr sz="3300" kern="1200">
          <a:solidFill>
            <a:srgbClr val="807A62"/>
          </a:solidFill>
          <a:latin typeface="+mj-lt"/>
          <a:ea typeface="+mj-ea"/>
          <a:cs typeface="+mj-cs"/>
        </a:defRPr>
      </a:lvl1pPr>
      <a:lvl2pPr algn="ctr" rtl="0" eaLnBrk="1" fontAlgn="base" hangingPunct="1">
        <a:spcBef>
          <a:spcPct val="0"/>
        </a:spcBef>
        <a:spcAft>
          <a:spcPct val="0"/>
        </a:spcAft>
        <a:defRPr sz="3300">
          <a:solidFill>
            <a:srgbClr val="807A62"/>
          </a:solidFill>
          <a:latin typeface="Georgia" pitchFamily="18" charset="0"/>
        </a:defRPr>
      </a:lvl2pPr>
      <a:lvl3pPr algn="ctr" rtl="0" eaLnBrk="1" fontAlgn="base" hangingPunct="1">
        <a:spcBef>
          <a:spcPct val="0"/>
        </a:spcBef>
        <a:spcAft>
          <a:spcPct val="0"/>
        </a:spcAft>
        <a:defRPr sz="3300">
          <a:solidFill>
            <a:srgbClr val="807A62"/>
          </a:solidFill>
          <a:latin typeface="Georgia" pitchFamily="18" charset="0"/>
        </a:defRPr>
      </a:lvl3pPr>
      <a:lvl4pPr algn="ctr" rtl="0" eaLnBrk="1" fontAlgn="base" hangingPunct="1">
        <a:spcBef>
          <a:spcPct val="0"/>
        </a:spcBef>
        <a:spcAft>
          <a:spcPct val="0"/>
        </a:spcAft>
        <a:defRPr sz="3300">
          <a:solidFill>
            <a:srgbClr val="807A62"/>
          </a:solidFill>
          <a:latin typeface="Georgia" pitchFamily="18" charset="0"/>
        </a:defRPr>
      </a:lvl4pPr>
      <a:lvl5pPr algn="ctr" rtl="0" eaLnBrk="1" fontAlgn="base" hangingPunct="1">
        <a:spcBef>
          <a:spcPct val="0"/>
        </a:spcBef>
        <a:spcAft>
          <a:spcPct val="0"/>
        </a:spcAft>
        <a:defRPr sz="3300">
          <a:solidFill>
            <a:srgbClr val="807A62"/>
          </a:solidFill>
          <a:latin typeface="Georgia" pitchFamily="18" charset="0"/>
        </a:defRPr>
      </a:lvl5pPr>
      <a:lvl6pPr marL="457200" algn="ctr" rtl="0" eaLnBrk="1" fontAlgn="base" hangingPunct="1">
        <a:spcBef>
          <a:spcPct val="0"/>
        </a:spcBef>
        <a:spcAft>
          <a:spcPct val="0"/>
        </a:spcAft>
        <a:defRPr sz="3300">
          <a:solidFill>
            <a:srgbClr val="807A62"/>
          </a:solidFill>
          <a:latin typeface="Georgia" pitchFamily="18" charset="0"/>
        </a:defRPr>
      </a:lvl6pPr>
      <a:lvl7pPr marL="914400" algn="ctr" rtl="0" eaLnBrk="1" fontAlgn="base" hangingPunct="1">
        <a:spcBef>
          <a:spcPct val="0"/>
        </a:spcBef>
        <a:spcAft>
          <a:spcPct val="0"/>
        </a:spcAft>
        <a:defRPr sz="3300">
          <a:solidFill>
            <a:srgbClr val="807A62"/>
          </a:solidFill>
          <a:latin typeface="Georgia" pitchFamily="18" charset="0"/>
        </a:defRPr>
      </a:lvl7pPr>
      <a:lvl8pPr marL="1371600" algn="ctr" rtl="0" eaLnBrk="1" fontAlgn="base" hangingPunct="1">
        <a:spcBef>
          <a:spcPct val="0"/>
        </a:spcBef>
        <a:spcAft>
          <a:spcPct val="0"/>
        </a:spcAft>
        <a:defRPr sz="3300">
          <a:solidFill>
            <a:srgbClr val="807A62"/>
          </a:solidFill>
          <a:latin typeface="Georgia" pitchFamily="18" charset="0"/>
        </a:defRPr>
      </a:lvl8pPr>
      <a:lvl9pPr marL="1828800" algn="ctr" rtl="0" eaLnBrk="1" fontAlgn="base" hangingPunct="1">
        <a:spcBef>
          <a:spcPct val="0"/>
        </a:spcBef>
        <a:spcAft>
          <a:spcPct val="0"/>
        </a:spcAft>
        <a:defRPr sz="3300">
          <a:solidFill>
            <a:srgbClr val="807A62"/>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928B70"/>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7706B"/>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94734E"/>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2" y="3048000"/>
            <a:ext cx="8804274" cy="2449513"/>
          </a:xfrm>
        </p:spPr>
        <p:txBody>
          <a:bodyPr>
            <a:normAutofit/>
          </a:bodyPr>
          <a:lstStyle/>
          <a:p>
            <a:pPr fontAlgn="auto">
              <a:spcAft>
                <a:spcPts val="0"/>
              </a:spcAft>
              <a:defRPr/>
            </a:pPr>
            <a:r>
              <a:rPr lang="en-US" dirty="0" smtClean="0"/>
              <a:t>David Johnson</a:t>
            </a:r>
            <a:endParaRPr lang="en-US" b="0" dirty="0"/>
          </a:p>
          <a:p>
            <a:pPr fontAlgn="auto">
              <a:spcAft>
                <a:spcPts val="0"/>
              </a:spcAft>
              <a:defRPr/>
            </a:pPr>
            <a:endParaRPr lang="en-US" b="0" dirty="0"/>
          </a:p>
          <a:p>
            <a:pPr fontAlgn="auto">
              <a:spcAft>
                <a:spcPts val="0"/>
              </a:spcAft>
              <a:defRPr/>
            </a:pPr>
            <a:r>
              <a:rPr lang="en-US" b="0" cap="none" dirty="0"/>
              <a:t>12th Steering Committee Meeting of the ASEAN-AVRDC Regional Network for Vegetable Research and Development (AARNET)</a:t>
            </a:r>
          </a:p>
          <a:p>
            <a:pPr fontAlgn="auto">
              <a:spcAft>
                <a:spcPts val="0"/>
              </a:spcAft>
              <a:defRPr/>
            </a:pPr>
            <a:r>
              <a:rPr lang="en-US" b="0" cap="none" dirty="0"/>
              <a:t>World Vegetable Center, Shanhua, Tainan, Taiwan</a:t>
            </a:r>
          </a:p>
          <a:p>
            <a:pPr fontAlgn="auto">
              <a:spcAft>
                <a:spcPts val="0"/>
              </a:spcAft>
              <a:defRPr/>
            </a:pPr>
            <a:r>
              <a:rPr lang="en-US" b="0" cap="none" dirty="0"/>
              <a:t>23-25 May </a:t>
            </a:r>
            <a:r>
              <a:rPr lang="en-US" b="0" cap="none" dirty="0" smtClean="0"/>
              <a:t>2017</a:t>
            </a:r>
            <a:endParaRPr lang="en-US" b="0" cap="none" dirty="0"/>
          </a:p>
        </p:txBody>
      </p:sp>
      <p:sp>
        <p:nvSpPr>
          <p:cNvPr id="14339" name="Title 1"/>
          <p:cNvSpPr>
            <a:spLocks noGrp="1"/>
          </p:cNvSpPr>
          <p:nvPr>
            <p:ph type="ctrTitle"/>
          </p:nvPr>
        </p:nvSpPr>
        <p:spPr>
          <a:xfrm>
            <a:off x="152401" y="381000"/>
            <a:ext cx="8804274" cy="1524000"/>
          </a:xfrm>
        </p:spPr>
        <p:txBody>
          <a:bodyPr/>
          <a:lstStyle/>
          <a:p>
            <a:pPr>
              <a:defRPr/>
            </a:pPr>
            <a:r>
              <a:rPr lang="en-US" altLang="zh-TW" sz="4400" b="1" dirty="0" smtClean="0">
                <a:effectLst>
                  <a:outerShdw blurRad="38100" dist="38100" dir="2700000" algn="tl">
                    <a:srgbClr val="C0C0C0"/>
                  </a:outerShdw>
                </a:effectLst>
                <a:ea typeface="Adobe 黑体 Std R" pitchFamily="34" charset="-128"/>
              </a:rPr>
              <a:t>2017-2020 Operational Plan</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8896" y="381000"/>
            <a:ext cx="2426208" cy="5415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152400"/>
            <a:ext cx="7467600" cy="1295400"/>
          </a:xfrm>
        </p:spPr>
        <p:txBody>
          <a:bodyPr>
            <a:normAutofit fontScale="90000"/>
          </a:bodyPr>
          <a:lstStyle/>
          <a:p>
            <a:r>
              <a:rPr lang="en-US" altLang="zh-TW" b="1" dirty="0"/>
              <a:t>Causes of malnutrition, particularly for nutritional deficiencies </a:t>
            </a:r>
            <a:endParaRPr lang="zh-TW" altLang="en-US" b="1" dirty="0"/>
          </a:p>
        </p:txBody>
      </p:sp>
      <p:sp>
        <p:nvSpPr>
          <p:cNvPr id="3" name="內容版面配置區 2"/>
          <p:cNvSpPr>
            <a:spLocks noGrp="1"/>
          </p:cNvSpPr>
          <p:nvPr>
            <p:ph idx="1"/>
          </p:nvPr>
        </p:nvSpPr>
        <p:spPr>
          <a:xfrm>
            <a:off x="914399" y="1924664"/>
            <a:ext cx="7875639" cy="4572000"/>
          </a:xfrm>
        </p:spPr>
        <p:txBody>
          <a:bodyPr>
            <a:noAutofit/>
          </a:bodyPr>
          <a:lstStyle/>
          <a:p>
            <a:r>
              <a:rPr lang="en-US" altLang="zh-TW" sz="2200" b="1" dirty="0">
                <a:solidFill>
                  <a:srgbClr val="FF0000"/>
                </a:solidFill>
              </a:rPr>
              <a:t>Dietary intake</a:t>
            </a:r>
          </a:p>
          <a:p>
            <a:r>
              <a:rPr lang="en-US" altLang="zh-TW" sz="2200" b="1" dirty="0"/>
              <a:t>Low birth weight and maternal nutritional status.</a:t>
            </a:r>
          </a:p>
          <a:p>
            <a:r>
              <a:rPr lang="en-US" altLang="zh-TW" sz="2200" b="1" dirty="0"/>
              <a:t>Breastfeeding practices</a:t>
            </a:r>
          </a:p>
          <a:p>
            <a:r>
              <a:rPr lang="en-US" altLang="zh-TW" sz="2200" b="1" dirty="0"/>
              <a:t>Complementary feeding practices</a:t>
            </a:r>
          </a:p>
          <a:p>
            <a:r>
              <a:rPr lang="en-US" altLang="zh-TW" sz="2200" b="1" dirty="0"/>
              <a:t>Disease; unhealthy environments; water, sanitation, and hygiene; and access to health care</a:t>
            </a:r>
          </a:p>
          <a:p>
            <a:r>
              <a:rPr lang="en-US" altLang="zh-TW" sz="2200" b="1" dirty="0"/>
              <a:t>Poverty, food security, population density, and land ownership</a:t>
            </a:r>
          </a:p>
          <a:p>
            <a:r>
              <a:rPr lang="en-US" altLang="zh-TW" sz="2200" b="1" dirty="0"/>
              <a:t>Gender inequality and women’s status</a:t>
            </a:r>
          </a:p>
          <a:p>
            <a:r>
              <a:rPr lang="en-US" altLang="zh-TW" sz="2200" b="1" dirty="0"/>
              <a:t>Civil and political unrest</a:t>
            </a:r>
          </a:p>
          <a:p>
            <a:r>
              <a:rPr lang="en-US" altLang="zh-TW" sz="2200" b="1" dirty="0"/>
              <a:t>Governance</a:t>
            </a:r>
            <a:endParaRPr lang="zh-TW" altLang="en-US" sz="2200" dirty="0"/>
          </a:p>
        </p:txBody>
      </p:sp>
    </p:spTree>
    <p:extLst>
      <p:ext uri="{BB962C8B-B14F-4D97-AF65-F5344CB8AC3E}">
        <p14:creationId xmlns:p14="http://schemas.microsoft.com/office/powerpoint/2010/main" val="251807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Dietary recommendations  </a:t>
            </a:r>
            <a:endParaRPr lang="zh-TW" altLang="en-US" dirty="0"/>
          </a:p>
        </p:txBody>
      </p:sp>
      <p:sp>
        <p:nvSpPr>
          <p:cNvPr id="3" name="內容版面配置區 2"/>
          <p:cNvSpPr>
            <a:spLocks noGrp="1"/>
          </p:cNvSpPr>
          <p:nvPr>
            <p:ph idx="1"/>
          </p:nvPr>
        </p:nvSpPr>
        <p:spPr>
          <a:xfrm>
            <a:off x="914400" y="1524000"/>
            <a:ext cx="7860145" cy="4572000"/>
          </a:xfrm>
        </p:spPr>
        <p:txBody>
          <a:bodyPr>
            <a:normAutofit/>
          </a:bodyPr>
          <a:lstStyle/>
          <a:p>
            <a:r>
              <a:rPr lang="en-US" altLang="zh-TW" sz="2400" dirty="0"/>
              <a:t>Achieve energy balance and a healthy weight</a:t>
            </a:r>
          </a:p>
          <a:p>
            <a:r>
              <a:rPr lang="en-US" altLang="zh-TW" sz="2400" dirty="0"/>
              <a:t>Limit energy intake from total fats and shift fat consumption away from saturated fats to unsaturated fats and towards the elimination of trans-fatty acids</a:t>
            </a:r>
          </a:p>
          <a:p>
            <a:r>
              <a:rPr lang="en-US" altLang="zh-TW" sz="2400" b="1" dirty="0">
                <a:solidFill>
                  <a:srgbClr val="FF0000"/>
                </a:solidFill>
              </a:rPr>
              <a:t>Increase consumption of fruits and vegetables</a:t>
            </a:r>
            <a:r>
              <a:rPr lang="en-US" altLang="zh-TW" sz="2400" dirty="0"/>
              <a:t>, and legumes, whole grains and nuts</a:t>
            </a:r>
          </a:p>
          <a:p>
            <a:r>
              <a:rPr lang="en-US" altLang="zh-TW" sz="2400" dirty="0"/>
              <a:t>Limit the intake of free sugars</a:t>
            </a:r>
          </a:p>
          <a:p>
            <a:r>
              <a:rPr lang="en-US" altLang="zh-TW" sz="2400" dirty="0"/>
              <a:t>Limit salt (sodium) consumption from all sources and ensure that salt is iodized</a:t>
            </a:r>
            <a:endParaRPr lang="zh-TW" altLang="en-US" sz="2400" dirty="0"/>
          </a:p>
        </p:txBody>
      </p:sp>
      <p:sp>
        <p:nvSpPr>
          <p:cNvPr id="4" name="投影片編號版面配置區 3"/>
          <p:cNvSpPr>
            <a:spLocks noGrp="1"/>
          </p:cNvSpPr>
          <p:nvPr>
            <p:ph type="sldNum" sz="quarter" idx="4294967295"/>
          </p:nvPr>
        </p:nvSpPr>
        <p:spPr/>
        <p:txBody>
          <a:bodyPr/>
          <a:lstStyle/>
          <a:p>
            <a:fld id="{34C99D79-8A4B-4031-B1E0-AF26F8EDF2BC}" type="slidenum">
              <a:rPr lang="en-US" altLang="zh-TW" smtClean="0"/>
              <a:pPr/>
              <a:t>11</a:t>
            </a:fld>
            <a:endParaRPr lang="en-US" altLang="zh-TW"/>
          </a:p>
        </p:txBody>
      </p:sp>
      <p:sp>
        <p:nvSpPr>
          <p:cNvPr id="6" name="文字方塊 5"/>
          <p:cNvSpPr txBox="1"/>
          <p:nvPr/>
        </p:nvSpPr>
        <p:spPr>
          <a:xfrm>
            <a:off x="762000" y="5521385"/>
            <a:ext cx="7315200" cy="584775"/>
          </a:xfrm>
          <a:prstGeom prst="rect">
            <a:avLst/>
          </a:prstGeom>
          <a:noFill/>
        </p:spPr>
        <p:txBody>
          <a:bodyPr wrap="square" rtlCol="0">
            <a:spAutoFit/>
          </a:bodyPr>
          <a:lstStyle/>
          <a:p>
            <a:r>
              <a:rPr lang="en-US" altLang="zh-TW" sz="1600" b="1" dirty="0"/>
              <a:t>Source: </a:t>
            </a:r>
            <a:r>
              <a:rPr lang="en-US" altLang="zh-TW" sz="1600" dirty="0"/>
              <a:t>WHO, Global Strategy on Diet, Physical Activity and Health</a:t>
            </a:r>
          </a:p>
          <a:p>
            <a:pPr defTabSz="803275"/>
            <a:r>
              <a:rPr lang="en-US" altLang="zh-TW" sz="1600" dirty="0"/>
              <a:t>  	http://www.who.int/dietphysicalactivity/goals/en/</a:t>
            </a:r>
            <a:endParaRPr lang="zh-TW" altLang="en-US" sz="1600" dirty="0"/>
          </a:p>
        </p:txBody>
      </p:sp>
    </p:spTree>
    <p:extLst>
      <p:ext uri="{BB962C8B-B14F-4D97-AF65-F5344CB8AC3E}">
        <p14:creationId xmlns:p14="http://schemas.microsoft.com/office/powerpoint/2010/main" val="69789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4"/>
          <p:cNvSpPr>
            <a:spLocks noGrp="1" noChangeArrowheads="1"/>
          </p:cNvSpPr>
          <p:nvPr>
            <p:ph type="title"/>
          </p:nvPr>
        </p:nvSpPr>
        <p:spPr>
          <a:xfrm>
            <a:off x="231776" y="150813"/>
            <a:ext cx="8651875" cy="800219"/>
          </a:xfrm>
        </p:spPr>
        <p:txBody>
          <a:bodyPr/>
          <a:lstStyle/>
          <a:p>
            <a:r>
              <a:rPr lang="en-US" altLang="zh-TW" sz="2800" dirty="0">
                <a:ea typeface="新細明體" pitchFamily="18" charset="-120"/>
              </a:rPr>
              <a:t>Share of vegetable availability (g/person/day) in Asia</a:t>
            </a:r>
            <a:br>
              <a:rPr lang="en-US" altLang="zh-TW" sz="2800" dirty="0">
                <a:ea typeface="新細明體" pitchFamily="18" charset="-120"/>
              </a:rPr>
            </a:br>
            <a:r>
              <a:rPr lang="en-US" altLang="zh-TW" sz="2400" b="0" dirty="0">
                <a:ea typeface="新細明體" pitchFamily="18" charset="-120"/>
              </a:rPr>
              <a:t>(min. 200 </a:t>
            </a:r>
            <a:r>
              <a:rPr lang="en-US" altLang="zh-TW" sz="2400" b="0" dirty="0" smtClean="0">
                <a:ea typeface="新細明體" pitchFamily="18" charset="-120"/>
              </a:rPr>
              <a:t>g/person/day</a:t>
            </a:r>
            <a:r>
              <a:rPr lang="en-US" altLang="zh-TW" sz="2400" b="0" dirty="0">
                <a:ea typeface="新細明體" pitchFamily="18" charset="-120"/>
              </a:rPr>
              <a:t>)</a:t>
            </a:r>
          </a:p>
        </p:txBody>
      </p:sp>
      <p:grpSp>
        <p:nvGrpSpPr>
          <p:cNvPr id="2" name="Group 28"/>
          <p:cNvGrpSpPr/>
          <p:nvPr/>
        </p:nvGrpSpPr>
        <p:grpSpPr>
          <a:xfrm>
            <a:off x="72806" y="1811338"/>
            <a:ext cx="8468961" cy="4347749"/>
            <a:chOff x="0" y="1855304"/>
            <a:chExt cx="8468961" cy="4347749"/>
          </a:xfrm>
          <a:noFill/>
        </p:grpSpPr>
        <p:pic>
          <p:nvPicPr>
            <p:cNvPr id="28674" name="Picture 40"/>
            <p:cNvPicPr>
              <a:picLocks noChangeAspect="1" noChangeArrowheads="1"/>
            </p:cNvPicPr>
            <p:nvPr/>
          </p:nvPicPr>
          <p:blipFill>
            <a:blip r:embed="rId3" cstate="email"/>
            <a:srcRect/>
            <a:stretch>
              <a:fillRect/>
            </a:stretch>
          </p:blipFill>
          <p:spPr bwMode="auto">
            <a:xfrm>
              <a:off x="0" y="1855304"/>
              <a:ext cx="8468961" cy="4347749"/>
            </a:xfrm>
            <a:prstGeom prst="rect">
              <a:avLst/>
            </a:prstGeom>
            <a:grpFill/>
            <a:ln w="9525">
              <a:noFill/>
              <a:miter lim="800000"/>
              <a:headEnd/>
              <a:tailEnd/>
            </a:ln>
          </p:spPr>
        </p:pic>
        <p:sp>
          <p:nvSpPr>
            <p:cNvPr id="28685" name="Text Box 32"/>
            <p:cNvSpPr txBox="1">
              <a:spLocks noChangeArrowheads="1"/>
            </p:cNvSpPr>
            <p:nvPr/>
          </p:nvSpPr>
          <p:spPr bwMode="auto">
            <a:xfrm>
              <a:off x="2088671" y="5599113"/>
              <a:ext cx="502061"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a:ln>
                    <a:noFill/>
                  </a:ln>
                  <a:solidFill>
                    <a:srgbClr val="000000"/>
                  </a:solidFill>
                  <a:effectLst/>
                  <a:uLnTx/>
                  <a:uFillTx/>
                  <a:latin typeface="Calibri" pitchFamily="34" charset="0"/>
                  <a:ea typeface="新細明體" pitchFamily="18" charset="-120"/>
                  <a:cs typeface="+mn-cs"/>
                </a:rPr>
                <a:t>5%</a:t>
              </a:r>
            </a:p>
          </p:txBody>
        </p:sp>
        <p:sp>
          <p:nvSpPr>
            <p:cNvPr id="28686" name="Text Box 33"/>
            <p:cNvSpPr txBox="1">
              <a:spLocks noChangeArrowheads="1"/>
            </p:cNvSpPr>
            <p:nvPr/>
          </p:nvSpPr>
          <p:spPr bwMode="auto">
            <a:xfrm>
              <a:off x="5850412" y="3907804"/>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latin typeface="Calibri" pitchFamily="34" charset="0"/>
                  <a:ea typeface="新細明體" pitchFamily="18" charset="-120"/>
                  <a:cs typeface="+mn-cs"/>
                </a:rPr>
                <a:t>59%</a:t>
              </a:r>
            </a:p>
          </p:txBody>
        </p:sp>
        <p:sp>
          <p:nvSpPr>
            <p:cNvPr id="28687" name="Text Box 34"/>
            <p:cNvSpPr txBox="1">
              <a:spLocks noChangeArrowheads="1"/>
            </p:cNvSpPr>
            <p:nvPr/>
          </p:nvSpPr>
          <p:spPr bwMode="auto">
            <a:xfrm>
              <a:off x="4149717" y="3934309"/>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latin typeface="Calibri" pitchFamily="34" charset="0"/>
                  <a:ea typeface="新細明體" pitchFamily="18" charset="-120"/>
                  <a:cs typeface="+mn-cs"/>
                </a:rPr>
                <a:t>56%</a:t>
              </a:r>
            </a:p>
          </p:txBody>
        </p:sp>
        <p:sp>
          <p:nvSpPr>
            <p:cNvPr id="28688" name="Text Box 35"/>
            <p:cNvSpPr txBox="1">
              <a:spLocks noChangeArrowheads="1"/>
            </p:cNvSpPr>
            <p:nvPr/>
          </p:nvSpPr>
          <p:spPr bwMode="auto">
            <a:xfrm>
              <a:off x="7461034" y="3936448"/>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latin typeface="Calibri" pitchFamily="34" charset="0"/>
                  <a:ea typeface="新細明體" pitchFamily="18" charset="-120"/>
                  <a:cs typeface="+mn-cs"/>
                </a:rPr>
                <a:t>88%</a:t>
              </a:r>
            </a:p>
          </p:txBody>
        </p:sp>
        <p:sp>
          <p:nvSpPr>
            <p:cNvPr id="28689" name="Text Box 36"/>
            <p:cNvSpPr txBox="1">
              <a:spLocks noChangeArrowheads="1"/>
            </p:cNvSpPr>
            <p:nvPr/>
          </p:nvSpPr>
          <p:spPr bwMode="auto">
            <a:xfrm>
              <a:off x="6875798" y="3883439"/>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latin typeface="Calibri" pitchFamily="34" charset="0"/>
                  <a:ea typeface="新細明體" pitchFamily="18" charset="-120"/>
                  <a:cs typeface="+mn-cs"/>
                </a:rPr>
                <a:t>71%</a:t>
              </a:r>
            </a:p>
          </p:txBody>
        </p:sp>
        <p:sp>
          <p:nvSpPr>
            <p:cNvPr id="28690" name="Text Box 37"/>
            <p:cNvSpPr txBox="1">
              <a:spLocks noChangeArrowheads="1"/>
            </p:cNvSpPr>
            <p:nvPr/>
          </p:nvSpPr>
          <p:spPr bwMode="auto">
            <a:xfrm>
              <a:off x="7677843" y="5572609"/>
              <a:ext cx="502061"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a:ln>
                    <a:noFill/>
                  </a:ln>
                  <a:solidFill>
                    <a:srgbClr val="000000"/>
                  </a:solidFill>
                  <a:effectLst/>
                  <a:uLnTx/>
                  <a:uFillTx/>
                  <a:latin typeface="Calibri" pitchFamily="34" charset="0"/>
                  <a:ea typeface="新細明體" pitchFamily="18" charset="-120"/>
                  <a:cs typeface="+mn-cs"/>
                </a:rPr>
                <a:t>8%</a:t>
              </a:r>
            </a:p>
          </p:txBody>
        </p:sp>
        <p:sp>
          <p:nvSpPr>
            <p:cNvPr id="28691" name="Text Box 38"/>
            <p:cNvSpPr txBox="1">
              <a:spLocks noChangeArrowheads="1"/>
            </p:cNvSpPr>
            <p:nvPr/>
          </p:nvSpPr>
          <p:spPr bwMode="auto">
            <a:xfrm>
              <a:off x="7573414" y="5215973"/>
              <a:ext cx="502061"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latin typeface="Calibri" pitchFamily="34" charset="0"/>
                  <a:ea typeface="新細明體" pitchFamily="18" charset="-120"/>
                  <a:cs typeface="+mn-cs"/>
                </a:rPr>
                <a:t>4%</a:t>
              </a:r>
            </a:p>
          </p:txBody>
        </p:sp>
        <p:sp>
          <p:nvSpPr>
            <p:cNvPr id="28692" name="Text Box 39"/>
            <p:cNvSpPr txBox="1">
              <a:spLocks noChangeArrowheads="1"/>
            </p:cNvSpPr>
            <p:nvPr/>
          </p:nvSpPr>
          <p:spPr bwMode="auto">
            <a:xfrm>
              <a:off x="2027091" y="3960813"/>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latin typeface="Calibri" pitchFamily="34" charset="0"/>
                  <a:ea typeface="新細明體" pitchFamily="18" charset="-120"/>
                  <a:cs typeface="+mn-cs"/>
                </a:rPr>
                <a:t>87%</a:t>
              </a:r>
            </a:p>
          </p:txBody>
        </p:sp>
        <p:sp>
          <p:nvSpPr>
            <p:cNvPr id="28693" name="Text Box 40"/>
            <p:cNvSpPr txBox="1">
              <a:spLocks noChangeArrowheads="1"/>
            </p:cNvSpPr>
            <p:nvPr/>
          </p:nvSpPr>
          <p:spPr bwMode="auto">
            <a:xfrm>
              <a:off x="2088671" y="5302250"/>
              <a:ext cx="502061"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a:ln>
                    <a:noFill/>
                  </a:ln>
                  <a:solidFill>
                    <a:srgbClr val="000000"/>
                  </a:solidFill>
                  <a:effectLst/>
                  <a:uLnTx/>
                  <a:uFillTx/>
                  <a:latin typeface="Calibri" pitchFamily="34" charset="0"/>
                  <a:ea typeface="新細明體" pitchFamily="18" charset="-120"/>
                  <a:cs typeface="+mn-cs"/>
                </a:rPr>
                <a:t>7%</a:t>
              </a:r>
            </a:p>
          </p:txBody>
        </p:sp>
        <p:sp>
          <p:nvSpPr>
            <p:cNvPr id="28694" name="Text Box 41"/>
            <p:cNvSpPr txBox="1">
              <a:spLocks noChangeArrowheads="1"/>
            </p:cNvSpPr>
            <p:nvPr/>
          </p:nvSpPr>
          <p:spPr bwMode="auto">
            <a:xfrm>
              <a:off x="6891673" y="4886739"/>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a:ln>
                    <a:noFill/>
                  </a:ln>
                  <a:solidFill>
                    <a:srgbClr val="000000"/>
                  </a:solidFill>
                  <a:effectLst/>
                  <a:uLnTx/>
                  <a:uFillTx/>
                  <a:latin typeface="Calibri" pitchFamily="34" charset="0"/>
                  <a:ea typeface="新細明體" pitchFamily="18" charset="-120"/>
                  <a:cs typeface="+mn-cs"/>
                </a:rPr>
                <a:t>14%</a:t>
              </a:r>
            </a:p>
          </p:txBody>
        </p:sp>
        <p:sp>
          <p:nvSpPr>
            <p:cNvPr id="28695" name="Text Box 42"/>
            <p:cNvSpPr txBox="1">
              <a:spLocks noChangeArrowheads="1"/>
            </p:cNvSpPr>
            <p:nvPr/>
          </p:nvSpPr>
          <p:spPr bwMode="auto">
            <a:xfrm>
              <a:off x="5837712" y="4774579"/>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a:ln>
                    <a:noFill/>
                  </a:ln>
                  <a:solidFill>
                    <a:srgbClr val="000000"/>
                  </a:solidFill>
                  <a:effectLst/>
                  <a:uLnTx/>
                  <a:uFillTx/>
                  <a:latin typeface="Calibri" pitchFamily="34" charset="0"/>
                  <a:ea typeface="新細明體" pitchFamily="18" charset="-120"/>
                  <a:cs typeface="+mn-cs"/>
                </a:rPr>
                <a:t>29%</a:t>
              </a:r>
            </a:p>
          </p:txBody>
        </p:sp>
        <p:sp>
          <p:nvSpPr>
            <p:cNvPr id="28696" name="Text Box 43"/>
            <p:cNvSpPr txBox="1">
              <a:spLocks noChangeArrowheads="1"/>
            </p:cNvSpPr>
            <p:nvPr/>
          </p:nvSpPr>
          <p:spPr bwMode="auto">
            <a:xfrm>
              <a:off x="4171942" y="4743934"/>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a:ln>
                    <a:noFill/>
                  </a:ln>
                  <a:solidFill>
                    <a:srgbClr val="000000"/>
                  </a:solidFill>
                  <a:effectLst/>
                  <a:uLnTx/>
                  <a:uFillTx/>
                  <a:latin typeface="Calibri" pitchFamily="34" charset="0"/>
                  <a:ea typeface="新細明體" pitchFamily="18" charset="-120"/>
                  <a:cs typeface="+mn-cs"/>
                </a:rPr>
                <a:t>36%</a:t>
              </a:r>
            </a:p>
          </p:txBody>
        </p:sp>
        <p:sp>
          <p:nvSpPr>
            <p:cNvPr id="28697" name="Text Box 44"/>
            <p:cNvSpPr txBox="1">
              <a:spLocks noChangeArrowheads="1"/>
            </p:cNvSpPr>
            <p:nvPr/>
          </p:nvSpPr>
          <p:spPr bwMode="auto">
            <a:xfrm>
              <a:off x="4174784" y="5572609"/>
              <a:ext cx="502061"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a:ln>
                    <a:noFill/>
                  </a:ln>
                  <a:solidFill>
                    <a:srgbClr val="000000"/>
                  </a:solidFill>
                  <a:effectLst/>
                  <a:uLnTx/>
                  <a:uFillTx/>
                  <a:latin typeface="Calibri" pitchFamily="34" charset="0"/>
                  <a:ea typeface="新細明體" pitchFamily="18" charset="-120"/>
                  <a:cs typeface="+mn-cs"/>
                </a:rPr>
                <a:t>8%</a:t>
              </a:r>
            </a:p>
          </p:txBody>
        </p:sp>
        <p:sp>
          <p:nvSpPr>
            <p:cNvPr id="28698" name="Text Box 45"/>
            <p:cNvSpPr txBox="1">
              <a:spLocks noChangeArrowheads="1"/>
            </p:cNvSpPr>
            <p:nvPr/>
          </p:nvSpPr>
          <p:spPr bwMode="auto">
            <a:xfrm>
              <a:off x="5837712" y="5546104"/>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a:ln>
                    <a:noFill/>
                  </a:ln>
                  <a:solidFill>
                    <a:srgbClr val="000000"/>
                  </a:solidFill>
                  <a:effectLst/>
                  <a:uLnTx/>
                  <a:uFillTx/>
                  <a:latin typeface="Calibri" pitchFamily="34" charset="0"/>
                  <a:ea typeface="新細明體" pitchFamily="18" charset="-120"/>
                  <a:cs typeface="+mn-cs"/>
                </a:rPr>
                <a:t>12%</a:t>
              </a:r>
            </a:p>
          </p:txBody>
        </p:sp>
        <p:sp>
          <p:nvSpPr>
            <p:cNvPr id="28699" name="Text Box 46"/>
            <p:cNvSpPr txBox="1">
              <a:spLocks noChangeArrowheads="1"/>
            </p:cNvSpPr>
            <p:nvPr/>
          </p:nvSpPr>
          <p:spPr bwMode="auto">
            <a:xfrm>
              <a:off x="6913898" y="5532852"/>
              <a:ext cx="631903" cy="400110"/>
            </a:xfrm>
            <a:prstGeom prst="rect">
              <a:avLst/>
            </a:prstGeom>
            <a:grp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a:ln>
                    <a:noFill/>
                  </a:ln>
                  <a:solidFill>
                    <a:srgbClr val="000000"/>
                  </a:solidFill>
                  <a:effectLst/>
                  <a:uLnTx/>
                  <a:uFillTx/>
                  <a:latin typeface="Calibri" pitchFamily="34" charset="0"/>
                  <a:ea typeface="新細明體" pitchFamily="18" charset="-120"/>
                  <a:cs typeface="+mn-cs"/>
                </a:rPr>
                <a:t>15%</a:t>
              </a:r>
            </a:p>
          </p:txBody>
        </p:sp>
        <p:sp>
          <p:nvSpPr>
            <p:cNvPr id="28700" name="Text Box 47"/>
            <p:cNvSpPr txBox="1">
              <a:spLocks noChangeArrowheads="1"/>
            </p:cNvSpPr>
            <p:nvPr/>
          </p:nvSpPr>
          <p:spPr bwMode="auto">
            <a:xfrm>
              <a:off x="1368494" y="2336800"/>
              <a:ext cx="1573113" cy="369332"/>
            </a:xfrm>
            <a:prstGeom prst="rect">
              <a:avLst/>
            </a:prstGeom>
            <a:grp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336600"/>
                  </a:solidFill>
                  <a:effectLst/>
                  <a:uLnTx/>
                  <a:uFillTx/>
                  <a:latin typeface="Calibri" pitchFamily="34" charset="0"/>
                  <a:ea typeface="新細明體" pitchFamily="18" charset="-120"/>
                  <a:cs typeface="+mn-cs"/>
                </a:rPr>
                <a:t>715 g/day</a:t>
              </a:r>
            </a:p>
          </p:txBody>
        </p:sp>
        <p:sp>
          <p:nvSpPr>
            <p:cNvPr id="28701" name="Text Box 48"/>
            <p:cNvSpPr txBox="1">
              <a:spLocks noChangeArrowheads="1"/>
            </p:cNvSpPr>
            <p:nvPr/>
          </p:nvSpPr>
          <p:spPr bwMode="auto">
            <a:xfrm>
              <a:off x="3519833" y="2350052"/>
              <a:ext cx="1573113" cy="369332"/>
            </a:xfrm>
            <a:prstGeom prst="rect">
              <a:avLst/>
            </a:prstGeom>
            <a:grp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336600"/>
                  </a:solidFill>
                  <a:effectLst/>
                  <a:uLnTx/>
                  <a:uFillTx/>
                  <a:latin typeface="Calibri" pitchFamily="34" charset="0"/>
                  <a:ea typeface="新細明體" pitchFamily="18" charset="-120"/>
                  <a:cs typeface="+mn-cs"/>
                </a:rPr>
                <a:t>423 g/day</a:t>
              </a:r>
            </a:p>
          </p:txBody>
        </p:sp>
        <p:sp>
          <p:nvSpPr>
            <p:cNvPr id="28702" name="Text Box 49"/>
            <p:cNvSpPr txBox="1">
              <a:spLocks noChangeArrowheads="1"/>
            </p:cNvSpPr>
            <p:nvPr/>
          </p:nvSpPr>
          <p:spPr bwMode="auto">
            <a:xfrm>
              <a:off x="5122863" y="2336800"/>
              <a:ext cx="1573113" cy="369332"/>
            </a:xfrm>
            <a:prstGeom prst="rect">
              <a:avLst/>
            </a:prstGeom>
            <a:grp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336600"/>
                  </a:solidFill>
                  <a:effectLst/>
                  <a:uLnTx/>
                  <a:uFillTx/>
                  <a:latin typeface="Calibri" pitchFamily="34" charset="0"/>
                  <a:ea typeface="新細明體" pitchFamily="18" charset="-120"/>
                  <a:cs typeface="+mn-cs"/>
                </a:rPr>
                <a:t>422 g/day</a:t>
              </a:r>
            </a:p>
          </p:txBody>
        </p:sp>
        <p:sp>
          <p:nvSpPr>
            <p:cNvPr id="28703" name="Text Box 50"/>
            <p:cNvSpPr txBox="1">
              <a:spLocks noChangeArrowheads="1"/>
            </p:cNvSpPr>
            <p:nvPr/>
          </p:nvSpPr>
          <p:spPr bwMode="auto">
            <a:xfrm>
              <a:off x="6851373" y="2336800"/>
              <a:ext cx="834888" cy="646331"/>
            </a:xfrm>
            <a:prstGeom prst="rect">
              <a:avLst/>
            </a:prstGeom>
            <a:grp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336600"/>
                  </a:solidFill>
                  <a:effectLst/>
                  <a:uLnTx/>
                  <a:uFillTx/>
                  <a:latin typeface="Calibri" pitchFamily="34" charset="0"/>
                  <a:ea typeface="新細明體" pitchFamily="18" charset="-120"/>
                  <a:cs typeface="+mn-cs"/>
                </a:rPr>
                <a:t>171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336600"/>
                  </a:solidFill>
                  <a:effectLst/>
                  <a:uLnTx/>
                  <a:uFillTx/>
                  <a:latin typeface="Calibri" pitchFamily="34" charset="0"/>
                  <a:ea typeface="新細明體" pitchFamily="18" charset="-120"/>
                  <a:cs typeface="+mn-cs"/>
                </a:rPr>
                <a:t>g/day</a:t>
              </a:r>
            </a:p>
          </p:txBody>
        </p:sp>
        <p:sp>
          <p:nvSpPr>
            <p:cNvPr id="28704" name="Text Box 51"/>
            <p:cNvSpPr txBox="1">
              <a:spLocks noChangeArrowheads="1"/>
            </p:cNvSpPr>
            <p:nvPr/>
          </p:nvSpPr>
          <p:spPr bwMode="auto">
            <a:xfrm>
              <a:off x="7580242" y="2350052"/>
              <a:ext cx="781879" cy="646331"/>
            </a:xfrm>
            <a:prstGeom prst="rect">
              <a:avLst/>
            </a:prstGeom>
            <a:grp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336600"/>
                  </a:solidFill>
                  <a:effectLst/>
                  <a:uLnTx/>
                  <a:uFillTx/>
                  <a:latin typeface="Calibri" pitchFamily="34" charset="0"/>
                  <a:ea typeface="新細明體" pitchFamily="18" charset="-120"/>
                  <a:cs typeface="+mn-cs"/>
                </a:rPr>
                <a:t>144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336600"/>
                  </a:solidFill>
                  <a:effectLst/>
                  <a:uLnTx/>
                  <a:uFillTx/>
                  <a:latin typeface="Calibri" pitchFamily="34" charset="0"/>
                  <a:ea typeface="新細明體" pitchFamily="18" charset="-120"/>
                  <a:cs typeface="+mn-cs"/>
                </a:rPr>
                <a:t>g/day</a:t>
              </a:r>
            </a:p>
          </p:txBody>
        </p:sp>
      </p:grpSp>
      <p:sp>
        <p:nvSpPr>
          <p:cNvPr id="21509" name="Text Box 29"/>
          <p:cNvSpPr txBox="1">
            <a:spLocks noChangeArrowheads="1"/>
          </p:cNvSpPr>
          <p:nvPr/>
        </p:nvSpPr>
        <p:spPr bwMode="auto">
          <a:xfrm>
            <a:off x="8207298" y="5665965"/>
            <a:ext cx="766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00B050"/>
                </a:solidFill>
                <a:effectLst/>
                <a:uLnTx/>
                <a:uFillTx/>
                <a:latin typeface="Calibri" pitchFamily="34" charset="0"/>
                <a:ea typeface="新細明體" pitchFamily="18" charset="-120"/>
                <a:cs typeface="+mn-cs"/>
              </a:rPr>
              <a:t>Onion</a:t>
            </a:r>
          </a:p>
        </p:txBody>
      </p:sp>
      <p:sp>
        <p:nvSpPr>
          <p:cNvPr id="21510" name="Text Box 30"/>
          <p:cNvSpPr txBox="1">
            <a:spLocks noChangeArrowheads="1"/>
          </p:cNvSpPr>
          <p:nvPr/>
        </p:nvSpPr>
        <p:spPr bwMode="auto">
          <a:xfrm>
            <a:off x="8070396" y="5176878"/>
            <a:ext cx="902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smtClean="0">
                <a:ln>
                  <a:noFill/>
                </a:ln>
                <a:solidFill>
                  <a:srgbClr val="FF0000"/>
                </a:solidFill>
                <a:effectLst/>
                <a:uLnTx/>
                <a:uFillTx/>
                <a:latin typeface="Calibri" pitchFamily="34" charset="0"/>
                <a:ea typeface="新細明體" pitchFamily="18" charset="-120"/>
                <a:cs typeface="+mn-cs"/>
              </a:rPr>
              <a:t>Tomato</a:t>
            </a:r>
            <a:endParaRPr kumimoji="0" lang="en-US" altLang="zh-TW" sz="1800" b="1" i="0" u="none" strike="noStrike" kern="1200" cap="none" spc="0" normalizeH="0" baseline="0" noProof="0" dirty="0">
              <a:ln>
                <a:noFill/>
              </a:ln>
              <a:solidFill>
                <a:srgbClr val="FF0000"/>
              </a:solidFill>
              <a:effectLst/>
              <a:uLnTx/>
              <a:uFillTx/>
              <a:latin typeface="Calibri" pitchFamily="34" charset="0"/>
              <a:ea typeface="新細明體" pitchFamily="18" charset="-120"/>
              <a:cs typeface="+mn-cs"/>
            </a:endParaRPr>
          </a:p>
        </p:txBody>
      </p:sp>
      <p:sp>
        <p:nvSpPr>
          <p:cNvPr id="21511" name="Text Box 31"/>
          <p:cNvSpPr txBox="1">
            <a:spLocks noChangeArrowheads="1"/>
          </p:cNvSpPr>
          <p:nvPr/>
        </p:nvSpPr>
        <p:spPr bwMode="auto">
          <a:xfrm>
            <a:off x="8210474" y="3839473"/>
            <a:ext cx="1015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smtClean="0">
                <a:ln>
                  <a:noFill/>
                </a:ln>
                <a:solidFill>
                  <a:srgbClr val="000000"/>
                </a:solidFill>
                <a:effectLst/>
                <a:uLnTx/>
                <a:uFillTx/>
                <a:latin typeface="Calibri" pitchFamily="34" charset="0"/>
                <a:ea typeface="新細明體" pitchFamily="18" charset="-120"/>
                <a:cs typeface="+mn-cs"/>
              </a:rPr>
              <a:t>Other</a:t>
            </a:r>
            <a:endParaRPr kumimoji="0" lang="en-US" altLang="zh-TW" sz="1800" b="1" i="0" u="none" strike="noStrike" kern="1200" cap="none" spc="0" normalizeH="0" baseline="0" noProof="0" dirty="0">
              <a:ln>
                <a:noFill/>
              </a:ln>
              <a:solidFill>
                <a:srgbClr val="000000"/>
              </a:solidFill>
              <a:effectLst/>
              <a:uLnTx/>
              <a:uFillTx/>
              <a:latin typeface="Calibri" pitchFamily="34" charset="0"/>
              <a:ea typeface="新細明體" pitchFamily="18" charset="-120"/>
              <a:cs typeface="+mn-cs"/>
            </a:endParaRPr>
          </a:p>
        </p:txBody>
      </p:sp>
      <p:graphicFrame>
        <p:nvGraphicFramePr>
          <p:cNvPr id="760874" name="Group 42"/>
          <p:cNvGraphicFramePr>
            <a:graphicFrameLocks noGrp="1"/>
          </p:cNvGraphicFramePr>
          <p:nvPr>
            <p:ph sz="half" idx="4294967295"/>
            <p:extLst>
              <p:ext uri="{D42A27DB-BD31-4B8C-83A1-F6EECF244321}">
                <p14:modId xmlns:p14="http://schemas.microsoft.com/office/powerpoint/2010/main" val="3746667779"/>
              </p:ext>
            </p:extLst>
          </p:nvPr>
        </p:nvGraphicFramePr>
        <p:xfrm>
          <a:off x="901252" y="1154287"/>
          <a:ext cx="7223574" cy="971436"/>
        </p:xfrm>
        <a:graphic>
          <a:graphicData uri="http://schemas.openxmlformats.org/drawingml/2006/table">
            <a:tbl>
              <a:tblPr/>
              <a:tblGrid>
                <a:gridCol w="2591009">
                  <a:extLst>
                    <a:ext uri="{9D8B030D-6E8A-4147-A177-3AD203B41FA5}">
                      <a16:colId xmlns:a16="http://schemas.microsoft.com/office/drawing/2014/main" val="20000"/>
                    </a:ext>
                  </a:extLst>
                </a:gridCol>
                <a:gridCol w="1605429">
                  <a:extLst>
                    <a:ext uri="{9D8B030D-6E8A-4147-A177-3AD203B41FA5}">
                      <a16:colId xmlns:a16="http://schemas.microsoft.com/office/drawing/2014/main" val="20001"/>
                    </a:ext>
                  </a:extLst>
                </a:gridCol>
                <a:gridCol w="1675828">
                  <a:extLst>
                    <a:ext uri="{9D8B030D-6E8A-4147-A177-3AD203B41FA5}">
                      <a16:colId xmlns:a16="http://schemas.microsoft.com/office/drawing/2014/main" val="20002"/>
                    </a:ext>
                  </a:extLst>
                </a:gridCol>
                <a:gridCol w="676513">
                  <a:extLst>
                    <a:ext uri="{9D8B030D-6E8A-4147-A177-3AD203B41FA5}">
                      <a16:colId xmlns:a16="http://schemas.microsoft.com/office/drawing/2014/main" val="20003"/>
                    </a:ext>
                  </a:extLst>
                </a:gridCol>
                <a:gridCol w="674795">
                  <a:extLst>
                    <a:ext uri="{9D8B030D-6E8A-4147-A177-3AD203B41FA5}">
                      <a16:colId xmlns:a16="http://schemas.microsoft.com/office/drawing/2014/main" val="20004"/>
                    </a:ext>
                  </a:extLst>
                </a:gridCol>
              </a:tblGrid>
              <a:tr h="9708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sng" strike="noStrike" cap="none" normalizeH="0" baseline="0" dirty="0">
                          <a:ln>
                            <a:noFill/>
                          </a:ln>
                          <a:solidFill>
                            <a:schemeClr val="tx1"/>
                          </a:solidFill>
                          <a:effectLst/>
                          <a:latin typeface="Calibri" pitchFamily="34" charset="0"/>
                          <a:ea typeface="新細明體" pitchFamily="18" charset="-120"/>
                        </a:rPr>
                        <a:t>Eastern Asia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a:ln>
                            <a:noFill/>
                          </a:ln>
                          <a:solidFill>
                            <a:schemeClr val="tx1"/>
                          </a:solidFill>
                          <a:effectLst/>
                          <a:latin typeface="Calibri" pitchFamily="34" charset="0"/>
                          <a:ea typeface="新細明體" pitchFamily="18" charset="-120"/>
                        </a:rPr>
                        <a:t>38%</a:t>
                      </a:r>
                    </a:p>
                  </a:txBody>
                  <a:tcPr marL="89993" marR="89993" marT="46806" marB="4680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sng" strike="noStrike" cap="none" normalizeH="0" baseline="0" dirty="0">
                          <a:ln>
                            <a:noFill/>
                          </a:ln>
                          <a:solidFill>
                            <a:schemeClr val="tx1"/>
                          </a:solidFill>
                          <a:effectLst/>
                          <a:latin typeface="Calibri" pitchFamily="34" charset="0"/>
                          <a:ea typeface="新細明體" pitchFamily="18" charset="-120"/>
                        </a:rPr>
                        <a:t>Western Asia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a:ln>
                            <a:noFill/>
                          </a:ln>
                          <a:solidFill>
                            <a:schemeClr val="tx1"/>
                          </a:solidFill>
                          <a:effectLst/>
                          <a:latin typeface="Calibri" pitchFamily="34" charset="0"/>
                          <a:ea typeface="新細明體" pitchFamily="18" charset="-120"/>
                        </a:rPr>
                        <a:t>23%</a:t>
                      </a:r>
                    </a:p>
                  </a:txBody>
                  <a:tcPr marL="89993" marR="89993" marT="46806" marB="4680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sng" strike="noStrike" cap="none" normalizeH="0" baseline="0" dirty="0">
                          <a:ln>
                            <a:noFill/>
                          </a:ln>
                          <a:solidFill>
                            <a:schemeClr val="tx1"/>
                          </a:solidFill>
                          <a:effectLst/>
                          <a:latin typeface="Calibri" pitchFamily="34" charset="0"/>
                          <a:ea typeface="新細明體" pitchFamily="18" charset="-120"/>
                        </a:rPr>
                        <a:t>Central Asia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a:ln>
                            <a:noFill/>
                          </a:ln>
                          <a:solidFill>
                            <a:schemeClr val="tx1"/>
                          </a:solidFill>
                          <a:effectLst/>
                          <a:latin typeface="Calibri" pitchFamily="34" charset="0"/>
                          <a:ea typeface="新細明體" pitchFamily="18" charset="-120"/>
                        </a:rPr>
                        <a:t>23%</a:t>
                      </a:r>
                    </a:p>
                  </a:txBody>
                  <a:tcPr marL="89993" marR="89993" marT="46806" marB="4680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a:ln>
                            <a:noFill/>
                          </a:ln>
                          <a:solidFill>
                            <a:schemeClr val="tx1"/>
                          </a:solidFill>
                          <a:effectLst/>
                          <a:latin typeface="Calibri" pitchFamily="34" charset="0"/>
                          <a:ea typeface="新細明體" pitchFamily="18" charset="-120"/>
                        </a:rPr>
                        <a:t>S </a:t>
                      </a:r>
                      <a:r>
                        <a:rPr kumimoji="0" lang="en-US" altLang="zh-TW" sz="1800" b="1" i="0" u="sng" strike="noStrike" cap="none" normalizeH="0" baseline="0" dirty="0" smtClean="0">
                          <a:ln>
                            <a:noFill/>
                          </a:ln>
                          <a:solidFill>
                            <a:schemeClr val="tx1"/>
                          </a:solidFill>
                          <a:effectLst/>
                          <a:latin typeface="Calibri" pitchFamily="34" charset="0"/>
                          <a:ea typeface="新細明體" pitchFamily="18" charset="-120"/>
                        </a:rPr>
                        <a:t>Asia</a:t>
                      </a:r>
                      <a:endParaRPr kumimoji="0" lang="en-US" altLang="zh-TW" sz="1800" b="1" i="0" u="sng" strike="noStrike" cap="none" normalizeH="0" baseline="0" dirty="0">
                        <a:ln>
                          <a:noFill/>
                        </a:ln>
                        <a:solidFill>
                          <a:schemeClr val="tx1"/>
                        </a:solidFill>
                        <a:effectLst/>
                        <a:latin typeface="Calibri" pitchFamily="34" charset="0"/>
                        <a:ea typeface="新細明體" pitchFamily="18"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a:ln>
                            <a:noFill/>
                          </a:ln>
                          <a:solidFill>
                            <a:schemeClr val="tx1"/>
                          </a:solidFill>
                          <a:effectLst/>
                          <a:latin typeface="Calibri" pitchFamily="34" charset="0"/>
                          <a:ea typeface="新細明體" pitchFamily="18" charset="-120"/>
                        </a:rPr>
                        <a:t>9%</a:t>
                      </a:r>
                    </a:p>
                  </a:txBody>
                  <a:tcPr marL="89993" marR="89993" marT="46806" marB="4680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a:ln>
                            <a:noFill/>
                          </a:ln>
                          <a:solidFill>
                            <a:schemeClr val="tx1"/>
                          </a:solidFill>
                          <a:effectLst/>
                          <a:latin typeface="Calibri" pitchFamily="34" charset="0"/>
                          <a:ea typeface="新細明體" pitchFamily="18" charset="-120"/>
                        </a:rPr>
                        <a:t>SE </a:t>
                      </a:r>
                      <a:r>
                        <a:rPr kumimoji="0" lang="en-US" altLang="zh-TW" sz="1800" b="1" i="0" u="sng" strike="noStrike" cap="none" normalizeH="0" baseline="0" dirty="0">
                          <a:ln>
                            <a:noFill/>
                          </a:ln>
                          <a:solidFill>
                            <a:schemeClr val="tx1"/>
                          </a:solidFill>
                          <a:effectLst/>
                          <a:latin typeface="Calibri" pitchFamily="34" charset="0"/>
                          <a:ea typeface="新細明體" pitchFamily="18" charset="-120"/>
                        </a:rPr>
                        <a:t>Asia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a:ln>
                            <a:noFill/>
                          </a:ln>
                          <a:solidFill>
                            <a:schemeClr val="tx1"/>
                          </a:solidFill>
                          <a:effectLst/>
                          <a:latin typeface="Calibri" pitchFamily="34" charset="0"/>
                          <a:ea typeface="新細明體" pitchFamily="18" charset="-120"/>
                        </a:rPr>
                        <a:t>8%</a:t>
                      </a:r>
                    </a:p>
                  </a:txBody>
                  <a:tcPr marL="89993" marR="89993" marT="46806" marB="4680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0" name="TextBox 3"/>
          <p:cNvSpPr txBox="1"/>
          <p:nvPr/>
        </p:nvSpPr>
        <p:spPr>
          <a:xfrm>
            <a:off x="1743285" y="6453428"/>
            <a:ext cx="5957918"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itchFamily="34" charset="0"/>
                <a:ea typeface="+mn-ea"/>
                <a:cs typeface="+mn-cs"/>
              </a:rPr>
              <a:t>Source: Yang et al.,  2013, data source: FAOSTAT 2012</a:t>
            </a:r>
          </a:p>
        </p:txBody>
      </p:sp>
    </p:spTree>
    <p:extLst>
      <p:ext uri="{BB962C8B-B14F-4D97-AF65-F5344CB8AC3E}">
        <p14:creationId xmlns:p14="http://schemas.microsoft.com/office/powerpoint/2010/main" val="101878013"/>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Flagship Program – Healthy Diets</a:t>
            </a:r>
            <a:endParaRPr lang="zh-TW" altLang="en-US" dirty="0"/>
          </a:p>
        </p:txBody>
      </p:sp>
      <p:sp>
        <p:nvSpPr>
          <p:cNvPr id="3" name="內容版面配置區 2"/>
          <p:cNvSpPr>
            <a:spLocks noGrp="1"/>
          </p:cNvSpPr>
          <p:nvPr>
            <p:ph idx="1"/>
          </p:nvPr>
        </p:nvSpPr>
        <p:spPr/>
        <p:txBody>
          <a:bodyPr>
            <a:normAutofit/>
          </a:bodyPr>
          <a:lstStyle/>
          <a:p>
            <a:r>
              <a:rPr lang="en-US" altLang="zh-TW" sz="2701" b="1" dirty="0"/>
              <a:t>Objectives</a:t>
            </a:r>
          </a:p>
          <a:p>
            <a:pPr lvl="1"/>
            <a:r>
              <a:rPr lang="en-US" altLang="zh-TW" sz="2400" dirty="0"/>
              <a:t> Alleviate malnutrition by improving dietary quality from greater consumption of diverse and nutritious vegetables and enhancing healthy eating behaviors</a:t>
            </a:r>
          </a:p>
          <a:p>
            <a:r>
              <a:rPr lang="en-US" altLang="zh-TW" sz="2701" b="1" dirty="0"/>
              <a:t>Approaches</a:t>
            </a:r>
          </a:p>
          <a:p>
            <a:pPr lvl="1"/>
            <a:r>
              <a:rPr lang="en-US" altLang="zh-TW" sz="2400" dirty="0"/>
              <a:t>Multi-sectoral collaborations among agriculture, nutrition, health and education  </a:t>
            </a:r>
          </a:p>
          <a:p>
            <a:pPr lvl="1"/>
            <a:r>
              <a:rPr lang="en-US" altLang="zh-TW" sz="2400" dirty="0"/>
              <a:t>Nutrition-sensitive interventions from seed to table   </a:t>
            </a:r>
          </a:p>
          <a:p>
            <a:pPr lvl="1"/>
            <a:endParaRPr lang="en-US" altLang="zh-TW" sz="2400" dirty="0"/>
          </a:p>
          <a:p>
            <a:endParaRPr lang="en-US" altLang="zh-TW" sz="2701" dirty="0"/>
          </a:p>
          <a:p>
            <a:pPr lvl="1"/>
            <a:endParaRPr lang="en-US" altLang="zh-TW" sz="2400" dirty="0"/>
          </a:p>
        </p:txBody>
      </p:sp>
      <p:sp>
        <p:nvSpPr>
          <p:cNvPr id="4" name="投影片編號版面配置區 3"/>
          <p:cNvSpPr>
            <a:spLocks noGrp="1"/>
          </p:cNvSpPr>
          <p:nvPr>
            <p:ph type="sldNum" sz="quarter" idx="4294967295"/>
          </p:nvPr>
        </p:nvSpPr>
        <p:spPr/>
        <p:txBody>
          <a:bodyPr/>
          <a:lstStyle/>
          <a:p>
            <a:fld id="{34C99D79-8A4B-4031-B1E0-AF26F8EDF2BC}" type="slidenum">
              <a:rPr lang="en-US" altLang="zh-TW" smtClean="0"/>
              <a:pPr/>
              <a:t>13</a:t>
            </a:fld>
            <a:endParaRPr lang="en-US" altLang="zh-TW"/>
          </a:p>
        </p:txBody>
      </p:sp>
    </p:spTree>
    <p:extLst>
      <p:ext uri="{BB962C8B-B14F-4D97-AF65-F5344CB8AC3E}">
        <p14:creationId xmlns:p14="http://schemas.microsoft.com/office/powerpoint/2010/main" val="225851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Flagship Program-Healthy Diets</a:t>
            </a:r>
            <a:endParaRPr lang="zh-TW" altLang="en-US" dirty="0"/>
          </a:p>
        </p:txBody>
      </p:sp>
      <p:sp>
        <p:nvSpPr>
          <p:cNvPr id="3" name="內容版面配置區 2"/>
          <p:cNvSpPr>
            <a:spLocks noGrp="1"/>
          </p:cNvSpPr>
          <p:nvPr>
            <p:ph idx="1"/>
          </p:nvPr>
        </p:nvSpPr>
        <p:spPr>
          <a:xfrm>
            <a:off x="914400" y="1600200"/>
            <a:ext cx="7924800" cy="4572000"/>
          </a:xfrm>
        </p:spPr>
        <p:txBody>
          <a:bodyPr>
            <a:normAutofit lnSpcReduction="10000"/>
          </a:bodyPr>
          <a:lstStyle/>
          <a:p>
            <a:r>
              <a:rPr lang="en-US" altLang="zh-TW" sz="2400" dirty="0"/>
              <a:t>Innovation cluster 1: </a:t>
            </a:r>
            <a:r>
              <a:rPr lang="en-US" altLang="zh-TW" sz="2400" b="1" dirty="0"/>
              <a:t>Gardens, nutrition and health </a:t>
            </a:r>
          </a:p>
          <a:p>
            <a:pPr lvl="1"/>
            <a:r>
              <a:rPr lang="en-US" altLang="zh-TW" sz="2400" dirty="0"/>
              <a:t>1.1: Rural household garden </a:t>
            </a:r>
          </a:p>
          <a:p>
            <a:pPr lvl="1"/>
            <a:r>
              <a:rPr lang="en-US" altLang="zh-TW" sz="2400" dirty="0"/>
              <a:t>1.2: Urban garden </a:t>
            </a:r>
          </a:p>
          <a:p>
            <a:pPr lvl="1"/>
            <a:r>
              <a:rPr lang="en-US" altLang="zh-TW" sz="2400" dirty="0"/>
              <a:t>1.3: Disaster response and preparedness </a:t>
            </a:r>
          </a:p>
          <a:p>
            <a:r>
              <a:rPr lang="en-US" altLang="zh-TW" sz="2400" dirty="0"/>
              <a:t>Innovation cluster 2: </a:t>
            </a:r>
            <a:r>
              <a:rPr lang="en-US" altLang="zh-TW" sz="2400" b="1" dirty="0"/>
              <a:t>Traditional vegetables to enrich diets </a:t>
            </a:r>
          </a:p>
          <a:p>
            <a:pPr lvl="1"/>
            <a:r>
              <a:rPr lang="en-US" altLang="zh-TW" sz="2400" dirty="0"/>
              <a:t>2.1: Assessing traditional vegetables’ potential </a:t>
            </a:r>
          </a:p>
          <a:p>
            <a:pPr lvl="1"/>
            <a:r>
              <a:rPr lang="en-US" altLang="zh-TW" sz="2400" dirty="0"/>
              <a:t>2.2: Stimulating demands for healthy diets </a:t>
            </a:r>
          </a:p>
          <a:p>
            <a:pPr lvl="1"/>
            <a:r>
              <a:rPr lang="en-US" altLang="zh-TW" sz="2400" dirty="0"/>
              <a:t>2.3: Gender and nutrition sensitive value chain interventions </a:t>
            </a:r>
            <a:endParaRPr lang="zh-TW" altLang="en-US" sz="2400" dirty="0"/>
          </a:p>
          <a:p>
            <a:endParaRPr lang="en-US" altLang="zh-TW" sz="2400" dirty="0"/>
          </a:p>
          <a:p>
            <a:pPr lvl="2"/>
            <a:endParaRPr lang="en-US" altLang="zh-TW" sz="2400" dirty="0"/>
          </a:p>
        </p:txBody>
      </p:sp>
      <p:sp>
        <p:nvSpPr>
          <p:cNvPr id="4" name="投影片編號版面配置區 3"/>
          <p:cNvSpPr>
            <a:spLocks noGrp="1"/>
          </p:cNvSpPr>
          <p:nvPr>
            <p:ph type="sldNum" sz="quarter" idx="4294967295"/>
          </p:nvPr>
        </p:nvSpPr>
        <p:spPr/>
        <p:txBody>
          <a:bodyPr/>
          <a:lstStyle/>
          <a:p>
            <a:fld id="{34C99D79-8A4B-4031-B1E0-AF26F8EDF2BC}" type="slidenum">
              <a:rPr lang="en-US" altLang="zh-TW" smtClean="0"/>
              <a:pPr/>
              <a:t>14</a:t>
            </a:fld>
            <a:endParaRPr lang="en-US" altLang="zh-TW"/>
          </a:p>
        </p:txBody>
      </p:sp>
    </p:spTree>
    <p:extLst>
      <p:ext uri="{BB962C8B-B14F-4D97-AF65-F5344CB8AC3E}">
        <p14:creationId xmlns:p14="http://schemas.microsoft.com/office/powerpoint/2010/main" val="272638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Line 44"/>
          <p:cNvSpPr>
            <a:spLocks noChangeShapeType="1"/>
          </p:cNvSpPr>
          <p:nvPr/>
        </p:nvSpPr>
        <p:spPr bwMode="auto">
          <a:xfrm flipV="1">
            <a:off x="6419190" y="3091857"/>
            <a:ext cx="29445" cy="1328515"/>
          </a:xfrm>
          <a:prstGeom prst="line">
            <a:avLst/>
          </a:prstGeom>
          <a:noFill/>
          <a:ln w="57150">
            <a:solidFill>
              <a:srgbClr val="7030A0"/>
            </a:solidFill>
            <a:round/>
            <a:headEnd/>
            <a:tailEnd type="triangle" w="med" len="med"/>
          </a:ln>
          <a:effectLst/>
        </p:spPr>
        <p:txBody>
          <a:bodyPr/>
          <a:lstStyle/>
          <a:p>
            <a:endParaRPr lang="zh-TW" altLang="en-US" sz="1600">
              <a:solidFill>
                <a:srgbClr val="000000"/>
              </a:solidFill>
            </a:endParaRPr>
          </a:p>
        </p:txBody>
      </p:sp>
      <p:grpSp>
        <p:nvGrpSpPr>
          <p:cNvPr id="25" name="群組 24"/>
          <p:cNvGrpSpPr/>
          <p:nvPr/>
        </p:nvGrpSpPr>
        <p:grpSpPr>
          <a:xfrm>
            <a:off x="5602612" y="2773434"/>
            <a:ext cx="3382944" cy="3981799"/>
            <a:chOff x="5153394" y="2473895"/>
            <a:chExt cx="3382944" cy="3705565"/>
          </a:xfrm>
        </p:grpSpPr>
        <p:sp>
          <p:nvSpPr>
            <p:cNvPr id="28" name="Line 44"/>
            <p:cNvSpPr>
              <a:spLocks noChangeShapeType="1"/>
            </p:cNvSpPr>
            <p:nvPr/>
          </p:nvSpPr>
          <p:spPr bwMode="auto">
            <a:xfrm flipV="1">
              <a:off x="6204375" y="2810003"/>
              <a:ext cx="13346" cy="2137830"/>
            </a:xfrm>
            <a:prstGeom prst="line">
              <a:avLst/>
            </a:prstGeom>
            <a:noFill/>
            <a:ln w="57150">
              <a:solidFill>
                <a:srgbClr val="00B0F0"/>
              </a:solidFill>
              <a:round/>
              <a:headEnd/>
              <a:tailEnd type="triangle" w="med" len="med"/>
            </a:ln>
            <a:effectLst/>
          </p:spPr>
          <p:txBody>
            <a:bodyPr/>
            <a:lstStyle/>
            <a:p>
              <a:endParaRPr lang="zh-TW" altLang="en-US" sz="1600">
                <a:solidFill>
                  <a:srgbClr val="000000"/>
                </a:solidFill>
              </a:endParaRPr>
            </a:p>
          </p:txBody>
        </p:sp>
        <p:sp>
          <p:nvSpPr>
            <p:cNvPr id="26" name="Line 44"/>
            <p:cNvSpPr>
              <a:spLocks noChangeShapeType="1"/>
            </p:cNvSpPr>
            <p:nvPr/>
          </p:nvSpPr>
          <p:spPr bwMode="auto">
            <a:xfrm flipH="1" flipV="1">
              <a:off x="7349992" y="2473895"/>
              <a:ext cx="27576" cy="2714376"/>
            </a:xfrm>
            <a:prstGeom prst="line">
              <a:avLst/>
            </a:prstGeom>
            <a:noFill/>
            <a:ln w="57150">
              <a:solidFill>
                <a:srgbClr val="00B0F0"/>
              </a:solidFill>
              <a:round/>
              <a:headEnd/>
              <a:tailEnd type="triangle" w="med" len="med"/>
            </a:ln>
            <a:effectLst/>
          </p:spPr>
          <p:txBody>
            <a:bodyPr/>
            <a:lstStyle/>
            <a:p>
              <a:endParaRPr lang="zh-TW" altLang="en-US" sz="1600">
                <a:solidFill>
                  <a:srgbClr val="000000"/>
                </a:solidFill>
              </a:endParaRPr>
            </a:p>
          </p:txBody>
        </p:sp>
        <p:sp>
          <p:nvSpPr>
            <p:cNvPr id="27" name="文字方塊 26"/>
            <p:cNvSpPr txBox="1"/>
            <p:nvPr/>
          </p:nvSpPr>
          <p:spPr>
            <a:xfrm>
              <a:off x="5153394" y="4947834"/>
              <a:ext cx="3382944" cy="1231626"/>
            </a:xfrm>
            <a:prstGeom prst="rect">
              <a:avLst/>
            </a:prstGeom>
            <a:ln w="25400">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en-US" altLang="zh-TW" sz="1600" b="1" dirty="0"/>
                <a:t>School based interventions and assessments: </a:t>
              </a:r>
              <a:r>
                <a:rPr lang="en-US" altLang="zh-TW" sz="1600" dirty="0"/>
                <a:t>Nutrition and WASH integrated school </a:t>
              </a:r>
              <a:r>
                <a:rPr lang="en-US" altLang="zh-TW" sz="1600" dirty="0" smtClean="0"/>
                <a:t>garden </a:t>
              </a:r>
              <a:r>
                <a:rPr lang="en-US" altLang="zh-TW" sz="1600" dirty="0"/>
                <a:t>programs, and linking school meals and local food system</a:t>
              </a:r>
            </a:p>
          </p:txBody>
        </p:sp>
      </p:grpSp>
      <p:sp>
        <p:nvSpPr>
          <p:cNvPr id="2" name="標題 1"/>
          <p:cNvSpPr>
            <a:spLocks noGrp="1"/>
          </p:cNvSpPr>
          <p:nvPr>
            <p:ph type="title"/>
          </p:nvPr>
        </p:nvSpPr>
        <p:spPr>
          <a:xfrm>
            <a:off x="152401" y="44708"/>
            <a:ext cx="8833156" cy="1091955"/>
          </a:xfrm>
        </p:spPr>
        <p:txBody>
          <a:bodyPr/>
          <a:lstStyle/>
          <a:p>
            <a:r>
              <a:rPr lang="en-US" altLang="zh-TW" dirty="0"/>
              <a:t>Nutrition-sensitive interventions </a:t>
            </a:r>
            <a:r>
              <a:rPr lang="en-US" altLang="zh-TW" dirty="0" smtClean="0"/>
              <a:t>from</a:t>
            </a:r>
            <a:br>
              <a:rPr lang="en-US" altLang="zh-TW" dirty="0" smtClean="0"/>
            </a:br>
            <a:r>
              <a:rPr lang="en-US" altLang="zh-TW" dirty="0" smtClean="0"/>
              <a:t>seed </a:t>
            </a:r>
            <a:r>
              <a:rPr lang="en-US" altLang="zh-TW" dirty="0"/>
              <a:t>to table  </a:t>
            </a:r>
            <a:endParaRPr lang="zh-TW" altLang="en-US" dirty="0"/>
          </a:p>
        </p:txBody>
      </p:sp>
      <p:sp>
        <p:nvSpPr>
          <p:cNvPr id="4" name="投影片編號版面配置區 3"/>
          <p:cNvSpPr>
            <a:spLocks noGrp="1"/>
          </p:cNvSpPr>
          <p:nvPr>
            <p:ph type="sldNum" sz="quarter" idx="4294967295"/>
          </p:nvPr>
        </p:nvSpPr>
        <p:spPr>
          <a:xfrm>
            <a:off x="7875219" y="5663514"/>
            <a:ext cx="609600" cy="180976"/>
          </a:xfrm>
        </p:spPr>
        <p:txBody>
          <a:bodyPr>
            <a:normAutofit fontScale="47500" lnSpcReduction="20000"/>
          </a:bodyPr>
          <a:lstStyle/>
          <a:p>
            <a:endParaRPr lang="en-US" altLang="zh-TW" dirty="0"/>
          </a:p>
        </p:txBody>
      </p:sp>
      <p:grpSp>
        <p:nvGrpSpPr>
          <p:cNvPr id="5" name="群組 4"/>
          <p:cNvGrpSpPr/>
          <p:nvPr/>
        </p:nvGrpSpPr>
        <p:grpSpPr>
          <a:xfrm>
            <a:off x="914399" y="1447800"/>
            <a:ext cx="8130714" cy="1516098"/>
            <a:chOff x="669698" y="1104903"/>
            <a:chExt cx="8130714" cy="1516098"/>
          </a:xfrm>
        </p:grpSpPr>
        <p:pic>
          <p:nvPicPr>
            <p:cNvPr id="6"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10454" y="1104903"/>
              <a:ext cx="990825" cy="1161173"/>
            </a:xfrm>
            <a:prstGeom prst="rect">
              <a:avLst/>
            </a:prstGeom>
            <a:noFill/>
            <a:ln w="9525">
              <a:noFill/>
              <a:miter lim="800000"/>
              <a:headEnd/>
              <a:tailEnd/>
            </a:ln>
            <a:effectLst/>
          </p:spPr>
        </p:pic>
        <p:pic>
          <p:nvPicPr>
            <p:cNvPr id="7" name="Picture 27" descr="MCj0230721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48218" y="1254749"/>
              <a:ext cx="1164681" cy="1000163"/>
            </a:xfrm>
            <a:prstGeom prst="rect">
              <a:avLst/>
            </a:prstGeom>
            <a:noFill/>
          </p:spPr>
        </p:pic>
        <p:pic>
          <p:nvPicPr>
            <p:cNvPr id="8" name="Picture 12" descr="MCj028185200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07733" y="1362973"/>
              <a:ext cx="837975" cy="868983"/>
            </a:xfrm>
            <a:prstGeom prst="rect">
              <a:avLst/>
            </a:prstGeom>
            <a:noFill/>
          </p:spPr>
        </p:pic>
        <p:pic>
          <p:nvPicPr>
            <p:cNvPr id="9" name="Picture 28" descr="MCj023359000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00658" y="1329451"/>
              <a:ext cx="999754" cy="952995"/>
            </a:xfrm>
            <a:prstGeom prst="rect">
              <a:avLst/>
            </a:prstGeom>
            <a:noFill/>
          </p:spPr>
        </p:pic>
        <p:pic>
          <p:nvPicPr>
            <p:cNvPr id="10" name="Picture 32" descr="seed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9698" y="1274925"/>
              <a:ext cx="857158" cy="945143"/>
            </a:xfrm>
            <a:prstGeom prst="rect">
              <a:avLst/>
            </a:prstGeom>
            <a:noFill/>
            <a:ln w="9525">
              <a:noFill/>
              <a:miter lim="800000"/>
              <a:headEnd/>
              <a:tailEnd/>
            </a:ln>
          </p:spPr>
        </p:pic>
        <p:sp>
          <p:nvSpPr>
            <p:cNvPr id="11" name="Text Box 33"/>
            <p:cNvSpPr txBox="1">
              <a:spLocks noChangeArrowheads="1"/>
            </p:cNvSpPr>
            <p:nvPr/>
          </p:nvSpPr>
          <p:spPr bwMode="auto">
            <a:xfrm>
              <a:off x="673768" y="2282447"/>
              <a:ext cx="734496" cy="338554"/>
            </a:xfrm>
            <a:prstGeom prst="rect">
              <a:avLst/>
            </a:prstGeom>
            <a:noFill/>
            <a:ln w="9525">
              <a:noFill/>
              <a:miter lim="800000"/>
              <a:headEnd/>
              <a:tailEnd/>
            </a:ln>
            <a:effectLst/>
          </p:spPr>
          <p:txBody>
            <a:bodyPr wrap="none">
              <a:spAutoFit/>
            </a:bodyPr>
            <a:lstStyle/>
            <a:p>
              <a:pPr algn="l"/>
              <a:r>
                <a:rPr lang="en-US" altLang="zh-TW" sz="1600" b="1" dirty="0">
                  <a:solidFill>
                    <a:srgbClr val="000000"/>
                  </a:solidFill>
                </a:rPr>
                <a:t>Seeds</a:t>
              </a:r>
            </a:p>
          </p:txBody>
        </p:sp>
        <p:sp>
          <p:nvSpPr>
            <p:cNvPr id="12" name="Text Box 34"/>
            <p:cNvSpPr txBox="1">
              <a:spLocks noChangeArrowheads="1"/>
            </p:cNvSpPr>
            <p:nvPr/>
          </p:nvSpPr>
          <p:spPr bwMode="auto">
            <a:xfrm>
              <a:off x="2449517" y="2261263"/>
              <a:ext cx="719684" cy="338554"/>
            </a:xfrm>
            <a:prstGeom prst="rect">
              <a:avLst/>
            </a:prstGeom>
            <a:noFill/>
            <a:ln w="9525">
              <a:noFill/>
              <a:miter lim="800000"/>
              <a:headEnd/>
              <a:tailEnd/>
            </a:ln>
            <a:effectLst/>
          </p:spPr>
          <p:txBody>
            <a:bodyPr wrap="none">
              <a:spAutoFit/>
            </a:bodyPr>
            <a:lstStyle/>
            <a:p>
              <a:r>
                <a:rPr lang="en-US" altLang="zh-TW" sz="1600" b="1" dirty="0">
                  <a:solidFill>
                    <a:srgbClr val="000000"/>
                  </a:solidFill>
                </a:rPr>
                <a:t>Field </a:t>
              </a:r>
            </a:p>
          </p:txBody>
        </p:sp>
        <p:sp>
          <p:nvSpPr>
            <p:cNvPr id="13" name="Text Box 35"/>
            <p:cNvSpPr txBox="1">
              <a:spLocks noChangeArrowheads="1"/>
            </p:cNvSpPr>
            <p:nvPr/>
          </p:nvSpPr>
          <p:spPr bwMode="auto">
            <a:xfrm>
              <a:off x="6422239" y="2225476"/>
              <a:ext cx="681725" cy="338554"/>
            </a:xfrm>
            <a:prstGeom prst="rect">
              <a:avLst/>
            </a:prstGeom>
            <a:noFill/>
            <a:ln w="9525">
              <a:noFill/>
              <a:miter lim="800000"/>
              <a:headEnd/>
              <a:tailEnd/>
            </a:ln>
            <a:effectLst/>
          </p:spPr>
          <p:txBody>
            <a:bodyPr wrap="none">
              <a:spAutoFit/>
            </a:bodyPr>
            <a:lstStyle/>
            <a:p>
              <a:r>
                <a:rPr lang="en-US" altLang="zh-TW" sz="1600" b="1" dirty="0">
                  <a:solidFill>
                    <a:srgbClr val="000000"/>
                  </a:solidFill>
                </a:rPr>
                <a:t>Plate</a:t>
              </a:r>
            </a:p>
          </p:txBody>
        </p:sp>
        <p:sp>
          <p:nvSpPr>
            <p:cNvPr id="14" name="Text Box 36"/>
            <p:cNvSpPr txBox="1">
              <a:spLocks noChangeArrowheads="1"/>
            </p:cNvSpPr>
            <p:nvPr/>
          </p:nvSpPr>
          <p:spPr bwMode="auto">
            <a:xfrm>
              <a:off x="7828554" y="2235069"/>
              <a:ext cx="912301" cy="338554"/>
            </a:xfrm>
            <a:prstGeom prst="rect">
              <a:avLst/>
            </a:prstGeom>
            <a:noFill/>
            <a:ln w="9525">
              <a:noFill/>
              <a:miter lim="800000"/>
              <a:headEnd/>
              <a:tailEnd/>
            </a:ln>
            <a:effectLst/>
          </p:spPr>
          <p:txBody>
            <a:bodyPr wrap="none">
              <a:spAutoFit/>
            </a:bodyPr>
            <a:lstStyle/>
            <a:p>
              <a:r>
                <a:rPr lang="en-US" altLang="zh-TW" sz="1600" b="1" dirty="0">
                  <a:solidFill>
                    <a:srgbClr val="000000"/>
                  </a:solidFill>
                </a:rPr>
                <a:t>Human</a:t>
              </a:r>
            </a:p>
          </p:txBody>
        </p:sp>
        <p:sp>
          <p:nvSpPr>
            <p:cNvPr id="15" name="Line 44"/>
            <p:cNvSpPr>
              <a:spLocks noChangeShapeType="1"/>
            </p:cNvSpPr>
            <p:nvPr/>
          </p:nvSpPr>
          <p:spPr bwMode="auto">
            <a:xfrm>
              <a:off x="1436160" y="2471183"/>
              <a:ext cx="1013357" cy="14943"/>
            </a:xfrm>
            <a:prstGeom prst="line">
              <a:avLst/>
            </a:prstGeom>
            <a:noFill/>
            <a:ln w="57150">
              <a:solidFill>
                <a:schemeClr val="folHlink"/>
              </a:solidFill>
              <a:round/>
              <a:headEnd/>
              <a:tailEnd type="triangle" w="med" len="med"/>
            </a:ln>
            <a:effectLst/>
          </p:spPr>
          <p:txBody>
            <a:bodyPr/>
            <a:lstStyle/>
            <a:p>
              <a:endParaRPr lang="zh-TW" altLang="en-US" sz="1600">
                <a:solidFill>
                  <a:srgbClr val="000000"/>
                </a:solidFill>
              </a:endParaRPr>
            </a:p>
          </p:txBody>
        </p:sp>
        <p:sp>
          <p:nvSpPr>
            <p:cNvPr id="16" name="Line 46"/>
            <p:cNvSpPr>
              <a:spLocks noChangeShapeType="1"/>
            </p:cNvSpPr>
            <p:nvPr/>
          </p:nvSpPr>
          <p:spPr bwMode="auto">
            <a:xfrm>
              <a:off x="7078936" y="2407936"/>
              <a:ext cx="749617" cy="0"/>
            </a:xfrm>
            <a:prstGeom prst="line">
              <a:avLst/>
            </a:prstGeom>
            <a:noFill/>
            <a:ln w="57150">
              <a:solidFill>
                <a:schemeClr val="folHlink"/>
              </a:solidFill>
              <a:round/>
              <a:headEnd/>
              <a:tailEnd type="triangle" w="med" len="med"/>
            </a:ln>
            <a:effectLst/>
          </p:spPr>
          <p:txBody>
            <a:bodyPr/>
            <a:lstStyle/>
            <a:p>
              <a:endParaRPr lang="zh-TW" altLang="en-US" sz="1600">
                <a:solidFill>
                  <a:srgbClr val="000000"/>
                </a:solidFill>
              </a:endParaRPr>
            </a:p>
          </p:txBody>
        </p:sp>
        <p:sp>
          <p:nvSpPr>
            <p:cNvPr id="17" name="Text Box 35"/>
            <p:cNvSpPr txBox="1">
              <a:spLocks noChangeArrowheads="1"/>
            </p:cNvSpPr>
            <p:nvPr/>
          </p:nvSpPr>
          <p:spPr bwMode="auto">
            <a:xfrm>
              <a:off x="3555148" y="2238659"/>
              <a:ext cx="2524126" cy="338554"/>
            </a:xfrm>
            <a:prstGeom prst="rect">
              <a:avLst/>
            </a:prstGeom>
            <a:noFill/>
            <a:ln w="9525">
              <a:noFill/>
              <a:miter lim="800000"/>
              <a:headEnd/>
              <a:tailEnd/>
            </a:ln>
            <a:effectLst/>
          </p:spPr>
          <p:txBody>
            <a:bodyPr wrap="square">
              <a:spAutoFit/>
            </a:bodyPr>
            <a:lstStyle/>
            <a:p>
              <a:pPr algn="ctr"/>
              <a:r>
                <a:rPr lang="en-US" altLang="zh-TW" sz="1600" b="1" dirty="0">
                  <a:solidFill>
                    <a:srgbClr val="000000"/>
                  </a:solidFill>
                </a:rPr>
                <a:t>Homestead Production</a:t>
              </a:r>
            </a:p>
          </p:txBody>
        </p:sp>
        <p:sp>
          <p:nvSpPr>
            <p:cNvPr id="18" name="Line 44"/>
            <p:cNvSpPr>
              <a:spLocks noChangeShapeType="1"/>
            </p:cNvSpPr>
            <p:nvPr/>
          </p:nvSpPr>
          <p:spPr bwMode="auto">
            <a:xfrm>
              <a:off x="3169201" y="2430540"/>
              <a:ext cx="452438" cy="0"/>
            </a:xfrm>
            <a:prstGeom prst="line">
              <a:avLst/>
            </a:prstGeom>
            <a:noFill/>
            <a:ln w="57150">
              <a:solidFill>
                <a:schemeClr val="folHlink"/>
              </a:solidFill>
              <a:round/>
              <a:headEnd/>
              <a:tailEnd type="triangle" w="med" len="med"/>
            </a:ln>
            <a:effectLst/>
          </p:spPr>
          <p:txBody>
            <a:bodyPr/>
            <a:lstStyle/>
            <a:p>
              <a:endParaRPr lang="zh-TW" altLang="en-US" sz="1600">
                <a:solidFill>
                  <a:srgbClr val="000000"/>
                </a:solidFill>
              </a:endParaRPr>
            </a:p>
          </p:txBody>
        </p:sp>
        <p:sp>
          <p:nvSpPr>
            <p:cNvPr id="19" name="Line 44"/>
            <p:cNvSpPr>
              <a:spLocks noChangeShapeType="1"/>
            </p:cNvSpPr>
            <p:nvPr/>
          </p:nvSpPr>
          <p:spPr bwMode="auto">
            <a:xfrm>
              <a:off x="6000184" y="2407936"/>
              <a:ext cx="452438" cy="0"/>
            </a:xfrm>
            <a:prstGeom prst="line">
              <a:avLst/>
            </a:prstGeom>
            <a:noFill/>
            <a:ln w="57150">
              <a:solidFill>
                <a:schemeClr val="folHlink"/>
              </a:solidFill>
              <a:round/>
              <a:headEnd/>
              <a:tailEnd type="triangle" w="med" len="med"/>
            </a:ln>
            <a:effectLst/>
          </p:spPr>
          <p:txBody>
            <a:bodyPr/>
            <a:lstStyle/>
            <a:p>
              <a:endParaRPr lang="zh-TW" altLang="en-US" sz="1600">
                <a:solidFill>
                  <a:srgbClr val="000000"/>
                </a:solidFill>
              </a:endParaRPr>
            </a:p>
          </p:txBody>
        </p:sp>
      </p:grpSp>
      <p:grpSp>
        <p:nvGrpSpPr>
          <p:cNvPr id="3" name="群組 2"/>
          <p:cNvGrpSpPr/>
          <p:nvPr/>
        </p:nvGrpSpPr>
        <p:grpSpPr>
          <a:xfrm>
            <a:off x="1771556" y="2841458"/>
            <a:ext cx="6381843" cy="2377676"/>
            <a:chOff x="1819696" y="2861574"/>
            <a:chExt cx="6977225" cy="2377676"/>
          </a:xfrm>
        </p:grpSpPr>
        <p:sp>
          <p:nvSpPr>
            <p:cNvPr id="47" name="Line 44"/>
            <p:cNvSpPr>
              <a:spLocks noChangeShapeType="1"/>
            </p:cNvSpPr>
            <p:nvPr/>
          </p:nvSpPr>
          <p:spPr bwMode="auto">
            <a:xfrm flipV="1">
              <a:off x="2118433" y="2861574"/>
              <a:ext cx="10901" cy="1640265"/>
            </a:xfrm>
            <a:prstGeom prst="line">
              <a:avLst/>
            </a:prstGeom>
            <a:noFill/>
            <a:ln w="57150">
              <a:solidFill>
                <a:srgbClr val="7030A0"/>
              </a:solidFill>
              <a:round/>
              <a:headEnd/>
              <a:tailEnd type="triangle" w="med" len="med"/>
            </a:ln>
            <a:effectLst/>
          </p:spPr>
          <p:txBody>
            <a:bodyPr/>
            <a:lstStyle/>
            <a:p>
              <a:endParaRPr lang="zh-TW" altLang="en-US" sz="1600">
                <a:solidFill>
                  <a:srgbClr val="000000"/>
                </a:solidFill>
              </a:endParaRPr>
            </a:p>
          </p:txBody>
        </p:sp>
        <p:grpSp>
          <p:nvGrpSpPr>
            <p:cNvPr id="20" name="群組 19"/>
            <p:cNvGrpSpPr/>
            <p:nvPr/>
          </p:nvGrpSpPr>
          <p:grpSpPr>
            <a:xfrm>
              <a:off x="1819696" y="3154712"/>
              <a:ext cx="6977225" cy="2084538"/>
              <a:chOff x="1464993" y="3218635"/>
              <a:chExt cx="6977225" cy="1660766"/>
            </a:xfrm>
          </p:grpSpPr>
          <p:sp>
            <p:nvSpPr>
              <p:cNvPr id="23" name="Line 44"/>
              <p:cNvSpPr>
                <a:spLocks noChangeShapeType="1"/>
              </p:cNvSpPr>
              <p:nvPr/>
            </p:nvSpPr>
            <p:spPr bwMode="auto">
              <a:xfrm flipV="1">
                <a:off x="3607970" y="3218635"/>
                <a:ext cx="6683" cy="1024387"/>
              </a:xfrm>
              <a:prstGeom prst="line">
                <a:avLst/>
              </a:prstGeom>
              <a:noFill/>
              <a:ln w="57150">
                <a:solidFill>
                  <a:srgbClr val="7030A0"/>
                </a:solidFill>
                <a:round/>
                <a:headEnd/>
                <a:tailEnd type="triangle" w="med" len="med"/>
              </a:ln>
              <a:effectLst/>
            </p:spPr>
            <p:txBody>
              <a:bodyPr/>
              <a:lstStyle/>
              <a:p>
                <a:endParaRPr lang="zh-TW" altLang="en-US" sz="1600" dirty="0">
                  <a:solidFill>
                    <a:srgbClr val="000000"/>
                  </a:solidFill>
                </a:endParaRPr>
              </a:p>
            </p:txBody>
          </p:sp>
          <p:sp>
            <p:nvSpPr>
              <p:cNvPr id="24" name="Line 44"/>
              <p:cNvSpPr>
                <a:spLocks noChangeShapeType="1"/>
              </p:cNvSpPr>
              <p:nvPr/>
            </p:nvSpPr>
            <p:spPr bwMode="auto">
              <a:xfrm flipV="1">
                <a:off x="5006587" y="3297577"/>
                <a:ext cx="19965" cy="945445"/>
              </a:xfrm>
              <a:prstGeom prst="line">
                <a:avLst/>
              </a:prstGeom>
              <a:noFill/>
              <a:ln w="57150">
                <a:solidFill>
                  <a:srgbClr val="7030A0"/>
                </a:solidFill>
                <a:round/>
                <a:headEnd/>
                <a:tailEnd type="triangle" w="med" len="med"/>
              </a:ln>
              <a:effectLst/>
            </p:spPr>
            <p:txBody>
              <a:bodyPr/>
              <a:lstStyle/>
              <a:p>
                <a:endParaRPr lang="zh-TW" altLang="en-US" sz="1600">
                  <a:solidFill>
                    <a:srgbClr val="000000"/>
                  </a:solidFill>
                </a:endParaRPr>
              </a:p>
            </p:txBody>
          </p:sp>
          <p:sp>
            <p:nvSpPr>
              <p:cNvPr id="21" name="文字方塊 20"/>
              <p:cNvSpPr txBox="1"/>
              <p:nvPr/>
            </p:nvSpPr>
            <p:spPr>
              <a:xfrm>
                <a:off x="1464993" y="4217340"/>
                <a:ext cx="6977225" cy="66206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en-US" altLang="zh-TW" sz="1600" b="1" dirty="0"/>
                  <a:t>Community-based interventions and assessments</a:t>
                </a:r>
                <a:r>
                  <a:rPr lang="en-US" altLang="zh-TW" sz="1600" dirty="0"/>
                  <a:t>: </a:t>
                </a:r>
              </a:p>
              <a:p>
                <a:pPr marL="285750" indent="-285750" algn="l">
                  <a:buFontTx/>
                  <a:buChar char="-"/>
                </a:pPr>
                <a:r>
                  <a:rPr lang="en-US" altLang="zh-TW" sz="1600" dirty="0"/>
                  <a:t>Nutrition/health behavior change communications</a:t>
                </a:r>
              </a:p>
              <a:p>
                <a:pPr marL="285750" indent="-285750" algn="l">
                  <a:buFontTx/>
                  <a:buChar char="-"/>
                </a:pPr>
                <a:r>
                  <a:rPr lang="en-US" altLang="zh-TW" sz="1600" dirty="0"/>
                  <a:t>Nutrition messages integrated public/private extension services </a:t>
                </a:r>
                <a:endParaRPr lang="zh-TW" altLang="en-US" sz="1600" dirty="0"/>
              </a:p>
            </p:txBody>
          </p:sp>
        </p:grpSp>
      </p:grpSp>
      <p:sp>
        <p:nvSpPr>
          <p:cNvPr id="29" name="Line 44"/>
          <p:cNvSpPr>
            <a:spLocks noChangeShapeType="1"/>
          </p:cNvSpPr>
          <p:nvPr/>
        </p:nvSpPr>
        <p:spPr bwMode="auto">
          <a:xfrm flipH="1" flipV="1">
            <a:off x="1266004" y="2974398"/>
            <a:ext cx="20478" cy="2448573"/>
          </a:xfrm>
          <a:prstGeom prst="line">
            <a:avLst/>
          </a:prstGeom>
          <a:noFill/>
          <a:ln w="57150">
            <a:solidFill>
              <a:srgbClr val="FF0000"/>
            </a:solidFill>
            <a:round/>
            <a:headEnd/>
            <a:tailEnd type="triangle" w="med" len="med"/>
          </a:ln>
          <a:effectLst/>
        </p:spPr>
        <p:txBody>
          <a:bodyPr/>
          <a:lstStyle/>
          <a:p>
            <a:endParaRPr lang="zh-TW" altLang="en-US" sz="1600">
              <a:solidFill>
                <a:srgbClr val="000000"/>
              </a:solidFill>
            </a:endParaRPr>
          </a:p>
        </p:txBody>
      </p:sp>
      <p:sp>
        <p:nvSpPr>
          <p:cNvPr id="30" name="文字方塊 29"/>
          <p:cNvSpPr txBox="1"/>
          <p:nvPr/>
        </p:nvSpPr>
        <p:spPr>
          <a:xfrm>
            <a:off x="559041" y="5422971"/>
            <a:ext cx="4935784" cy="1323439"/>
          </a:xfrm>
          <a:prstGeom prst="rect">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en-US" altLang="zh-TW" sz="1600" b="1" dirty="0"/>
              <a:t>Filed and laboratory based assessment: </a:t>
            </a:r>
          </a:p>
          <a:p>
            <a:pPr marL="285750" indent="-285750" algn="l">
              <a:buFont typeface="Arial" panose="020B0604020202020204" pitchFamily="34" charset="0"/>
              <a:buChar char="•"/>
            </a:pPr>
            <a:r>
              <a:rPr lang="en-US" altLang="zh-TW" sz="1600" dirty="0"/>
              <a:t>Assessing phytonutrient content/ benefits of traditional and diverse vegetables</a:t>
            </a:r>
          </a:p>
          <a:p>
            <a:pPr marL="285750" indent="-285750" algn="l">
              <a:buFont typeface="Arial" panose="020B0604020202020204" pitchFamily="34" charset="0"/>
              <a:buChar char="•"/>
            </a:pPr>
            <a:r>
              <a:rPr lang="en-US" altLang="zh-TW" sz="1600" dirty="0"/>
              <a:t>Nutritional and quality evaluation for germplasm, breeding, postharvest programs</a:t>
            </a:r>
            <a:endParaRPr lang="zh-TW" altLang="en-US" sz="1600" dirty="0"/>
          </a:p>
        </p:txBody>
      </p:sp>
      <p:sp>
        <p:nvSpPr>
          <p:cNvPr id="31" name="文字方塊 30"/>
          <p:cNvSpPr txBox="1"/>
          <p:nvPr/>
        </p:nvSpPr>
        <p:spPr>
          <a:xfrm>
            <a:off x="5445980" y="1333550"/>
            <a:ext cx="3599133" cy="33855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zh-TW" sz="1600" b="1" dirty="0" smtClean="0"/>
              <a:t>Dietary &amp; nutrition assessments </a:t>
            </a:r>
            <a:endParaRPr lang="zh-TW" altLang="en-US" sz="1600" b="1" dirty="0"/>
          </a:p>
        </p:txBody>
      </p:sp>
      <p:sp>
        <p:nvSpPr>
          <p:cNvPr id="32" name="Line 44"/>
          <p:cNvSpPr>
            <a:spLocks noChangeShapeType="1"/>
          </p:cNvSpPr>
          <p:nvPr/>
        </p:nvSpPr>
        <p:spPr bwMode="auto">
          <a:xfrm>
            <a:off x="7799210" y="1617048"/>
            <a:ext cx="0" cy="1035197"/>
          </a:xfrm>
          <a:prstGeom prst="line">
            <a:avLst/>
          </a:prstGeom>
          <a:noFill/>
          <a:ln w="57150">
            <a:solidFill>
              <a:srgbClr val="FFC000"/>
            </a:solidFill>
            <a:round/>
            <a:headEnd/>
            <a:tailEnd type="triangle" w="med" len="med"/>
          </a:ln>
          <a:effectLst/>
        </p:spPr>
        <p:txBody>
          <a:bodyPr/>
          <a:lstStyle/>
          <a:p>
            <a:endParaRPr lang="zh-TW" altLang="en-US" sz="1600" dirty="0">
              <a:solidFill>
                <a:srgbClr val="000000"/>
              </a:solidFill>
            </a:endParaRPr>
          </a:p>
        </p:txBody>
      </p:sp>
      <p:sp>
        <p:nvSpPr>
          <p:cNvPr id="33" name="Line 44"/>
          <p:cNvSpPr>
            <a:spLocks noChangeShapeType="1"/>
          </p:cNvSpPr>
          <p:nvPr/>
        </p:nvSpPr>
        <p:spPr bwMode="auto">
          <a:xfrm flipH="1">
            <a:off x="6276866" y="1672105"/>
            <a:ext cx="1" cy="932056"/>
          </a:xfrm>
          <a:prstGeom prst="line">
            <a:avLst/>
          </a:prstGeom>
          <a:noFill/>
          <a:ln w="57150">
            <a:solidFill>
              <a:srgbClr val="FFC000"/>
            </a:solidFill>
            <a:round/>
            <a:headEnd/>
            <a:tailEnd type="triangle" w="med" len="med"/>
          </a:ln>
          <a:effectLst/>
        </p:spPr>
        <p:txBody>
          <a:bodyPr/>
          <a:lstStyle/>
          <a:p>
            <a:endParaRPr lang="zh-TW" altLang="en-US" sz="1600">
              <a:solidFill>
                <a:srgbClr val="000000"/>
              </a:solidFill>
            </a:endParaRPr>
          </a:p>
        </p:txBody>
      </p:sp>
      <p:grpSp>
        <p:nvGrpSpPr>
          <p:cNvPr id="34" name="群組 33"/>
          <p:cNvGrpSpPr/>
          <p:nvPr/>
        </p:nvGrpSpPr>
        <p:grpSpPr>
          <a:xfrm>
            <a:off x="1771556" y="2773433"/>
            <a:ext cx="6381843" cy="1509242"/>
            <a:chOff x="1492974" y="2668176"/>
            <a:chExt cx="6021168" cy="1215953"/>
          </a:xfrm>
        </p:grpSpPr>
        <p:sp>
          <p:nvSpPr>
            <p:cNvPr id="35" name="文字方塊 34"/>
            <p:cNvSpPr txBox="1"/>
            <p:nvPr/>
          </p:nvSpPr>
          <p:spPr>
            <a:xfrm>
              <a:off x="1492974" y="3214619"/>
              <a:ext cx="6021168" cy="6695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en-US" altLang="zh-TW" sz="1600" b="1" dirty="0"/>
                <a:t>Household-based interventions and assessments: </a:t>
              </a:r>
            </a:p>
            <a:p>
              <a:pPr marL="285750" indent="-285750" algn="l">
                <a:buFontTx/>
                <a:buChar char="-"/>
              </a:pPr>
              <a:r>
                <a:rPr lang="en-US" altLang="zh-TW" sz="1600" dirty="0"/>
                <a:t>Nutrition and WASH integrated home garden programs</a:t>
              </a:r>
            </a:p>
            <a:p>
              <a:pPr marL="285750" indent="-285750" algn="l">
                <a:buFontTx/>
                <a:buChar char="-"/>
              </a:pPr>
              <a:r>
                <a:rPr lang="en-US" altLang="zh-TW" sz="1600" dirty="0"/>
                <a:t>Scaling and support system for sustainability</a:t>
              </a:r>
              <a:endParaRPr lang="zh-TW" altLang="en-US" sz="1600" dirty="0"/>
            </a:p>
          </p:txBody>
        </p:sp>
        <p:sp>
          <p:nvSpPr>
            <p:cNvPr id="36" name="Line 44"/>
            <p:cNvSpPr>
              <a:spLocks noChangeShapeType="1"/>
            </p:cNvSpPr>
            <p:nvPr/>
          </p:nvSpPr>
          <p:spPr bwMode="auto">
            <a:xfrm flipH="1" flipV="1">
              <a:off x="1972176" y="2756542"/>
              <a:ext cx="12089" cy="505928"/>
            </a:xfrm>
            <a:prstGeom prst="line">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zh-TW" altLang="en-US" sz="1600">
                <a:solidFill>
                  <a:srgbClr val="000000"/>
                </a:solidFill>
              </a:endParaRPr>
            </a:p>
          </p:txBody>
        </p:sp>
        <p:sp>
          <p:nvSpPr>
            <p:cNvPr id="37" name="Line 44"/>
            <p:cNvSpPr>
              <a:spLocks noChangeShapeType="1"/>
            </p:cNvSpPr>
            <p:nvPr/>
          </p:nvSpPr>
          <p:spPr bwMode="auto">
            <a:xfrm flipV="1">
              <a:off x="5483553" y="2694301"/>
              <a:ext cx="8228" cy="590269"/>
            </a:xfrm>
            <a:prstGeom prst="line">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zh-TW" altLang="en-US" sz="1600">
                <a:solidFill>
                  <a:srgbClr val="000000"/>
                </a:solidFill>
              </a:endParaRPr>
            </a:p>
          </p:txBody>
        </p:sp>
        <p:sp>
          <p:nvSpPr>
            <p:cNvPr id="38" name="Line 44"/>
            <p:cNvSpPr>
              <a:spLocks noChangeShapeType="1"/>
            </p:cNvSpPr>
            <p:nvPr/>
          </p:nvSpPr>
          <p:spPr bwMode="auto">
            <a:xfrm flipV="1">
              <a:off x="6920532" y="2668176"/>
              <a:ext cx="646" cy="594292"/>
            </a:xfrm>
            <a:prstGeom prst="line">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zh-TW" altLang="en-US" sz="1600">
                <a:solidFill>
                  <a:srgbClr val="000000"/>
                </a:solidFill>
              </a:endParaRPr>
            </a:p>
          </p:txBody>
        </p:sp>
      </p:grpSp>
      <p:sp>
        <p:nvSpPr>
          <p:cNvPr id="39" name="文字方塊 38"/>
          <p:cNvSpPr txBox="1"/>
          <p:nvPr/>
        </p:nvSpPr>
        <p:spPr>
          <a:xfrm>
            <a:off x="5979214" y="7373768"/>
            <a:ext cx="3511602" cy="338554"/>
          </a:xfrm>
          <a:prstGeom prst="rect">
            <a:avLst/>
          </a:prstGeom>
          <a:noFill/>
        </p:spPr>
        <p:txBody>
          <a:bodyPr wrap="none" rtlCol="0">
            <a:spAutoFit/>
          </a:bodyPr>
          <a:lstStyle/>
          <a:p>
            <a:r>
              <a:rPr lang="en-US" altLang="zh-TW" sz="1600" dirty="0">
                <a:latin typeface="+mn-lt"/>
              </a:rPr>
              <a:t>WASH: water, sanitation and hygiene </a:t>
            </a:r>
            <a:endParaRPr lang="zh-TW" altLang="en-US" sz="1600" dirty="0">
              <a:latin typeface="+mn-lt"/>
            </a:endParaRPr>
          </a:p>
        </p:txBody>
      </p:sp>
      <p:grpSp>
        <p:nvGrpSpPr>
          <p:cNvPr id="46" name="群組 45"/>
          <p:cNvGrpSpPr/>
          <p:nvPr/>
        </p:nvGrpSpPr>
        <p:grpSpPr>
          <a:xfrm>
            <a:off x="3075258" y="3093006"/>
            <a:ext cx="3973306" cy="41591"/>
            <a:chOff x="3113631" y="3297997"/>
            <a:chExt cx="3973306" cy="44443"/>
          </a:xfrm>
        </p:grpSpPr>
        <p:sp>
          <p:nvSpPr>
            <p:cNvPr id="42" name="Line 44"/>
            <p:cNvSpPr>
              <a:spLocks noChangeShapeType="1"/>
            </p:cNvSpPr>
            <p:nvPr/>
          </p:nvSpPr>
          <p:spPr bwMode="auto">
            <a:xfrm>
              <a:off x="3113631" y="3329795"/>
              <a:ext cx="1564257" cy="12645"/>
            </a:xfrm>
            <a:prstGeom prst="line">
              <a:avLst/>
            </a:prstGeom>
            <a:noFill/>
            <a:ln w="57150">
              <a:solidFill>
                <a:schemeClr val="accent6">
                  <a:lumMod val="75000"/>
                </a:schemeClr>
              </a:solidFill>
              <a:round/>
              <a:headEnd/>
              <a:tailEnd type="triangle" w="med" len="med"/>
            </a:ln>
            <a:effectLst/>
          </p:spPr>
          <p:txBody>
            <a:bodyPr/>
            <a:lstStyle/>
            <a:p>
              <a:endParaRPr lang="zh-TW" altLang="en-US" sz="1600">
                <a:solidFill>
                  <a:srgbClr val="000000"/>
                </a:solidFill>
              </a:endParaRPr>
            </a:p>
          </p:txBody>
        </p:sp>
        <p:sp>
          <p:nvSpPr>
            <p:cNvPr id="43" name="Line 44"/>
            <p:cNvSpPr>
              <a:spLocks noChangeShapeType="1"/>
            </p:cNvSpPr>
            <p:nvPr/>
          </p:nvSpPr>
          <p:spPr bwMode="auto">
            <a:xfrm flipV="1">
              <a:off x="5562850" y="3297997"/>
              <a:ext cx="1524087" cy="9239"/>
            </a:xfrm>
            <a:prstGeom prst="line">
              <a:avLst/>
            </a:prstGeom>
            <a:noFill/>
            <a:ln w="57150">
              <a:solidFill>
                <a:schemeClr val="accent6">
                  <a:lumMod val="75000"/>
                </a:schemeClr>
              </a:solidFill>
              <a:round/>
              <a:headEnd/>
              <a:tailEnd type="triangle" w="med" len="med"/>
            </a:ln>
            <a:effectLst/>
          </p:spPr>
          <p:txBody>
            <a:bodyPr/>
            <a:lstStyle/>
            <a:p>
              <a:endParaRPr lang="zh-TW" altLang="en-US" sz="1600">
                <a:solidFill>
                  <a:srgbClr val="000000"/>
                </a:solidFill>
              </a:endParaRPr>
            </a:p>
          </p:txBody>
        </p:sp>
      </p:grpSp>
      <p:cxnSp>
        <p:nvCxnSpPr>
          <p:cNvPr id="40" name="直線接點 39"/>
          <p:cNvCxnSpPr>
            <a:cxnSpLocks/>
            <a:endCxn id="42" idx="0"/>
          </p:cNvCxnSpPr>
          <p:nvPr/>
        </p:nvCxnSpPr>
        <p:spPr>
          <a:xfrm flipH="1">
            <a:off x="3075258" y="2875109"/>
            <a:ext cx="2" cy="247654"/>
          </a:xfrm>
          <a:prstGeom prst="line">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直線接點 48"/>
          <p:cNvCxnSpPr>
            <a:cxnSpLocks/>
          </p:cNvCxnSpPr>
          <p:nvPr/>
        </p:nvCxnSpPr>
        <p:spPr>
          <a:xfrm flipV="1">
            <a:off x="7048564" y="2782785"/>
            <a:ext cx="0" cy="309073"/>
          </a:xfrm>
          <a:prstGeom prst="line">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文字方塊 49"/>
          <p:cNvSpPr txBox="1"/>
          <p:nvPr/>
        </p:nvSpPr>
        <p:spPr>
          <a:xfrm>
            <a:off x="4609516" y="2989324"/>
            <a:ext cx="885307" cy="338554"/>
          </a:xfrm>
          <a:prstGeom prst="rect">
            <a:avLst/>
          </a:prstGeom>
          <a:noFill/>
          <a:ln w="9525">
            <a:noFill/>
            <a:miter lim="800000"/>
            <a:headEnd/>
            <a:tailEnd/>
          </a:ln>
          <a:effectLst/>
        </p:spPr>
        <p:txBody>
          <a:bodyPr wrap="none">
            <a:spAutoFit/>
          </a:bodyPr>
          <a:lstStyle>
            <a:defPPr>
              <a:defRPr lang="en-US"/>
            </a:defPPr>
            <a:lvl1pPr>
              <a:defRPr sz="1600" b="1">
                <a:solidFill>
                  <a:srgbClr val="000000"/>
                </a:solidFill>
              </a:defRPr>
            </a:lvl1pPr>
          </a:lstStyle>
          <a:p>
            <a:r>
              <a:rPr lang="en-US" altLang="zh-TW" dirty="0"/>
              <a:t>Market</a:t>
            </a:r>
            <a:endParaRPr lang="zh-TW" altLang="en-US" dirty="0"/>
          </a:p>
        </p:txBody>
      </p:sp>
      <p:sp>
        <p:nvSpPr>
          <p:cNvPr id="55" name="Line 44"/>
          <p:cNvSpPr>
            <a:spLocks noChangeShapeType="1"/>
          </p:cNvSpPr>
          <p:nvPr/>
        </p:nvSpPr>
        <p:spPr bwMode="auto">
          <a:xfrm flipH="1" flipV="1">
            <a:off x="4214133" y="2856730"/>
            <a:ext cx="10298" cy="678154"/>
          </a:xfrm>
          <a:prstGeom prst="line">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zh-TW" altLang="en-US" sz="1600">
              <a:solidFill>
                <a:srgbClr val="000000"/>
              </a:solidFill>
            </a:endParaRPr>
          </a:p>
        </p:txBody>
      </p:sp>
    </p:spTree>
    <p:extLst>
      <p:ext uri="{BB962C8B-B14F-4D97-AF65-F5344CB8AC3E}">
        <p14:creationId xmlns:p14="http://schemas.microsoft.com/office/powerpoint/2010/main" val="98565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0600" y="3940656"/>
            <a:ext cx="4035425" cy="2354513"/>
          </a:xfrm>
          <a:prstGeom prst="rect">
            <a:avLst/>
          </a:prstGeom>
          <a:ln>
            <a:noFill/>
          </a:ln>
          <a:effectLst>
            <a:outerShdw blurRad="292100" dist="139700" dir="2700000" algn="tl" rotWithShape="0">
              <a:srgbClr val="333333">
                <a:alpha val="65000"/>
              </a:srgbClr>
            </a:outerShdw>
          </a:effectLst>
        </p:spPr>
      </p:pic>
      <p:sp>
        <p:nvSpPr>
          <p:cNvPr id="2" name="標題 1"/>
          <p:cNvSpPr>
            <a:spLocks noGrp="1"/>
          </p:cNvSpPr>
          <p:nvPr>
            <p:ph type="title"/>
          </p:nvPr>
        </p:nvSpPr>
        <p:spPr/>
        <p:txBody>
          <a:bodyPr>
            <a:normAutofit/>
          </a:bodyPr>
          <a:lstStyle/>
          <a:p>
            <a:r>
              <a:rPr lang="en-US" altLang="zh-TW" sz="2800" b="1" dirty="0"/>
              <a:t>WorldVeg Nutrient Database</a:t>
            </a:r>
            <a:endParaRPr lang="zh-TW" altLang="en-US" sz="2800" b="1" dirty="0"/>
          </a:p>
        </p:txBody>
      </p:sp>
      <p:sp>
        <p:nvSpPr>
          <p:cNvPr id="5" name="內容版面配置區 4"/>
          <p:cNvSpPr>
            <a:spLocks noGrp="1"/>
          </p:cNvSpPr>
          <p:nvPr>
            <p:ph sz="quarter" idx="1"/>
          </p:nvPr>
        </p:nvSpPr>
        <p:spPr>
          <a:xfrm>
            <a:off x="301752" y="1527048"/>
            <a:ext cx="4194048" cy="4721352"/>
          </a:xfrm>
        </p:spPr>
        <p:txBody>
          <a:bodyPr>
            <a:noAutofit/>
          </a:bodyPr>
          <a:lstStyle/>
          <a:p>
            <a:r>
              <a:rPr lang="en-US" altLang="zh-TW" sz="2000" dirty="0"/>
              <a:t>Common and traditional vegetables</a:t>
            </a:r>
          </a:p>
          <a:p>
            <a:pPr lvl="1"/>
            <a:r>
              <a:rPr lang="en-US" altLang="zh-TW" sz="2000" dirty="0"/>
              <a:t>100 family, 150 species, 350 types of vegetables </a:t>
            </a:r>
          </a:p>
          <a:p>
            <a:r>
              <a:rPr lang="en-US" altLang="zh-TW" sz="2000" dirty="0"/>
              <a:t>Data: </a:t>
            </a:r>
          </a:p>
          <a:p>
            <a:pPr lvl="1"/>
            <a:r>
              <a:rPr lang="en-US" altLang="zh-TW" sz="2000" dirty="0"/>
              <a:t>Macronutrients:</a:t>
            </a:r>
          </a:p>
          <a:p>
            <a:pPr lvl="2"/>
            <a:r>
              <a:rPr lang="en-US" altLang="zh-TW" sz="1800" dirty="0"/>
              <a:t>Protein, n-3, 6 fatty acids </a:t>
            </a:r>
          </a:p>
          <a:p>
            <a:pPr lvl="1"/>
            <a:r>
              <a:rPr lang="en-US" altLang="zh-TW" sz="2000" dirty="0"/>
              <a:t>Micronutrients: </a:t>
            </a:r>
          </a:p>
          <a:p>
            <a:pPr lvl="2"/>
            <a:r>
              <a:rPr lang="en-US" altLang="zh-TW" sz="1800" dirty="0"/>
              <a:t>Vitamins and minerals</a:t>
            </a:r>
          </a:p>
          <a:p>
            <a:pPr lvl="1"/>
            <a:r>
              <a:rPr lang="en-US" altLang="zh-TW" sz="2000" dirty="0"/>
              <a:t>Bioactive  phytochemicals</a:t>
            </a:r>
          </a:p>
          <a:p>
            <a:pPr lvl="2"/>
            <a:r>
              <a:rPr lang="en-US" altLang="zh-TW" sz="1800" dirty="0"/>
              <a:t>Flavonoids, carotenoids and others  </a:t>
            </a:r>
          </a:p>
          <a:p>
            <a:pPr lvl="1"/>
            <a:r>
              <a:rPr lang="en-US" altLang="zh-TW" sz="2000" dirty="0"/>
              <a:t>Anti-nutrients </a:t>
            </a:r>
          </a:p>
          <a:p>
            <a:pPr lvl="2"/>
            <a:r>
              <a:rPr lang="en-US" altLang="zh-TW" sz="1800" dirty="0"/>
              <a:t>Oxalates, phenolics and others </a:t>
            </a:r>
            <a:endParaRPr lang="zh-TW" altLang="en-US" sz="1800" dirty="0"/>
          </a:p>
        </p:txBody>
      </p:sp>
      <p:pic>
        <p:nvPicPr>
          <p:cNvPr id="6" name="Picture 2" descr="IV gard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0600" y="1527048"/>
            <a:ext cx="4023880" cy="2315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91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29377"/>
            <a:ext cx="9137375" cy="5799695"/>
          </a:xfrm>
          <a:prstGeom prst="rect">
            <a:avLst/>
          </a:prstGeom>
          <a:ln w="9525">
            <a:noFill/>
          </a:ln>
          <a:effectLst>
            <a:outerShdw blurRad="50800" dist="50800" dir="5400000" algn="ctr" rotWithShape="0">
              <a:srgbClr val="000000"/>
            </a:outerShdw>
          </a:effectLst>
        </p:spPr>
      </p:pic>
      <p:pic>
        <p:nvPicPr>
          <p:cNvPr id="6" name="Picture 5" descr="horizontal RGB white.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966" y="225746"/>
            <a:ext cx="3401400" cy="577885"/>
          </a:xfrm>
          <a:prstGeom prst="rect">
            <a:avLst/>
          </a:prstGeom>
        </p:spPr>
      </p:pic>
      <p:sp>
        <p:nvSpPr>
          <p:cNvPr id="7" name="Rectangle: Rounded Corners 6"/>
          <p:cNvSpPr/>
          <p:nvPr/>
        </p:nvSpPr>
        <p:spPr>
          <a:xfrm>
            <a:off x="230777" y="6055710"/>
            <a:ext cx="8682446" cy="609487"/>
          </a:xfrm>
          <a:prstGeom prst="roundRect">
            <a:avLst/>
          </a:prstGeom>
          <a:solidFill>
            <a:schemeClr val="bg1">
              <a:lumMod val="95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0799" y="6096000"/>
            <a:ext cx="2380341" cy="531327"/>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6153290"/>
            <a:ext cx="1408493" cy="429150"/>
          </a:xfrm>
          <a:prstGeom prst="rect">
            <a:avLst/>
          </a:prstGeom>
        </p:spPr>
      </p:pic>
      <p:sp>
        <p:nvSpPr>
          <p:cNvPr id="11" name="TextBox 10"/>
          <p:cNvSpPr txBox="1"/>
          <p:nvPr/>
        </p:nvSpPr>
        <p:spPr>
          <a:xfrm>
            <a:off x="1123346" y="1837835"/>
            <a:ext cx="7144354" cy="2585323"/>
          </a:xfrm>
          <a:prstGeom prst="rect">
            <a:avLst/>
          </a:prstGeom>
          <a:noFill/>
          <a:effectLst>
            <a:glow rad="63500">
              <a:schemeClr val="accent1">
                <a:satMod val="175000"/>
                <a:alpha val="40000"/>
              </a:schemeClr>
            </a:glow>
            <a:outerShdw blurRad="101600" dist="101600" dir="2700000" algn="tl" rotWithShape="0">
              <a:prstClr val="black">
                <a:alpha val="40000"/>
              </a:prstClr>
            </a:outerShd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5400" b="1" i="0" u="none" strike="noStrike" kern="1200" cap="none" spc="0" normalizeH="0" baseline="0" noProof="0" dirty="0">
                <a:ln>
                  <a:noFill/>
                </a:ln>
                <a:solidFill>
                  <a:prstClr val="white"/>
                </a:solidFill>
                <a:effectLst>
                  <a:outerShdw blurRad="127000" dist="190500" dir="2700000" algn="tl"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Scaling Seed Kits Through Household Gardens </a:t>
            </a:r>
            <a:endParaRPr kumimoji="0" lang="en-US" sz="5400" b="1" i="0" u="none" strike="noStrike" kern="1200" cap="none" spc="0" normalizeH="0" baseline="0" noProof="0" dirty="0">
              <a:ln>
                <a:noFill/>
              </a:ln>
              <a:solidFill>
                <a:prstClr val="white"/>
              </a:solidFill>
              <a:effectLst>
                <a:outerShdw blurRad="127000" dist="190500" dir="2700000" algn="tl"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456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smtClean="0"/>
              <a:t>Distribution </a:t>
            </a:r>
            <a:r>
              <a:rPr lang="en-US" dirty="0"/>
              <a:t>of seed kits (push factor)</a:t>
            </a:r>
          </a:p>
        </p:txBody>
      </p:sp>
      <p:sp>
        <p:nvSpPr>
          <p:cNvPr id="26" name="Text Placeholder 25"/>
          <p:cNvSpPr>
            <a:spLocks noGrp="1"/>
          </p:cNvSpPr>
          <p:nvPr>
            <p:ph sz="quarter" idx="1"/>
          </p:nvPr>
        </p:nvSpPr>
        <p:spPr>
          <a:xfrm>
            <a:off x="251690" y="1479289"/>
            <a:ext cx="8712049" cy="4721352"/>
          </a:xfrm>
        </p:spPr>
        <p:txBody>
          <a:bodyPr/>
          <a:lstStyle/>
          <a:p>
            <a:r>
              <a:rPr lang="en-US" sz="2400" dirty="0"/>
              <a:t>Selection of varieties are based on farmers’ practices, evaluation, and environmental suitability</a:t>
            </a:r>
          </a:p>
          <a:p>
            <a:r>
              <a:rPr lang="en-US" altLang="zh-TW" sz="2400" dirty="0"/>
              <a:t>More than 50,000 households are </a:t>
            </a:r>
            <a:r>
              <a:rPr lang="en-US" altLang="zh-TW" sz="2400" dirty="0" smtClean="0"/>
              <a:t>targeted</a:t>
            </a:r>
          </a:p>
          <a:p>
            <a:r>
              <a:rPr lang="en-US" altLang="zh-TW" sz="2400" dirty="0" smtClean="0"/>
              <a:t>23,000 </a:t>
            </a:r>
            <a:r>
              <a:rPr lang="en-US" altLang="zh-TW" sz="2400" dirty="0"/>
              <a:t>households adopting within 2 years</a:t>
            </a:r>
          </a:p>
          <a:p>
            <a:endParaRPr lang="en-US" sz="2400" dirty="0"/>
          </a:p>
          <a:p>
            <a:endParaRPr lang="en-US" sz="2400" dirty="0"/>
          </a:p>
          <a:p>
            <a:endParaRPr lang="en-US" dirty="0"/>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965D515-D636-4908-9943-A626C7303DFD}" type="slidenum">
              <a:rPr kumimoji="0" lang="en-US" sz="1400" b="0" i="0" u="none" strike="noStrike" kern="1200" cap="none" spc="0" normalizeH="0" baseline="0" noProof="0" smtClean="0">
                <a:ln>
                  <a:noFill/>
                </a:ln>
                <a:solidFill>
                  <a:srgbClr val="595959"/>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a:t>
            </a:fld>
            <a:r>
              <a:rPr kumimoji="0" lang="en-US" sz="1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of 20</a:t>
            </a:r>
          </a:p>
        </p:txBody>
      </p:sp>
      <p:pic>
        <p:nvPicPr>
          <p:cNvPr id="11" name="Content Placeholder 4"/>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rot="5400000">
            <a:off x="658849" y="3269462"/>
            <a:ext cx="2820193" cy="3110599"/>
          </a:xfrm>
          <a:prstGeom prst="rect">
            <a:avLst/>
          </a:prstGeom>
          <a:noFill/>
          <a:ln w="15875" cap="rnd" cmpd="sng" algn="ctr">
            <a:noFill/>
            <a:prstDash val="solid"/>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3714857" y="6384728"/>
            <a:ext cx="2286000" cy="307777"/>
          </a:xfrm>
          <a:prstGeom prst="rect">
            <a:avLst/>
          </a:prstGeom>
          <a:noFill/>
        </p:spPr>
        <p:txBody>
          <a:bodyPr wrap="square" rtlCol="0">
            <a:spAutoFit/>
          </a:bodyPr>
          <a:lstStyle/>
          <a:p>
            <a:r>
              <a:rPr lang="en-US" altLang="zh-TW" sz="1400" dirty="0"/>
              <a:t>Curtesy: Ralph </a:t>
            </a:r>
            <a:r>
              <a:rPr lang="en-US" altLang="zh-TW" sz="1400" dirty="0" err="1"/>
              <a:t>Roothaert</a:t>
            </a:r>
            <a:endParaRPr lang="zh-TW" altLang="en-US" sz="1400" dirty="0"/>
          </a:p>
        </p:txBody>
      </p:sp>
      <p:pic>
        <p:nvPicPr>
          <p:cNvPr id="5" name="圖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200" y="3276600"/>
            <a:ext cx="4782955" cy="2692391"/>
          </a:xfrm>
          <a:prstGeom prst="rect">
            <a:avLst/>
          </a:prstGeom>
        </p:spPr>
      </p:pic>
      <p:sp>
        <p:nvSpPr>
          <p:cNvPr id="6" name="矩形 5"/>
          <p:cNvSpPr/>
          <p:nvPr/>
        </p:nvSpPr>
        <p:spPr>
          <a:xfrm>
            <a:off x="6000857" y="5678144"/>
            <a:ext cx="2997086" cy="590931"/>
          </a:xfrm>
          <a:prstGeom prst="rect">
            <a:avLst/>
          </a:prstGeom>
        </p:spPr>
        <p:txBody>
          <a:bodyPr wrap="square">
            <a:spAutoFit/>
          </a:bodyPr>
          <a:lstStyle/>
          <a:p>
            <a:pPr lvl="0" defTabSz="914400" fontAlgn="base">
              <a:lnSpc>
                <a:spcPct val="90000"/>
              </a:lnSpc>
              <a:spcBef>
                <a:spcPct val="0"/>
              </a:spcBef>
              <a:spcAft>
                <a:spcPct val="0"/>
              </a:spcAft>
              <a:defRPr/>
            </a:pPr>
            <a:r>
              <a:rPr lang="en-US" altLang="zh-TW" sz="1800" dirty="0">
                <a:solidFill>
                  <a:prstClr val="black"/>
                </a:solidFill>
                <a:latin typeface="Dubai" panose="020B0503030403030204" pitchFamily="34" charset="-78"/>
                <a:cs typeface="Dubai" panose="020B0503030403030204" pitchFamily="34" charset="-78"/>
              </a:rPr>
              <a:t>Seed kit business model with multiple seed complies</a:t>
            </a:r>
          </a:p>
        </p:txBody>
      </p:sp>
    </p:spTree>
    <p:extLst>
      <p:ext uri="{BB962C8B-B14F-4D97-AF65-F5344CB8AC3E}">
        <p14:creationId xmlns:p14="http://schemas.microsoft.com/office/powerpoint/2010/main" val="324274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a:t>Sensitization</a:t>
            </a:r>
          </a:p>
        </p:txBody>
      </p:sp>
      <p:sp>
        <p:nvSpPr>
          <p:cNvPr id="12" name="Text Placeholder 11"/>
          <p:cNvSpPr>
            <a:spLocks noGrp="1"/>
          </p:cNvSpPr>
          <p:nvPr>
            <p:ph type="body" sz="half" idx="3"/>
          </p:nvPr>
        </p:nvSpPr>
        <p:spPr/>
        <p:txBody>
          <a:bodyPr/>
          <a:lstStyle/>
          <a:p>
            <a:r>
              <a:rPr lang="en-US" dirty="0"/>
              <a:t>Cooking shows</a:t>
            </a:r>
          </a:p>
        </p:txBody>
      </p:sp>
      <p:sp>
        <p:nvSpPr>
          <p:cNvPr id="11" name="Content Placeholder 10"/>
          <p:cNvSpPr>
            <a:spLocks noGrp="1"/>
          </p:cNvSpPr>
          <p:nvPr>
            <p:ph sz="quarter" idx="2"/>
          </p:nvPr>
        </p:nvSpPr>
        <p:spPr/>
        <p:txBody>
          <a:bodyPr/>
          <a:lstStyle/>
          <a:p>
            <a:r>
              <a:rPr lang="en-US" sz="2000" dirty="0"/>
              <a:t>There is still a big gender divide when it comes to learning opportunities.</a:t>
            </a:r>
          </a:p>
        </p:txBody>
      </p:sp>
      <p:sp>
        <p:nvSpPr>
          <p:cNvPr id="13" name="Content Placeholder 12"/>
          <p:cNvSpPr>
            <a:spLocks noGrp="1"/>
          </p:cNvSpPr>
          <p:nvPr>
            <p:ph sz="quarter" idx="4"/>
          </p:nvPr>
        </p:nvSpPr>
        <p:spPr/>
        <p:txBody>
          <a:bodyPr/>
          <a:lstStyle/>
          <a:p>
            <a:r>
              <a:rPr lang="en-US" sz="2000" dirty="0"/>
              <a:t>Introduce new foods, preserve more nutrients, convince family members by tasting.</a:t>
            </a:r>
          </a:p>
        </p:txBody>
      </p:sp>
      <p:sp>
        <p:nvSpPr>
          <p:cNvPr id="3" name="標題 2"/>
          <p:cNvSpPr>
            <a:spLocks noGrp="1"/>
          </p:cNvSpPr>
          <p:nvPr>
            <p:ph type="title"/>
          </p:nvPr>
        </p:nvSpPr>
        <p:spPr/>
        <p:txBody>
          <a:bodyPr/>
          <a:lstStyle/>
          <a:p>
            <a:r>
              <a:rPr lang="en-US" altLang="zh-TW" sz="3600" dirty="0" smtClean="0"/>
              <a:t>Sensitization </a:t>
            </a:r>
            <a:r>
              <a:rPr lang="en-US" altLang="zh-TW" sz="3600" dirty="0"/>
              <a:t>(pull factor)</a:t>
            </a:r>
            <a:endParaRPr lang="zh-TW" alt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0" y="3400255"/>
            <a:ext cx="4077494" cy="2889531"/>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6521" b="7385"/>
          <a:stretch/>
        </p:blipFill>
        <p:spPr>
          <a:xfrm>
            <a:off x="4953000" y="3400255"/>
            <a:ext cx="3895469" cy="2889531"/>
          </a:xfrm>
          <a:prstGeom prst="rect">
            <a:avLst/>
          </a:prstGeom>
        </p:spPr>
      </p:pic>
      <p:sp>
        <p:nvSpPr>
          <p:cNvPr id="9" name="文字方塊 8"/>
          <p:cNvSpPr txBox="1"/>
          <p:nvPr/>
        </p:nvSpPr>
        <p:spPr>
          <a:xfrm>
            <a:off x="3505200" y="6386574"/>
            <a:ext cx="2362200" cy="307777"/>
          </a:xfrm>
          <a:prstGeom prst="rect">
            <a:avLst/>
          </a:prstGeom>
          <a:noFill/>
        </p:spPr>
        <p:txBody>
          <a:bodyPr wrap="square" rtlCol="0">
            <a:spAutoFit/>
          </a:bodyPr>
          <a:lstStyle/>
          <a:p>
            <a:r>
              <a:rPr lang="en-US" altLang="zh-TW" sz="1400" dirty="0"/>
              <a:t>Curtesy: Ralph </a:t>
            </a:r>
            <a:r>
              <a:rPr lang="en-US" altLang="zh-TW" sz="1400" dirty="0" err="1"/>
              <a:t>Roothaert</a:t>
            </a:r>
            <a:endParaRPr lang="zh-TW" altLang="en-US" sz="1400" dirty="0"/>
          </a:p>
        </p:txBody>
      </p:sp>
    </p:spTree>
    <p:extLst>
      <p:ext uri="{BB962C8B-B14F-4D97-AF65-F5344CB8AC3E}">
        <p14:creationId xmlns:p14="http://schemas.microsoft.com/office/powerpoint/2010/main" val="1239348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sz="quarter" idx="1"/>
          </p:nvPr>
        </p:nvSpPr>
        <p:spPr>
          <a:xfrm>
            <a:off x="301752" y="2590800"/>
            <a:ext cx="8503920" cy="3657600"/>
          </a:xfrm>
        </p:spPr>
        <p:txBody>
          <a:bodyPr/>
          <a:lstStyle/>
          <a:p>
            <a:pPr marL="0" indent="0" algn="ctr">
              <a:buNone/>
            </a:pPr>
            <a:r>
              <a:rPr lang="en-US" sz="3200" i="1" dirty="0" smtClean="0">
                <a:solidFill>
                  <a:schemeClr val="accent3">
                    <a:lumMod val="75000"/>
                  </a:schemeClr>
                </a:solidFill>
              </a:rPr>
              <a:t>“Alleviating </a:t>
            </a:r>
            <a:r>
              <a:rPr lang="en-US" sz="3200" i="1" dirty="0">
                <a:solidFill>
                  <a:schemeClr val="accent3">
                    <a:lumMod val="75000"/>
                  </a:schemeClr>
                </a:solidFill>
              </a:rPr>
              <a:t>poverty and malnutrition in the developing world through increased </a:t>
            </a:r>
            <a:r>
              <a:rPr lang="en-US" sz="3200" i="1" dirty="0" smtClean="0">
                <a:solidFill>
                  <a:schemeClr val="accent3">
                    <a:lumMod val="75000"/>
                  </a:schemeClr>
                </a:solidFill>
              </a:rPr>
              <a:t>production</a:t>
            </a:r>
            <a:r>
              <a:rPr lang="en-US" sz="3200" dirty="0">
                <a:solidFill>
                  <a:schemeClr val="accent3">
                    <a:lumMod val="75000"/>
                  </a:schemeClr>
                </a:solidFill>
              </a:rPr>
              <a:t> </a:t>
            </a:r>
            <a:r>
              <a:rPr lang="en-US" sz="3200" i="1" dirty="0" smtClean="0">
                <a:solidFill>
                  <a:schemeClr val="accent3">
                    <a:lumMod val="75000"/>
                  </a:schemeClr>
                </a:solidFill>
              </a:rPr>
              <a:t>and </a:t>
            </a:r>
            <a:r>
              <a:rPr lang="en-US" sz="3200" i="1" dirty="0">
                <a:solidFill>
                  <a:schemeClr val="accent3">
                    <a:lumMod val="75000"/>
                  </a:schemeClr>
                </a:solidFill>
              </a:rPr>
              <a:t>consumption of nutritious, health-promoting </a:t>
            </a:r>
            <a:r>
              <a:rPr lang="en-US" sz="3200" i="1" dirty="0" smtClean="0">
                <a:solidFill>
                  <a:schemeClr val="accent3">
                    <a:lumMod val="75000"/>
                  </a:schemeClr>
                </a:solidFill>
              </a:rPr>
              <a:t>vegetables”</a:t>
            </a:r>
            <a:endParaRPr lang="en-US" sz="3200" dirty="0">
              <a:solidFill>
                <a:schemeClr val="accent3">
                  <a:lumMod val="75000"/>
                </a:schemeClr>
              </a:solidFill>
            </a:endParaRPr>
          </a:p>
        </p:txBody>
      </p:sp>
      <p:sp>
        <p:nvSpPr>
          <p:cNvPr id="4" name="Slide Number Placeholder 3"/>
          <p:cNvSpPr>
            <a:spLocks noGrp="1"/>
          </p:cNvSpPr>
          <p:nvPr>
            <p:ph type="sldNum" sz="quarter" idx="10"/>
          </p:nvPr>
        </p:nvSpPr>
        <p:spPr/>
        <p:txBody>
          <a:bodyPr/>
          <a:lstStyle/>
          <a:p>
            <a:fld id="{45DEFBFA-216E-4E8C-9D40-A6B6105DC723}" type="slidenum">
              <a:rPr lang="en-US" smtClean="0"/>
              <a:pPr/>
              <a:t>2</a:t>
            </a:fld>
            <a:r>
              <a:rPr lang="en-US" smtClean="0"/>
              <a:t> of x</a:t>
            </a:r>
            <a:endParaRPr lang="en-US"/>
          </a:p>
        </p:txBody>
      </p:sp>
    </p:spTree>
    <p:extLst>
      <p:ext uri="{BB962C8B-B14F-4D97-AF65-F5344CB8AC3E}">
        <p14:creationId xmlns:p14="http://schemas.microsoft.com/office/powerpoint/2010/main" val="3315126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6038" y="1905000"/>
            <a:ext cx="2831132" cy="169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Text Placeholder 2"/>
          <p:cNvSpPr>
            <a:spLocks noGrp="1"/>
          </p:cNvSpPr>
          <p:nvPr>
            <p:ph type="body" idx="2"/>
          </p:nvPr>
        </p:nvSpPr>
        <p:spPr>
          <a:xfrm>
            <a:off x="380999" y="1905000"/>
            <a:ext cx="2714427" cy="4221163"/>
          </a:xfrm>
        </p:spPr>
        <p:txBody>
          <a:bodyPr/>
          <a:lstStyle/>
          <a:p>
            <a:r>
              <a:rPr lang="en-US" b="1" dirty="0"/>
              <a:t>Hub-spoke demonstration gardens</a:t>
            </a:r>
          </a:p>
          <a:p>
            <a:r>
              <a:rPr lang="en-US" b="1" dirty="0"/>
              <a:t>Community based trainers</a:t>
            </a:r>
          </a:p>
          <a:p>
            <a:r>
              <a:rPr lang="en-US" b="1" dirty="0"/>
              <a:t>Bicycles</a:t>
            </a:r>
          </a:p>
          <a:p>
            <a:r>
              <a:rPr lang="en-US" b="1" dirty="0"/>
              <a:t>Training topics:</a:t>
            </a:r>
          </a:p>
          <a:p>
            <a:pPr marL="285750" indent="-285750">
              <a:buFont typeface="Arial" panose="020B0604020202020204" pitchFamily="34" charset="0"/>
              <a:buChar char="•"/>
            </a:pPr>
            <a:r>
              <a:rPr lang="en-US" dirty="0"/>
              <a:t>Production</a:t>
            </a:r>
          </a:p>
          <a:p>
            <a:pPr marL="285750" indent="-285750">
              <a:buFont typeface="Arial" panose="020B0604020202020204" pitchFamily="34" charset="0"/>
              <a:buChar char="•"/>
            </a:pPr>
            <a:r>
              <a:rPr lang="en-US" dirty="0"/>
              <a:t>Pests and diseases</a:t>
            </a:r>
          </a:p>
          <a:p>
            <a:pPr marL="285750" indent="-285750">
              <a:buFont typeface="Arial" panose="020B0604020202020204" pitchFamily="34" charset="0"/>
              <a:buChar char="•"/>
            </a:pPr>
            <a:r>
              <a:rPr lang="en-US" dirty="0"/>
              <a:t>Water management</a:t>
            </a:r>
          </a:p>
          <a:p>
            <a:pPr marL="285750" indent="-285750">
              <a:buFont typeface="Arial" panose="020B0604020202020204" pitchFamily="34" charset="0"/>
              <a:buChar char="•"/>
            </a:pPr>
            <a:r>
              <a:rPr lang="en-US" dirty="0"/>
              <a:t>Nutrition and hygiene</a:t>
            </a:r>
          </a:p>
          <a:p>
            <a:pPr marL="285750" indent="-285750">
              <a:buFont typeface="Arial" panose="020B0604020202020204" pitchFamily="34" charset="0"/>
              <a:buChar char="•"/>
            </a:pPr>
            <a:r>
              <a:rPr lang="en-US" dirty="0"/>
              <a:t>Marketing</a:t>
            </a:r>
          </a:p>
          <a:p>
            <a:endParaRPr lang="en-US" dirty="0"/>
          </a:p>
        </p:txBody>
      </p:sp>
      <p:sp>
        <p:nvSpPr>
          <p:cNvPr id="4" name="Title 3"/>
          <p:cNvSpPr>
            <a:spLocks noGrp="1"/>
          </p:cNvSpPr>
          <p:nvPr>
            <p:ph type="title"/>
          </p:nvPr>
        </p:nvSpPr>
        <p:spPr>
          <a:xfrm>
            <a:off x="381000" y="838200"/>
            <a:ext cx="2439682" cy="927695"/>
          </a:xfrm>
        </p:spPr>
        <p:txBody>
          <a:bodyPr/>
          <a:lstStyle/>
          <a:p>
            <a:r>
              <a:rPr lang="en-US" sz="2400" dirty="0" smtClean="0"/>
              <a:t>Training </a:t>
            </a:r>
            <a:r>
              <a:rPr lang="en-US" sz="2400" dirty="0"/>
              <a:t>approaches (push factor)</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9327C4-16B4-43F9-B81D-4AEA7BA52FA8}" type="slidenum">
              <a:rPr kumimoji="0" lang="en-US" sz="1400" b="0" i="0" u="none" strike="noStrike" kern="1200" cap="none" spc="0" normalizeH="0" baseline="0" noProof="0" smtClean="0">
                <a:ln>
                  <a:noFill/>
                </a:ln>
                <a:solidFill>
                  <a:srgbClr val="595959"/>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20</a:t>
            </a:fld>
            <a:r>
              <a:rPr kumimoji="0" lang="en-US" sz="1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of 20</a:t>
            </a:r>
          </a:p>
        </p:txBody>
      </p:sp>
      <p:sp>
        <p:nvSpPr>
          <p:cNvPr id="6" name="Content Placeholder 3"/>
          <p:cNvSpPr txBox="1">
            <a:spLocks/>
          </p:cNvSpPr>
          <p:nvPr/>
        </p:nvSpPr>
        <p:spPr bwMode="auto">
          <a:xfrm>
            <a:off x="6017770" y="707139"/>
            <a:ext cx="2878065" cy="106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ts val="1000"/>
              </a:spcAft>
              <a:buClr>
                <a:schemeClr val="accent1"/>
              </a:buClr>
              <a:buSzPct val="85000"/>
              <a:buFont typeface="Wingdings 2" panose="05020102010507070707" pitchFamily="18" charset="2"/>
              <a:buNone/>
              <a:defRPr sz="1600" kern="1200">
                <a:solidFill>
                  <a:schemeClr val="tx1">
                    <a:lumMod val="75000"/>
                    <a:lumOff val="25000"/>
                  </a:schemeClr>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anose="05000000000000000000" pitchFamily="2" charset="2"/>
              <a:buNone/>
              <a:defRPr sz="1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928B70"/>
              </a:buClr>
              <a:buSzPct val="75000"/>
              <a:buFont typeface="Wingdings 2" panose="05020102010507070707" pitchFamily="18" charset="2"/>
              <a:buNone/>
              <a:defRPr sz="1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7706B"/>
              </a:buClr>
              <a:buSzPct val="70000"/>
              <a:buFont typeface="Wingdings" panose="05000000000000000000" pitchFamily="2" charset="2"/>
              <a:buNone/>
              <a:defRPr sz="9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94734E"/>
              </a:buClr>
              <a:buNone/>
              <a:defRPr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ts val="1000"/>
              </a:spcAft>
              <a:buClr>
                <a:srgbClr val="4F81BD"/>
              </a:buClr>
              <a:buSzPct val="85000"/>
              <a:buFont typeface="Wingdings 2" panose="05020102010507070707" pitchFamily="18"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eorgia"/>
                <a:ea typeface="+mn-ea"/>
                <a:cs typeface="+mn-cs"/>
              </a:rPr>
              <a:t>Bicycles to facilitate movements of Community Based Trainers</a:t>
            </a:r>
          </a:p>
        </p:txBody>
      </p:sp>
      <p:pic>
        <p:nvPicPr>
          <p:cNvPr id="7" name="Picture 6" descr="C:\Users\presentation\AppData\Local\Microsoft\Windows\INetCacheContent.Word\IMG_20161125_131929.jpg"/>
          <p:cNvPicPr/>
          <p:nvPr/>
        </p:nvPicPr>
        <p:blipFill rotWithShape="1">
          <a:blip r:embed="rId2" cstate="screen">
            <a:extLst>
              <a:ext uri="{28A0092B-C50C-407E-A947-70E740481C1C}">
                <a14:useLocalDpi xmlns:a14="http://schemas.microsoft.com/office/drawing/2010/main"/>
              </a:ext>
            </a:extLst>
          </a:blip>
          <a:srcRect/>
          <a:stretch/>
        </p:blipFill>
        <p:spPr bwMode="auto">
          <a:xfrm>
            <a:off x="6338822" y="1659641"/>
            <a:ext cx="2235959" cy="1936089"/>
          </a:xfrm>
          <a:prstGeom prst="rect">
            <a:avLst/>
          </a:prstGeom>
          <a:noFill/>
          <a:ln>
            <a:noFill/>
          </a:ln>
          <a:extLst>
            <a:ext uri="{53640926-AAD7-44D8-BBD7-CCE9431645EC}">
              <a14:shadowObscured xmlns:a14="http://schemas.microsoft.com/office/drawing/2010/main"/>
            </a:ext>
          </a:extLst>
        </p:spPr>
      </p:pic>
      <p:sp>
        <p:nvSpPr>
          <p:cNvPr id="8" name="Content Placeholder 4"/>
          <p:cNvSpPr>
            <a:spLocks noGrp="1"/>
          </p:cNvSpPr>
          <p:nvPr>
            <p:ph sz="quarter" idx="4294967295"/>
          </p:nvPr>
        </p:nvSpPr>
        <p:spPr>
          <a:xfrm>
            <a:off x="3141736" y="699095"/>
            <a:ext cx="2573264" cy="1066800"/>
          </a:xfrm>
          <a:prstGeom prst="rect">
            <a:avLst/>
          </a:prstGeom>
        </p:spPr>
        <p:txBody>
          <a:bodyPr/>
          <a:lstStyle/>
          <a:p>
            <a:pPr marL="0" indent="0" algn="ctr">
              <a:buNone/>
            </a:pPr>
            <a:r>
              <a:rPr lang="en-US" sz="1800" dirty="0"/>
              <a:t>2-3 hub demo-gardens are established in every village</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9168" y="1650681"/>
            <a:ext cx="2438400" cy="1828800"/>
          </a:xfrm>
          <a:prstGeom prst="rect">
            <a:avLst/>
          </a:prstGeom>
        </p:spPr>
      </p:pic>
      <p:pic>
        <p:nvPicPr>
          <p:cNvPr id="3074" name="Picture 4" descr="Description: C:\Users\user1\Documents\Bluetooth\Share\IMG_20160519_12360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10387" y="3729466"/>
            <a:ext cx="2235959" cy="167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3"/>
          <p:cNvSpPr txBox="1">
            <a:spLocks/>
          </p:cNvSpPr>
          <p:nvPr/>
        </p:nvSpPr>
        <p:spPr bwMode="auto">
          <a:xfrm>
            <a:off x="3139705" y="5420292"/>
            <a:ext cx="2727695" cy="106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ts val="1000"/>
              </a:spcAft>
              <a:buClr>
                <a:schemeClr val="accent1"/>
              </a:buClr>
              <a:buSzPct val="85000"/>
              <a:buFont typeface="Wingdings 2" panose="05020102010507070707" pitchFamily="18" charset="2"/>
              <a:buNone/>
              <a:defRPr sz="1600" kern="1200">
                <a:solidFill>
                  <a:schemeClr val="tx1">
                    <a:lumMod val="75000"/>
                    <a:lumOff val="25000"/>
                  </a:schemeClr>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anose="05000000000000000000" pitchFamily="2" charset="2"/>
              <a:buNone/>
              <a:defRPr sz="1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928B70"/>
              </a:buClr>
              <a:buSzPct val="75000"/>
              <a:buFont typeface="Wingdings 2" panose="05020102010507070707" pitchFamily="18" charset="2"/>
              <a:buNone/>
              <a:defRPr sz="1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7706B"/>
              </a:buClr>
              <a:buSzPct val="70000"/>
              <a:buFont typeface="Wingdings" panose="05000000000000000000" pitchFamily="2" charset="2"/>
              <a:buNone/>
              <a:defRPr sz="9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94734E"/>
              </a:buClr>
              <a:buNone/>
              <a:defRPr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ts val="1000"/>
              </a:spcAft>
              <a:buClr>
                <a:srgbClr val="4F81BD"/>
              </a:buClr>
              <a:buSzPct val="85000"/>
              <a:buFont typeface="Wingdings 2" panose="05020102010507070707" pitchFamily="18"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eorgia"/>
                <a:ea typeface="+mn-ea"/>
                <a:cs typeface="+mn-cs"/>
              </a:rPr>
              <a:t>Nursery techniques using seed trays and sterilized soil</a:t>
            </a:r>
          </a:p>
        </p:txBody>
      </p:sp>
      <p:sp>
        <p:nvSpPr>
          <p:cNvPr id="14" name="Content Placeholder 3"/>
          <p:cNvSpPr txBox="1">
            <a:spLocks/>
          </p:cNvSpPr>
          <p:nvPr/>
        </p:nvSpPr>
        <p:spPr bwMode="auto">
          <a:xfrm>
            <a:off x="6179086" y="5562100"/>
            <a:ext cx="2476925" cy="46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ts val="1000"/>
              </a:spcAft>
              <a:buClr>
                <a:schemeClr val="accent1"/>
              </a:buClr>
              <a:buSzPct val="85000"/>
              <a:buFont typeface="Wingdings 2" panose="05020102010507070707" pitchFamily="18" charset="2"/>
              <a:buNone/>
              <a:defRPr sz="1600" kern="1200">
                <a:solidFill>
                  <a:schemeClr val="tx1">
                    <a:lumMod val="75000"/>
                    <a:lumOff val="25000"/>
                  </a:schemeClr>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anose="05000000000000000000" pitchFamily="2" charset="2"/>
              <a:buNone/>
              <a:defRPr sz="1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928B70"/>
              </a:buClr>
              <a:buSzPct val="75000"/>
              <a:buFont typeface="Wingdings 2" panose="05020102010507070707" pitchFamily="18" charset="2"/>
              <a:buNone/>
              <a:defRPr sz="1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7706B"/>
              </a:buClr>
              <a:buSzPct val="70000"/>
              <a:buFont typeface="Wingdings" panose="05000000000000000000" pitchFamily="2" charset="2"/>
              <a:buNone/>
              <a:defRPr sz="9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94734E"/>
              </a:buClr>
              <a:buNone/>
              <a:defRPr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ts val="1000"/>
              </a:spcAft>
              <a:buClr>
                <a:srgbClr val="4F81BD"/>
              </a:buClr>
              <a:buSzPct val="85000"/>
              <a:buFont typeface="Wingdings 2" panose="05020102010507070707" pitchFamily="18"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eorgia"/>
                <a:ea typeface="+mn-ea"/>
                <a:cs typeface="+mn-cs"/>
              </a:rPr>
              <a:t>Saving seed of OPVs</a:t>
            </a: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5346" y="3759662"/>
            <a:ext cx="2704406" cy="1802938"/>
          </a:xfrm>
          <a:prstGeom prst="rect">
            <a:avLst/>
          </a:prstGeom>
        </p:spPr>
      </p:pic>
      <p:sp>
        <p:nvSpPr>
          <p:cNvPr id="17" name="文字方塊 16"/>
          <p:cNvSpPr txBox="1"/>
          <p:nvPr/>
        </p:nvSpPr>
        <p:spPr>
          <a:xfrm>
            <a:off x="3756573" y="6399213"/>
            <a:ext cx="2209800" cy="307777"/>
          </a:xfrm>
          <a:prstGeom prst="rect">
            <a:avLst/>
          </a:prstGeom>
          <a:noFill/>
        </p:spPr>
        <p:txBody>
          <a:bodyPr wrap="square" rtlCol="0">
            <a:spAutoFit/>
          </a:bodyPr>
          <a:lstStyle/>
          <a:p>
            <a:r>
              <a:rPr lang="en-US" altLang="zh-TW" sz="1400" dirty="0"/>
              <a:t>Curtesy: Ralph </a:t>
            </a:r>
            <a:r>
              <a:rPr lang="en-US" altLang="zh-TW" sz="1400" dirty="0" err="1"/>
              <a:t>Roothaert</a:t>
            </a:r>
            <a:endParaRPr lang="zh-TW" altLang="en-US" sz="1400" dirty="0"/>
          </a:p>
        </p:txBody>
      </p:sp>
    </p:spTree>
    <p:extLst>
      <p:ext uri="{BB962C8B-B14F-4D97-AF65-F5344CB8AC3E}">
        <p14:creationId xmlns:p14="http://schemas.microsoft.com/office/powerpoint/2010/main" val="115567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626" y="1876455"/>
            <a:ext cx="4134185" cy="231972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sz="2400" b="1" dirty="0"/>
              <a:t>Application of ICT (information communication technologies)</a:t>
            </a:r>
          </a:p>
        </p:txBody>
      </p:sp>
      <p:sp>
        <p:nvSpPr>
          <p:cNvPr id="4" name="文字方塊 3"/>
          <p:cNvSpPr txBox="1"/>
          <p:nvPr/>
        </p:nvSpPr>
        <p:spPr>
          <a:xfrm>
            <a:off x="381000" y="4372171"/>
            <a:ext cx="4054811" cy="1015663"/>
          </a:xfrm>
          <a:prstGeom prst="rect">
            <a:avLst/>
          </a:prstGeom>
          <a:noFill/>
        </p:spPr>
        <p:txBody>
          <a:bodyPr wrap="square" rtlCol="0">
            <a:spAutoFit/>
          </a:bodyPr>
          <a:lstStyle/>
          <a:p>
            <a:r>
              <a:rPr lang="en-US" altLang="zh-TW" sz="2000" dirty="0"/>
              <a:t>Application of Geographical Information System (GIS) in monitoring seed supply and use </a:t>
            </a:r>
            <a:endParaRPr lang="zh-TW" altLang="en-US" sz="2000" dirty="0"/>
          </a:p>
        </p:txBody>
      </p:sp>
      <p:grpSp>
        <p:nvGrpSpPr>
          <p:cNvPr id="7" name="群組 6"/>
          <p:cNvGrpSpPr/>
          <p:nvPr/>
        </p:nvGrpSpPr>
        <p:grpSpPr>
          <a:xfrm>
            <a:off x="4953000" y="2247121"/>
            <a:ext cx="3937000" cy="4097641"/>
            <a:chOff x="1143000" y="1714501"/>
            <a:chExt cx="3937000" cy="4097641"/>
          </a:xfrm>
        </p:grpSpPr>
        <p:pic>
          <p:nvPicPr>
            <p:cNvPr id="8"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3001" y="1714501"/>
              <a:ext cx="1625134" cy="2862236"/>
            </a:xfrm>
            <a:prstGeom prst="rect">
              <a:avLst/>
            </a:prstGeom>
            <a:ln>
              <a:solidFill>
                <a:schemeClr val="accent1"/>
              </a:solidFill>
            </a:ln>
          </p:spPr>
        </p:pic>
        <p:pic>
          <p:nvPicPr>
            <p:cNvPr id="9"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2340" y="2315383"/>
              <a:ext cx="1618323" cy="2862236"/>
            </a:xfrm>
            <a:prstGeom prst="rect">
              <a:avLst/>
            </a:prstGeom>
            <a:ln>
              <a:solidFill>
                <a:schemeClr val="accent1"/>
              </a:solidFill>
            </a:ln>
          </p:spPr>
        </p:pic>
        <p:pic>
          <p:nvPicPr>
            <p:cNvPr id="10"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6372" y="2916265"/>
              <a:ext cx="1623628" cy="2862236"/>
            </a:xfrm>
            <a:prstGeom prst="rect">
              <a:avLst/>
            </a:prstGeom>
            <a:ln>
              <a:solidFill>
                <a:schemeClr val="accent1"/>
              </a:solidFill>
            </a:ln>
          </p:spPr>
        </p:pic>
        <p:pic>
          <p:nvPicPr>
            <p:cNvPr id="11"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43000" y="5273464"/>
              <a:ext cx="1968500" cy="538678"/>
            </a:xfrm>
            <a:prstGeom prst="rect">
              <a:avLst/>
            </a:prstGeom>
          </p:spPr>
        </p:pic>
      </p:grpSp>
      <p:sp>
        <p:nvSpPr>
          <p:cNvPr id="12" name="文字方塊 11"/>
          <p:cNvSpPr txBox="1"/>
          <p:nvPr/>
        </p:nvSpPr>
        <p:spPr>
          <a:xfrm>
            <a:off x="4832724" y="1611399"/>
            <a:ext cx="4177551" cy="400110"/>
          </a:xfrm>
          <a:prstGeom prst="rect">
            <a:avLst/>
          </a:prstGeom>
          <a:noFill/>
        </p:spPr>
        <p:txBody>
          <a:bodyPr wrap="square" rtlCol="0">
            <a:spAutoFit/>
          </a:bodyPr>
          <a:lstStyle/>
          <a:p>
            <a:r>
              <a:rPr lang="en-US" altLang="zh-TW" sz="2000" dirty="0"/>
              <a:t>Data collection with mobile device </a:t>
            </a:r>
            <a:endParaRPr lang="zh-TW" altLang="en-US" sz="2000" dirty="0"/>
          </a:p>
        </p:txBody>
      </p:sp>
      <p:sp>
        <p:nvSpPr>
          <p:cNvPr id="13" name="文字方塊 12"/>
          <p:cNvSpPr txBox="1"/>
          <p:nvPr/>
        </p:nvSpPr>
        <p:spPr>
          <a:xfrm>
            <a:off x="3879850" y="6384569"/>
            <a:ext cx="2057400" cy="307777"/>
          </a:xfrm>
          <a:prstGeom prst="rect">
            <a:avLst/>
          </a:prstGeom>
          <a:noFill/>
        </p:spPr>
        <p:txBody>
          <a:bodyPr wrap="square" rtlCol="0">
            <a:spAutoFit/>
          </a:bodyPr>
          <a:lstStyle/>
          <a:p>
            <a:r>
              <a:rPr lang="en-US" altLang="zh-TW" sz="1400" dirty="0"/>
              <a:t>Curtesy: </a:t>
            </a:r>
            <a:r>
              <a:rPr lang="en-MY" altLang="zh-TW" sz="1400" dirty="0"/>
              <a:t>Stuart Brown</a:t>
            </a:r>
            <a:endParaRPr lang="zh-TW" altLang="en-US" sz="1400" dirty="0"/>
          </a:p>
        </p:txBody>
      </p:sp>
    </p:spTree>
    <p:extLst>
      <p:ext uri="{BB962C8B-B14F-4D97-AF65-F5344CB8AC3E}">
        <p14:creationId xmlns:p14="http://schemas.microsoft.com/office/powerpoint/2010/main" val="2413058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368699">
            <a:off x="6300572" y="4202030"/>
            <a:ext cx="3191422" cy="2569779"/>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18807">
            <a:off x="3697286" y="3955615"/>
            <a:ext cx="2484821" cy="2938826"/>
          </a:xfrm>
          <a:prstGeom prst="rect">
            <a:avLst/>
          </a:prstGeom>
          <a:ln>
            <a:noFill/>
          </a:ln>
          <a:effectLst>
            <a:outerShdw blurRad="292100" dist="139700" dir="2700000" algn="tl" rotWithShape="0">
              <a:srgbClr val="333333">
                <a:alpha val="65000"/>
              </a:srgbClr>
            </a:outerShdw>
          </a:effectLst>
        </p:spPr>
      </p:pic>
      <p:pic>
        <p:nvPicPr>
          <p:cNvPr id="8" name="圖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533209">
            <a:off x="415177" y="3819160"/>
            <a:ext cx="3148526" cy="3211737"/>
          </a:xfrm>
          <a:prstGeom prst="rect">
            <a:avLst/>
          </a:prstGeom>
          <a:ln>
            <a:noFill/>
          </a:ln>
          <a:effectLst>
            <a:outerShdw blurRad="292100" dist="139700" dir="2700000" algn="tl" rotWithShape="0">
              <a:srgbClr val="333333">
                <a:alpha val="65000"/>
              </a:srgbClr>
            </a:outerShdw>
          </a:effectLst>
        </p:spPr>
      </p:pic>
      <p:sp>
        <p:nvSpPr>
          <p:cNvPr id="2" name="標題 1"/>
          <p:cNvSpPr>
            <a:spLocks noGrp="1"/>
          </p:cNvSpPr>
          <p:nvPr>
            <p:ph type="title"/>
          </p:nvPr>
        </p:nvSpPr>
        <p:spPr/>
        <p:txBody>
          <a:bodyPr>
            <a:normAutofit/>
          </a:bodyPr>
          <a:lstStyle/>
          <a:p>
            <a:r>
              <a:rPr lang="en-US" altLang="zh-TW" sz="2800" b="1" dirty="0"/>
              <a:t>Vegetables Go to School  </a:t>
            </a:r>
            <a:endParaRPr lang="zh-TW" altLang="en-US" sz="2800" b="1" dirty="0"/>
          </a:p>
        </p:txBody>
      </p:sp>
      <p:sp>
        <p:nvSpPr>
          <p:cNvPr id="3" name="內容版面配置區 2"/>
          <p:cNvSpPr>
            <a:spLocks noGrp="1"/>
          </p:cNvSpPr>
          <p:nvPr>
            <p:ph idx="1"/>
          </p:nvPr>
        </p:nvSpPr>
        <p:spPr>
          <a:xfrm>
            <a:off x="571499" y="1415938"/>
            <a:ext cx="8496301" cy="4572000"/>
          </a:xfrm>
        </p:spPr>
        <p:txBody>
          <a:bodyPr>
            <a:normAutofit/>
          </a:bodyPr>
          <a:lstStyle/>
          <a:p>
            <a:r>
              <a:rPr lang="en-US" altLang="zh-TW" sz="2400" dirty="0"/>
              <a:t>A multidisciplinary school garden project piloting the use of </a:t>
            </a:r>
            <a:r>
              <a:rPr lang="en-US" altLang="zh-TW" sz="2400" b="1" dirty="0"/>
              <a:t>multi-intervention school garden programs </a:t>
            </a:r>
            <a:r>
              <a:rPr lang="en-US" altLang="zh-TW" sz="2400" dirty="0"/>
              <a:t>in Bhutan, Burkina Faso, Indonesia and Nepal</a:t>
            </a:r>
          </a:p>
          <a:p>
            <a:r>
              <a:rPr lang="en-US" altLang="zh-TW" sz="2400" b="1" dirty="0">
                <a:solidFill>
                  <a:srgbClr val="0070C0"/>
                </a:solidFill>
              </a:rPr>
              <a:t>Project Phase I </a:t>
            </a:r>
            <a:r>
              <a:rPr lang="en-US" altLang="zh-TW" sz="2400" dirty="0"/>
              <a:t>aims to generate evidence using randomized control trials (RCT) and measured the program’s nutritional impact on schoolchildren in developing countries.</a:t>
            </a:r>
          </a:p>
        </p:txBody>
      </p:sp>
      <p:sp>
        <p:nvSpPr>
          <p:cNvPr id="4" name="AutoShape 2" descr="Displaying DSC03009.JP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77119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b="1" dirty="0"/>
              <a:t>Vegetables Go to School  </a:t>
            </a:r>
            <a:endParaRPr lang="zh-TW" altLang="en-US" sz="2800" b="1" dirty="0"/>
          </a:p>
        </p:txBody>
      </p:sp>
      <p:sp>
        <p:nvSpPr>
          <p:cNvPr id="3" name="內容版面配置區 2"/>
          <p:cNvSpPr>
            <a:spLocks noGrp="1"/>
          </p:cNvSpPr>
          <p:nvPr>
            <p:ph idx="1"/>
          </p:nvPr>
        </p:nvSpPr>
        <p:spPr>
          <a:xfrm>
            <a:off x="571499" y="1415938"/>
            <a:ext cx="8496301" cy="1327262"/>
          </a:xfrm>
        </p:spPr>
        <p:txBody>
          <a:bodyPr>
            <a:normAutofit/>
          </a:bodyPr>
          <a:lstStyle/>
          <a:p>
            <a:r>
              <a:rPr lang="en-US" altLang="zh-TW" sz="2200" b="1" dirty="0">
                <a:solidFill>
                  <a:srgbClr val="0070C0"/>
                </a:solidFill>
              </a:rPr>
              <a:t>Project Phase II </a:t>
            </a:r>
            <a:r>
              <a:rPr lang="en-US" altLang="zh-TW" sz="2200" dirty="0"/>
              <a:t>aims to identify policy roadmap and advocate investment in school garden programs for food security and nutrition in the developing countries</a:t>
            </a:r>
          </a:p>
        </p:txBody>
      </p:sp>
      <p:sp>
        <p:nvSpPr>
          <p:cNvPr id="4" name="AutoShape 2" descr="Displaying DSC03009.JP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圖片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9600" y="4291212"/>
            <a:ext cx="2514600" cy="1722967"/>
          </a:xfrm>
          <a:prstGeom prst="rect">
            <a:avLst/>
          </a:prstGeom>
          <a:ln>
            <a:noFill/>
          </a:ln>
          <a:effectLst>
            <a:outerShdw blurRad="292100" dist="139700" dir="2700000" algn="tl" rotWithShape="0">
              <a:srgbClr val="333333">
                <a:alpha val="65000"/>
              </a:srgbClr>
            </a:outerShdw>
          </a:effectLst>
        </p:spPr>
      </p:pic>
      <p:pic>
        <p:nvPicPr>
          <p:cNvPr id="9" name="圖片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3915" y="2498977"/>
            <a:ext cx="2743200" cy="3810000"/>
          </a:xfrm>
          <a:prstGeom prst="rect">
            <a:avLst/>
          </a:prstGeom>
          <a:ln>
            <a:noFill/>
          </a:ln>
          <a:effectLst>
            <a:outerShdw blurRad="292100" dist="139700" dir="2700000" algn="tl" rotWithShape="0">
              <a:srgbClr val="333333">
                <a:alpha val="65000"/>
              </a:srgbClr>
            </a:outerShdw>
          </a:effectLst>
        </p:spPr>
      </p:pic>
      <p:pic>
        <p:nvPicPr>
          <p:cNvPr id="10" name="圖片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5567" y="3078108"/>
            <a:ext cx="3056083" cy="3779892"/>
          </a:xfrm>
          <a:prstGeom prst="rect">
            <a:avLst/>
          </a:prstGeom>
          <a:ln>
            <a:noFill/>
          </a:ln>
          <a:effectLst>
            <a:outerShdw blurRad="292100" dist="139700" dir="2700000" algn="tl" rotWithShape="0">
              <a:srgbClr val="333333">
                <a:alpha val="65000"/>
              </a:srgbClr>
            </a:outerShdw>
          </a:effectLst>
        </p:spPr>
      </p:pic>
      <p:sp>
        <p:nvSpPr>
          <p:cNvPr id="11" name="AutoShape 2" descr="Displaying 20170510_122249.jpg"/>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2" name="內容版面配置區 6"/>
          <p:cNvPicPr>
            <a:picLocks noChangeAspect="1"/>
          </p:cNvPicPr>
          <p:nvPr/>
        </p:nvPicPr>
        <p:blipFill rotWithShape="1">
          <a:blip r:embed="rId5" cstate="screen">
            <a:extLst>
              <a:ext uri="{28A0092B-C50C-407E-A947-70E740481C1C}">
                <a14:useLocalDpi xmlns:a14="http://schemas.microsoft.com/office/drawing/2010/main"/>
              </a:ext>
            </a:extLst>
          </a:blip>
          <a:srcRect l="19792" t="31949" r="12500" b="5206"/>
          <a:stretch/>
        </p:blipFill>
        <p:spPr bwMode="auto">
          <a:xfrm rot="10800000">
            <a:off x="6655578" y="4116758"/>
            <a:ext cx="2412222" cy="12594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epijn\Dropbox\Camera Uploads\2017-05-05 15.15.41.jpg"/>
          <p:cNvPicPr/>
          <p:nvPr/>
        </p:nvPicPr>
        <p:blipFill rotWithShape="1">
          <a:blip r:embed="rId6" cstate="screen">
            <a:extLst>
              <a:ext uri="{28A0092B-C50C-407E-A947-70E740481C1C}">
                <a14:useLocalDpi xmlns:a14="http://schemas.microsoft.com/office/drawing/2010/main"/>
              </a:ext>
            </a:extLst>
          </a:blip>
          <a:srcRect/>
          <a:stretch/>
        </p:blipFill>
        <p:spPr bwMode="auto">
          <a:xfrm rot="10800000">
            <a:off x="3594888" y="2498978"/>
            <a:ext cx="5567564" cy="1258834"/>
          </a:xfrm>
          <a:prstGeom prst="rect">
            <a:avLst/>
          </a:prstGeom>
          <a:ln>
            <a:noFill/>
          </a:ln>
          <a:effectLst>
            <a:outerShdw blurRad="292100" dist="139700" dir="2700000" algn="tl" rotWithShape="0">
              <a:srgbClr val="333333">
                <a:alpha val="65000"/>
              </a:srgbClr>
            </a:outerShdw>
          </a:effectLst>
        </p:spPr>
      </p:pic>
      <p:sp>
        <p:nvSpPr>
          <p:cNvPr id="14" name="文字方塊 13"/>
          <p:cNvSpPr txBox="1"/>
          <p:nvPr/>
        </p:nvSpPr>
        <p:spPr>
          <a:xfrm>
            <a:off x="4191000" y="3757812"/>
            <a:ext cx="4158213" cy="307777"/>
          </a:xfrm>
          <a:prstGeom prst="rect">
            <a:avLst/>
          </a:prstGeom>
          <a:noFill/>
        </p:spPr>
        <p:txBody>
          <a:bodyPr wrap="square" rtlCol="0">
            <a:spAutoFit/>
          </a:bodyPr>
          <a:lstStyle/>
          <a:p>
            <a:r>
              <a:rPr lang="en-US" altLang="zh-TW" sz="1400" dirty="0"/>
              <a:t>Policy Workshop in Nepal, 2017.05.05, Kathmandu</a:t>
            </a:r>
            <a:endParaRPr lang="zh-TW" altLang="en-US" sz="1400" dirty="0"/>
          </a:p>
        </p:txBody>
      </p:sp>
      <p:pic>
        <p:nvPicPr>
          <p:cNvPr id="15" name="Picture 3" descr="C:\Users\Pepijn\Dropbox\Camera Uploads\2017-05-08 19.54.17.jpg"/>
          <p:cNvPicPr/>
          <p:nvPr/>
        </p:nvPicPr>
        <p:blipFill rotWithShape="1">
          <a:blip r:embed="rId7" cstate="screen">
            <a:extLst>
              <a:ext uri="{28A0092B-C50C-407E-A947-70E740481C1C}">
                <a14:useLocalDpi xmlns:a14="http://schemas.microsoft.com/office/drawing/2010/main"/>
              </a:ext>
            </a:extLst>
          </a:blip>
          <a:srcRect/>
          <a:stretch/>
        </p:blipFill>
        <p:spPr bwMode="auto">
          <a:xfrm>
            <a:off x="6655578" y="5485372"/>
            <a:ext cx="2412222" cy="1347372"/>
          </a:xfrm>
          <a:prstGeom prst="rect">
            <a:avLst/>
          </a:prstGeom>
          <a:noFill/>
          <a:ln>
            <a:noFill/>
          </a:ln>
        </p:spPr>
      </p:pic>
      <p:sp>
        <p:nvSpPr>
          <p:cNvPr id="16" name="文字方塊 15"/>
          <p:cNvSpPr txBox="1"/>
          <p:nvPr/>
        </p:nvSpPr>
        <p:spPr>
          <a:xfrm>
            <a:off x="4525171" y="6019800"/>
            <a:ext cx="2057400" cy="738664"/>
          </a:xfrm>
          <a:prstGeom prst="rect">
            <a:avLst/>
          </a:prstGeom>
          <a:noFill/>
        </p:spPr>
        <p:txBody>
          <a:bodyPr wrap="square" rtlCol="0">
            <a:spAutoFit/>
          </a:bodyPr>
          <a:lstStyle/>
          <a:p>
            <a:pPr algn="r"/>
            <a:r>
              <a:rPr lang="en-US" altLang="zh-TW" sz="1400" dirty="0"/>
              <a:t>Policy workshop and signing ceremony in Bhutan, 2017.05.08</a:t>
            </a:r>
            <a:endParaRPr lang="zh-TW" altLang="en-US" sz="1400" dirty="0"/>
          </a:p>
        </p:txBody>
      </p:sp>
    </p:spTree>
    <p:extLst>
      <p:ext uri="{BB962C8B-B14F-4D97-AF65-F5344CB8AC3E}">
        <p14:creationId xmlns:p14="http://schemas.microsoft.com/office/powerpoint/2010/main" val="407736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 y="3124200"/>
            <a:ext cx="8804276" cy="2819400"/>
          </a:xfrm>
        </p:spPr>
        <p:txBody>
          <a:bodyPr>
            <a:noAutofit/>
          </a:bodyPr>
          <a:lstStyle/>
          <a:p>
            <a:pPr fontAlgn="auto">
              <a:spcAft>
                <a:spcPts val="0"/>
              </a:spcAft>
              <a:buFont typeface="Wingdings 2"/>
              <a:buNone/>
              <a:defRPr/>
            </a:pPr>
            <a:r>
              <a:rPr lang="en-US" b="0" dirty="0" smtClean="0"/>
              <a:t>Prepared by </a:t>
            </a:r>
          </a:p>
          <a:p>
            <a:pPr fontAlgn="auto">
              <a:spcAft>
                <a:spcPts val="0"/>
              </a:spcAft>
              <a:buFont typeface="Wingdings 2"/>
              <a:buNone/>
              <a:defRPr/>
            </a:pPr>
            <a:r>
              <a:rPr lang="en-US" dirty="0" smtClean="0"/>
              <a:t>Pepijn </a:t>
            </a:r>
            <a:r>
              <a:rPr lang="en-US" dirty="0" err="1" smtClean="0"/>
              <a:t>schreinemachers</a:t>
            </a:r>
            <a:endParaRPr lang="en-US" dirty="0" smtClean="0"/>
          </a:p>
          <a:p>
            <a:pPr fontAlgn="auto">
              <a:spcAft>
                <a:spcPts val="0"/>
              </a:spcAft>
              <a:buFont typeface="Wingdings 2"/>
              <a:buNone/>
              <a:defRPr/>
            </a:pPr>
            <a:endParaRPr lang="en-US" dirty="0" smtClean="0"/>
          </a:p>
          <a:p>
            <a:pPr fontAlgn="auto">
              <a:spcAft>
                <a:spcPts val="0"/>
              </a:spcAft>
              <a:buFont typeface="Wingdings 2"/>
              <a:buNone/>
              <a:defRPr/>
            </a:pPr>
            <a:r>
              <a:rPr lang="en-US" b="0" dirty="0" smtClean="0"/>
              <a:t>For</a:t>
            </a:r>
          </a:p>
          <a:p>
            <a:pPr fontAlgn="auto">
              <a:spcAft>
                <a:spcPts val="0"/>
              </a:spcAft>
              <a:buFont typeface="Wingdings 2"/>
              <a:buNone/>
              <a:defRPr/>
            </a:pPr>
            <a:endParaRPr lang="en-US" b="0" dirty="0" smtClean="0"/>
          </a:p>
          <a:p>
            <a:pPr fontAlgn="auto">
              <a:spcAft>
                <a:spcPts val="0"/>
              </a:spcAft>
              <a:defRPr/>
            </a:pPr>
            <a:r>
              <a:rPr lang="en-US" b="0" cap="none" dirty="0" smtClean="0"/>
              <a:t>12th </a:t>
            </a:r>
            <a:r>
              <a:rPr lang="en-US" b="0" cap="none" dirty="0"/>
              <a:t>Steering Committee Meeting of the ASEAN-AVRDC Regional Network for Vegetable Research and Development (AARNET</a:t>
            </a:r>
            <a:r>
              <a:rPr lang="en-US" b="0" cap="none" dirty="0" smtClean="0"/>
              <a:t>)</a:t>
            </a:r>
          </a:p>
          <a:p>
            <a:pPr fontAlgn="auto">
              <a:spcAft>
                <a:spcPts val="0"/>
              </a:spcAft>
              <a:defRPr/>
            </a:pPr>
            <a:r>
              <a:rPr lang="en-US" b="0" cap="none" dirty="0" smtClean="0"/>
              <a:t>World </a:t>
            </a:r>
            <a:r>
              <a:rPr lang="en-US" b="0" cap="none" dirty="0"/>
              <a:t>Vegetable Center, </a:t>
            </a:r>
            <a:r>
              <a:rPr lang="en-US" b="0" cap="none" dirty="0" err="1"/>
              <a:t>Shanhua</a:t>
            </a:r>
            <a:r>
              <a:rPr lang="en-US" b="0" cap="none" dirty="0"/>
              <a:t>, Tainan, </a:t>
            </a:r>
            <a:r>
              <a:rPr lang="en-US" b="0" cap="none" dirty="0" smtClean="0"/>
              <a:t>Taiwan</a:t>
            </a:r>
          </a:p>
          <a:p>
            <a:pPr fontAlgn="auto">
              <a:spcAft>
                <a:spcPts val="0"/>
              </a:spcAft>
              <a:defRPr/>
            </a:pPr>
            <a:r>
              <a:rPr lang="en-US" b="0" cap="none" dirty="0"/>
              <a:t>23-25 May 2017</a:t>
            </a:r>
          </a:p>
          <a:p>
            <a:pPr fontAlgn="auto">
              <a:spcAft>
                <a:spcPts val="0"/>
              </a:spcAft>
              <a:defRPr/>
            </a:pPr>
            <a:endParaRPr lang="en-US" b="0" cap="none" dirty="0"/>
          </a:p>
          <a:p>
            <a:pPr fontAlgn="auto">
              <a:spcAft>
                <a:spcPts val="0"/>
              </a:spcAft>
              <a:buFont typeface="Wingdings 2"/>
              <a:buNone/>
              <a:defRPr/>
            </a:pPr>
            <a:endParaRPr lang="en-US" b="0" cap="none" dirty="0" smtClean="0"/>
          </a:p>
        </p:txBody>
      </p:sp>
      <p:sp>
        <p:nvSpPr>
          <p:cNvPr id="14339" name="Title 1"/>
          <p:cNvSpPr>
            <a:spLocks noGrp="1"/>
          </p:cNvSpPr>
          <p:nvPr>
            <p:ph type="ctrTitle"/>
          </p:nvPr>
        </p:nvSpPr>
        <p:spPr>
          <a:xfrm>
            <a:off x="152399" y="533400"/>
            <a:ext cx="8804275" cy="1524000"/>
          </a:xfrm>
        </p:spPr>
        <p:txBody>
          <a:bodyPr anchor="ctr"/>
          <a:lstStyle/>
          <a:p>
            <a:pPr>
              <a:defRPr/>
            </a:pPr>
            <a:r>
              <a:rPr lang="en-US" sz="1600" dirty="0" smtClean="0"/>
              <a:t>FLAGSHIP PROGRAM 4</a:t>
            </a:r>
            <a:r>
              <a:rPr lang="en-US" sz="3600" dirty="0" smtClean="0"/>
              <a:t/>
            </a:r>
            <a:br>
              <a:rPr lang="en-US" sz="3600" dirty="0" smtClean="0"/>
            </a:br>
            <a:r>
              <a:rPr lang="en-US" sz="3600" b="1" dirty="0" smtClean="0"/>
              <a:t>Enabling Impact</a:t>
            </a:r>
          </a:p>
        </p:txBody>
      </p:sp>
    </p:spTree>
    <p:extLst>
      <p:ext uri="{BB962C8B-B14F-4D97-AF65-F5344CB8AC3E}">
        <p14:creationId xmlns:p14="http://schemas.microsoft.com/office/powerpoint/2010/main" val="3540146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sz="quarter" idx="1"/>
          </p:nvPr>
        </p:nvSpPr>
        <p:spPr/>
        <p:txBody>
          <a:bodyPr/>
          <a:lstStyle/>
          <a:p>
            <a:r>
              <a:rPr lang="en-US" dirty="0" smtClean="0"/>
              <a:t>The new Strategy (2017-2025) and Operational Plan aim to create an organization that is more strongly oriented toward creating impact.</a:t>
            </a:r>
          </a:p>
          <a:p>
            <a:endParaRPr lang="en-US" dirty="0"/>
          </a:p>
          <a:p>
            <a:r>
              <a:rPr lang="en-US" dirty="0" smtClean="0"/>
              <a:t>This Flagship Program supports the other programs in achieving this.</a:t>
            </a:r>
            <a:endParaRPr lang="en-US" dirty="0"/>
          </a:p>
        </p:txBody>
      </p:sp>
    </p:spTree>
    <p:extLst>
      <p:ext uri="{BB962C8B-B14F-4D97-AF65-F5344CB8AC3E}">
        <p14:creationId xmlns:p14="http://schemas.microsoft.com/office/powerpoint/2010/main" val="1116928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Clusters &amp; Product lines</a:t>
            </a:r>
            <a:endParaRPr lang="en-US" dirty="0"/>
          </a:p>
        </p:txBody>
      </p:sp>
      <p:sp>
        <p:nvSpPr>
          <p:cNvPr id="4" name="AutoShape 2" descr="https://docs.google.com/a/worldveg.org/drawings/d/sVG9RSZalO7pKtdOnQ9cuBw/image?w=461&amp;h=307&amp;rev=878&amp;ac=1"/>
          <p:cNvSpPr>
            <a:spLocks noChangeAspect="1" noChangeArrowheads="1"/>
          </p:cNvSpPr>
          <p:nvPr/>
        </p:nvSpPr>
        <p:spPr bwMode="auto">
          <a:xfrm>
            <a:off x="914400" y="1676400"/>
            <a:ext cx="4391025" cy="292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457200" y="1524000"/>
            <a:ext cx="8229600" cy="4724400"/>
            <a:chOff x="3484616" y="1524000"/>
            <a:chExt cx="2357645" cy="4724400"/>
          </a:xfrm>
        </p:grpSpPr>
        <p:sp>
          <p:nvSpPr>
            <p:cNvPr id="37" name="Freeform 36"/>
            <p:cNvSpPr/>
            <p:nvPr/>
          </p:nvSpPr>
          <p:spPr>
            <a:xfrm>
              <a:off x="5134968" y="1524000"/>
              <a:ext cx="707293" cy="4724400"/>
            </a:xfrm>
            <a:custGeom>
              <a:avLst/>
              <a:gdLst>
                <a:gd name="connsiteX0" fmla="*/ 0 w 707293"/>
                <a:gd name="connsiteY0" fmla="*/ 70729 h 4043934"/>
                <a:gd name="connsiteX1" fmla="*/ 70729 w 707293"/>
                <a:gd name="connsiteY1" fmla="*/ 0 h 4043934"/>
                <a:gd name="connsiteX2" fmla="*/ 636564 w 707293"/>
                <a:gd name="connsiteY2" fmla="*/ 0 h 4043934"/>
                <a:gd name="connsiteX3" fmla="*/ 707293 w 707293"/>
                <a:gd name="connsiteY3" fmla="*/ 70729 h 4043934"/>
                <a:gd name="connsiteX4" fmla="*/ 707293 w 707293"/>
                <a:gd name="connsiteY4" fmla="*/ 3973205 h 4043934"/>
                <a:gd name="connsiteX5" fmla="*/ 636564 w 707293"/>
                <a:gd name="connsiteY5" fmla="*/ 4043934 h 4043934"/>
                <a:gd name="connsiteX6" fmla="*/ 70729 w 707293"/>
                <a:gd name="connsiteY6" fmla="*/ 4043934 h 4043934"/>
                <a:gd name="connsiteX7" fmla="*/ 0 w 707293"/>
                <a:gd name="connsiteY7" fmla="*/ 3973205 h 4043934"/>
                <a:gd name="connsiteX8" fmla="*/ 0 w 707293"/>
                <a:gd name="connsiteY8" fmla="*/ 70729 h 404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293" h="4043934">
                  <a:moveTo>
                    <a:pt x="0" y="70729"/>
                  </a:moveTo>
                  <a:cubicBezTo>
                    <a:pt x="0" y="31666"/>
                    <a:pt x="31666" y="0"/>
                    <a:pt x="70729" y="0"/>
                  </a:cubicBezTo>
                  <a:lnTo>
                    <a:pt x="636564" y="0"/>
                  </a:lnTo>
                  <a:cubicBezTo>
                    <a:pt x="675627" y="0"/>
                    <a:pt x="707293" y="31666"/>
                    <a:pt x="707293" y="70729"/>
                  </a:cubicBezTo>
                  <a:lnTo>
                    <a:pt x="707293" y="3973205"/>
                  </a:lnTo>
                  <a:cubicBezTo>
                    <a:pt x="707293" y="4012268"/>
                    <a:pt x="675627" y="4043934"/>
                    <a:pt x="636564" y="4043934"/>
                  </a:cubicBezTo>
                  <a:lnTo>
                    <a:pt x="70729" y="4043934"/>
                  </a:lnTo>
                  <a:cubicBezTo>
                    <a:pt x="31666" y="4043934"/>
                    <a:pt x="0" y="4012268"/>
                    <a:pt x="0" y="3973205"/>
                  </a:cubicBezTo>
                  <a:lnTo>
                    <a:pt x="0" y="70729"/>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64008" bIns="2894762" numCol="1" spcCol="1270" anchor="t" anchorCtr="0">
              <a:noAutofit/>
            </a:bodyPr>
            <a:lstStyle/>
            <a:p>
              <a:pPr lvl="0" algn="ctr" defTabSz="400050">
                <a:lnSpc>
                  <a:spcPct val="90000"/>
                </a:lnSpc>
                <a:spcBef>
                  <a:spcPct val="0"/>
                </a:spcBef>
                <a:spcAft>
                  <a:spcPct val="35000"/>
                </a:spcAft>
              </a:pPr>
              <a:r>
                <a:rPr lang="en-US" sz="2000" kern="1200" dirty="0" smtClean="0"/>
                <a:t>Product lines</a:t>
              </a:r>
              <a:endParaRPr lang="en-US" sz="2000" kern="1200" dirty="0"/>
            </a:p>
          </p:txBody>
        </p:sp>
        <p:sp>
          <p:nvSpPr>
            <p:cNvPr id="38" name="Freeform 37"/>
            <p:cNvSpPr/>
            <p:nvPr/>
          </p:nvSpPr>
          <p:spPr>
            <a:xfrm>
              <a:off x="4309792" y="1524000"/>
              <a:ext cx="707293" cy="4724400"/>
            </a:xfrm>
            <a:custGeom>
              <a:avLst/>
              <a:gdLst>
                <a:gd name="connsiteX0" fmla="*/ 0 w 707293"/>
                <a:gd name="connsiteY0" fmla="*/ 70729 h 4043934"/>
                <a:gd name="connsiteX1" fmla="*/ 70729 w 707293"/>
                <a:gd name="connsiteY1" fmla="*/ 0 h 4043934"/>
                <a:gd name="connsiteX2" fmla="*/ 636564 w 707293"/>
                <a:gd name="connsiteY2" fmla="*/ 0 h 4043934"/>
                <a:gd name="connsiteX3" fmla="*/ 707293 w 707293"/>
                <a:gd name="connsiteY3" fmla="*/ 70729 h 4043934"/>
                <a:gd name="connsiteX4" fmla="*/ 707293 w 707293"/>
                <a:gd name="connsiteY4" fmla="*/ 3973205 h 4043934"/>
                <a:gd name="connsiteX5" fmla="*/ 636564 w 707293"/>
                <a:gd name="connsiteY5" fmla="*/ 4043934 h 4043934"/>
                <a:gd name="connsiteX6" fmla="*/ 70729 w 707293"/>
                <a:gd name="connsiteY6" fmla="*/ 4043934 h 4043934"/>
                <a:gd name="connsiteX7" fmla="*/ 0 w 707293"/>
                <a:gd name="connsiteY7" fmla="*/ 3973205 h 4043934"/>
                <a:gd name="connsiteX8" fmla="*/ 0 w 707293"/>
                <a:gd name="connsiteY8" fmla="*/ 70729 h 404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293" h="4043934">
                  <a:moveTo>
                    <a:pt x="0" y="70729"/>
                  </a:moveTo>
                  <a:cubicBezTo>
                    <a:pt x="0" y="31666"/>
                    <a:pt x="31666" y="0"/>
                    <a:pt x="70729" y="0"/>
                  </a:cubicBezTo>
                  <a:lnTo>
                    <a:pt x="636564" y="0"/>
                  </a:lnTo>
                  <a:cubicBezTo>
                    <a:pt x="675627" y="0"/>
                    <a:pt x="707293" y="31666"/>
                    <a:pt x="707293" y="70729"/>
                  </a:cubicBezTo>
                  <a:lnTo>
                    <a:pt x="707293" y="3973205"/>
                  </a:lnTo>
                  <a:cubicBezTo>
                    <a:pt x="707293" y="4012268"/>
                    <a:pt x="675627" y="4043934"/>
                    <a:pt x="636564" y="4043934"/>
                  </a:cubicBezTo>
                  <a:lnTo>
                    <a:pt x="70729" y="4043934"/>
                  </a:lnTo>
                  <a:cubicBezTo>
                    <a:pt x="31666" y="4043934"/>
                    <a:pt x="0" y="4012268"/>
                    <a:pt x="0" y="3973205"/>
                  </a:cubicBezTo>
                  <a:lnTo>
                    <a:pt x="0" y="70729"/>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64008" bIns="2894762" numCol="1" spcCol="1270" anchor="t" anchorCtr="0">
              <a:noAutofit/>
            </a:bodyPr>
            <a:lstStyle/>
            <a:p>
              <a:pPr lvl="0" algn="ctr" defTabSz="400050">
                <a:lnSpc>
                  <a:spcPct val="90000"/>
                </a:lnSpc>
                <a:spcBef>
                  <a:spcPct val="0"/>
                </a:spcBef>
                <a:spcAft>
                  <a:spcPct val="35000"/>
                </a:spcAft>
              </a:pPr>
              <a:r>
                <a:rPr lang="en-US" sz="2000" kern="1200" dirty="0" smtClean="0"/>
                <a:t>Innovation clusters</a:t>
              </a:r>
              <a:endParaRPr lang="en-US" sz="2000" kern="1200" dirty="0"/>
            </a:p>
          </p:txBody>
        </p:sp>
        <p:sp>
          <p:nvSpPr>
            <p:cNvPr id="39" name="Freeform 38"/>
            <p:cNvSpPr/>
            <p:nvPr/>
          </p:nvSpPr>
          <p:spPr>
            <a:xfrm>
              <a:off x="3484616" y="1524000"/>
              <a:ext cx="707293" cy="4724400"/>
            </a:xfrm>
            <a:custGeom>
              <a:avLst/>
              <a:gdLst>
                <a:gd name="connsiteX0" fmla="*/ 0 w 707293"/>
                <a:gd name="connsiteY0" fmla="*/ 70729 h 4043934"/>
                <a:gd name="connsiteX1" fmla="*/ 70729 w 707293"/>
                <a:gd name="connsiteY1" fmla="*/ 0 h 4043934"/>
                <a:gd name="connsiteX2" fmla="*/ 636564 w 707293"/>
                <a:gd name="connsiteY2" fmla="*/ 0 h 4043934"/>
                <a:gd name="connsiteX3" fmla="*/ 707293 w 707293"/>
                <a:gd name="connsiteY3" fmla="*/ 70729 h 4043934"/>
                <a:gd name="connsiteX4" fmla="*/ 707293 w 707293"/>
                <a:gd name="connsiteY4" fmla="*/ 3973205 h 4043934"/>
                <a:gd name="connsiteX5" fmla="*/ 636564 w 707293"/>
                <a:gd name="connsiteY5" fmla="*/ 4043934 h 4043934"/>
                <a:gd name="connsiteX6" fmla="*/ 70729 w 707293"/>
                <a:gd name="connsiteY6" fmla="*/ 4043934 h 4043934"/>
                <a:gd name="connsiteX7" fmla="*/ 0 w 707293"/>
                <a:gd name="connsiteY7" fmla="*/ 3973205 h 4043934"/>
                <a:gd name="connsiteX8" fmla="*/ 0 w 707293"/>
                <a:gd name="connsiteY8" fmla="*/ 70729 h 404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293" h="4043934">
                  <a:moveTo>
                    <a:pt x="0" y="70729"/>
                  </a:moveTo>
                  <a:cubicBezTo>
                    <a:pt x="0" y="31666"/>
                    <a:pt x="31666" y="0"/>
                    <a:pt x="70729" y="0"/>
                  </a:cubicBezTo>
                  <a:lnTo>
                    <a:pt x="636564" y="0"/>
                  </a:lnTo>
                  <a:cubicBezTo>
                    <a:pt x="675627" y="0"/>
                    <a:pt x="707293" y="31666"/>
                    <a:pt x="707293" y="70729"/>
                  </a:cubicBezTo>
                  <a:lnTo>
                    <a:pt x="707293" y="3973205"/>
                  </a:lnTo>
                  <a:cubicBezTo>
                    <a:pt x="707293" y="4012268"/>
                    <a:pt x="675627" y="4043934"/>
                    <a:pt x="636564" y="4043934"/>
                  </a:cubicBezTo>
                  <a:lnTo>
                    <a:pt x="70729" y="4043934"/>
                  </a:lnTo>
                  <a:cubicBezTo>
                    <a:pt x="31666" y="4043934"/>
                    <a:pt x="0" y="4012268"/>
                    <a:pt x="0" y="3973205"/>
                  </a:cubicBezTo>
                  <a:lnTo>
                    <a:pt x="0" y="70729"/>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64008" bIns="2894762" numCol="1" spcCol="1270" anchor="t" anchorCtr="0">
              <a:noAutofit/>
            </a:bodyPr>
            <a:lstStyle/>
            <a:p>
              <a:pPr lvl="0" algn="ctr" defTabSz="400050">
                <a:lnSpc>
                  <a:spcPct val="90000"/>
                </a:lnSpc>
                <a:spcBef>
                  <a:spcPct val="0"/>
                </a:spcBef>
                <a:spcAft>
                  <a:spcPct val="35000"/>
                </a:spcAft>
              </a:pPr>
              <a:r>
                <a:rPr lang="en-US" sz="2000" kern="1200" dirty="0" smtClean="0"/>
                <a:t>Flagship</a:t>
              </a:r>
              <a:endParaRPr lang="en-US" sz="2000" kern="1200" dirty="0"/>
            </a:p>
          </p:txBody>
        </p:sp>
        <p:sp>
          <p:nvSpPr>
            <p:cNvPr id="40" name="Freeform 39"/>
            <p:cNvSpPr/>
            <p:nvPr/>
          </p:nvSpPr>
          <p:spPr>
            <a:xfrm>
              <a:off x="3543557" y="4038600"/>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tx1">
                <a:lumMod val="95000"/>
                <a:lumOff val="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4. Enabling Impact</a:t>
              </a:r>
              <a:endParaRPr lang="en-US" sz="1400" kern="1200" dirty="0"/>
            </a:p>
          </p:txBody>
        </p:sp>
        <p:sp>
          <p:nvSpPr>
            <p:cNvPr id="42" name="Freeform 41"/>
            <p:cNvSpPr/>
            <p:nvPr/>
          </p:nvSpPr>
          <p:spPr>
            <a:xfrm>
              <a:off x="4368733" y="2510970"/>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1">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4.1 M&amp;E and Impact Assessment</a:t>
              </a:r>
              <a:endParaRPr lang="en-US" sz="1400" kern="1200" dirty="0"/>
            </a:p>
          </p:txBody>
        </p:sp>
        <p:sp>
          <p:nvSpPr>
            <p:cNvPr id="44" name="Freeform 43"/>
            <p:cNvSpPr/>
            <p:nvPr/>
          </p:nvSpPr>
          <p:spPr>
            <a:xfrm>
              <a:off x="5193909" y="1981200"/>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1">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Impact studies</a:t>
              </a:r>
              <a:endParaRPr lang="en-US" sz="1400" kern="1200" dirty="0"/>
            </a:p>
          </p:txBody>
        </p:sp>
        <p:sp>
          <p:nvSpPr>
            <p:cNvPr id="46" name="Freeform 45"/>
            <p:cNvSpPr/>
            <p:nvPr/>
          </p:nvSpPr>
          <p:spPr>
            <a:xfrm>
              <a:off x="5193909" y="2496456"/>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1">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Situational studies</a:t>
              </a:r>
              <a:endParaRPr lang="en-US" sz="1400" kern="1200" dirty="0"/>
            </a:p>
          </p:txBody>
        </p:sp>
        <p:sp>
          <p:nvSpPr>
            <p:cNvPr id="48" name="Freeform 47"/>
            <p:cNvSpPr/>
            <p:nvPr/>
          </p:nvSpPr>
          <p:spPr>
            <a:xfrm>
              <a:off x="5193909" y="3000829"/>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1">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Center-wide monitoring system</a:t>
              </a:r>
              <a:endParaRPr lang="en-US" sz="1400" kern="1200" dirty="0"/>
            </a:p>
          </p:txBody>
        </p:sp>
        <p:sp>
          <p:nvSpPr>
            <p:cNvPr id="50" name="Freeform 49"/>
            <p:cNvSpPr/>
            <p:nvPr/>
          </p:nvSpPr>
          <p:spPr>
            <a:xfrm>
              <a:off x="4368733" y="4085772"/>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3">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4.2 Capacity to Innovate</a:t>
              </a:r>
              <a:endParaRPr lang="en-US" sz="1400" kern="1200" dirty="0"/>
            </a:p>
          </p:txBody>
        </p:sp>
        <p:sp>
          <p:nvSpPr>
            <p:cNvPr id="52" name="Freeform 51"/>
            <p:cNvSpPr/>
            <p:nvPr/>
          </p:nvSpPr>
          <p:spPr>
            <a:xfrm>
              <a:off x="5193909" y="3599544"/>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3">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Scaling strategies</a:t>
              </a:r>
              <a:endParaRPr lang="en-US" sz="1400" kern="1200" dirty="0"/>
            </a:p>
          </p:txBody>
        </p:sp>
        <p:sp>
          <p:nvSpPr>
            <p:cNvPr id="54" name="Freeform 53"/>
            <p:cNvSpPr/>
            <p:nvPr/>
          </p:nvSpPr>
          <p:spPr>
            <a:xfrm>
              <a:off x="5193909" y="4115551"/>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3">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Training materials</a:t>
              </a:r>
              <a:endParaRPr lang="en-US" sz="1400" kern="1200" dirty="0"/>
            </a:p>
          </p:txBody>
        </p:sp>
        <p:sp>
          <p:nvSpPr>
            <p:cNvPr id="56" name="Freeform 55"/>
            <p:cNvSpPr/>
            <p:nvPr/>
          </p:nvSpPr>
          <p:spPr>
            <a:xfrm>
              <a:off x="5193909" y="4628633"/>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3">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Interactive knowledge platform</a:t>
              </a:r>
              <a:endParaRPr lang="en-US" sz="1400" kern="1200" dirty="0"/>
            </a:p>
          </p:txBody>
        </p:sp>
        <p:sp>
          <p:nvSpPr>
            <p:cNvPr id="58" name="Freeform 57"/>
            <p:cNvSpPr/>
            <p:nvPr/>
          </p:nvSpPr>
          <p:spPr>
            <a:xfrm>
              <a:off x="4368733" y="5453742"/>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2">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4.3 Knowledge Management</a:t>
              </a:r>
              <a:endParaRPr lang="en-US" sz="1400" kern="1200" dirty="0"/>
            </a:p>
          </p:txBody>
        </p:sp>
        <p:sp>
          <p:nvSpPr>
            <p:cNvPr id="60" name="Freeform 59"/>
            <p:cNvSpPr/>
            <p:nvPr/>
          </p:nvSpPr>
          <p:spPr>
            <a:xfrm>
              <a:off x="5193909" y="5217885"/>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2">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Linked and searchable database</a:t>
              </a:r>
              <a:endParaRPr lang="en-US" sz="1400" kern="1200" dirty="0"/>
            </a:p>
          </p:txBody>
        </p:sp>
        <p:sp>
          <p:nvSpPr>
            <p:cNvPr id="62" name="Freeform 61"/>
            <p:cNvSpPr/>
            <p:nvPr/>
          </p:nvSpPr>
          <p:spPr>
            <a:xfrm>
              <a:off x="5193909" y="5711371"/>
              <a:ext cx="589411" cy="45720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2">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1400" kern="1200" dirty="0" smtClean="0"/>
                <a:t>Biometrics support</a:t>
              </a:r>
              <a:endParaRPr lang="en-US" sz="1400" kern="1200" dirty="0"/>
            </a:p>
          </p:txBody>
        </p:sp>
      </p:grpSp>
      <p:cxnSp>
        <p:nvCxnSpPr>
          <p:cNvPr id="5" name="Straight Connector 4"/>
          <p:cNvCxnSpPr/>
          <p:nvPr/>
        </p:nvCxnSpPr>
        <p:spPr>
          <a:xfrm flipV="1">
            <a:off x="2720339" y="2743200"/>
            <a:ext cx="822961"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20339" y="4267200"/>
            <a:ext cx="822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20339" y="4267200"/>
            <a:ext cx="822961"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600700" y="2209800"/>
            <a:ext cx="822961" cy="5334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00699" y="2743200"/>
            <a:ext cx="82296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00699" y="2743200"/>
            <a:ext cx="822962" cy="5334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610225" y="3790952"/>
            <a:ext cx="822961" cy="53340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610224" y="4324352"/>
            <a:ext cx="82296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10224" y="4324352"/>
            <a:ext cx="822962" cy="53340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610225" y="5453742"/>
            <a:ext cx="813436" cy="22792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10224" y="5681664"/>
            <a:ext cx="813437" cy="22927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669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smtClean="0"/>
              <a:t>Question asked: </a:t>
            </a:r>
            <a:r>
              <a:rPr lang="en-US" dirty="0" smtClean="0"/>
              <a:t>What changes in poor people’s livelihoods can be attributed to technologies or interventions introduced by WorldVeg and its partners?</a:t>
            </a:r>
          </a:p>
          <a:p>
            <a:endParaRPr lang="en-US" dirty="0"/>
          </a:p>
          <a:p>
            <a:endParaRPr lang="en-US" dirty="0" smtClean="0"/>
          </a:p>
          <a:p>
            <a:r>
              <a:rPr lang="en-US" b="1" dirty="0" smtClean="0"/>
              <a:t>Example</a:t>
            </a:r>
            <a:r>
              <a:rPr lang="en-US" dirty="0" smtClean="0"/>
              <a:t>: An ongoing impact evaluation in Cambodia tries to quantify the change in people’s diets as a results of home garden training (Flagship Program – Healthy Diets).</a:t>
            </a:r>
            <a:endParaRPr lang="en-US" dirty="0"/>
          </a:p>
        </p:txBody>
      </p:sp>
      <p:sp>
        <p:nvSpPr>
          <p:cNvPr id="9" name="Freeform 8"/>
          <p:cNvSpPr>
            <a:spLocks noChangeAspect="1"/>
          </p:cNvSpPr>
          <p:nvPr/>
        </p:nvSpPr>
        <p:spPr>
          <a:xfrm>
            <a:off x="609600" y="381000"/>
            <a:ext cx="3383280" cy="75184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1">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Bef>
                <a:spcPct val="0"/>
              </a:spcBef>
              <a:spcAft>
                <a:spcPct val="35000"/>
              </a:spcAft>
            </a:pPr>
            <a:r>
              <a:rPr lang="en-US" sz="2400" kern="1200" dirty="0" smtClean="0"/>
              <a:t>Impact Studies</a:t>
            </a:r>
            <a:endParaRPr lang="en-US" sz="2400" kern="1200" dirty="0"/>
          </a:p>
        </p:txBody>
      </p:sp>
      <p:sp>
        <p:nvSpPr>
          <p:cNvPr id="10" name="Rectangle 9"/>
          <p:cNvSpPr/>
          <p:nvPr/>
        </p:nvSpPr>
        <p:spPr>
          <a:xfrm>
            <a:off x="5310075" y="417576"/>
            <a:ext cx="2953053" cy="677108"/>
          </a:xfrm>
          <a:prstGeom prst="rect">
            <a:avLst/>
          </a:prstGeom>
        </p:spPr>
        <p:txBody>
          <a:bodyPr wrap="none">
            <a:spAutoFit/>
          </a:bodyPr>
          <a:lstStyle/>
          <a:p>
            <a:r>
              <a:rPr lang="en-US" sz="2000" i="1" dirty="0" smtClean="0"/>
              <a:t>Pepijn </a:t>
            </a:r>
            <a:r>
              <a:rPr lang="en-US" sz="2000" i="1" dirty="0" err="1" smtClean="0"/>
              <a:t>Schreinemachers</a:t>
            </a:r>
            <a:endParaRPr lang="en-US" sz="2000" i="1" dirty="0" smtClean="0"/>
          </a:p>
          <a:p>
            <a:pPr algn="ctr"/>
            <a:r>
              <a:rPr lang="en-US" dirty="0" smtClean="0"/>
              <a:t>(coordinating scientist)</a:t>
            </a:r>
            <a:endParaRPr lang="en-US" dirty="0"/>
          </a:p>
        </p:txBody>
      </p:sp>
    </p:spTree>
    <p:extLst>
      <p:ext uri="{BB962C8B-B14F-4D97-AF65-F5344CB8AC3E}">
        <p14:creationId xmlns:p14="http://schemas.microsoft.com/office/powerpoint/2010/main" val="1420899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adoption &amp; impact studies</a:t>
            </a:r>
            <a:endParaRPr lang="en-US" dirty="0"/>
          </a:p>
        </p:txBody>
      </p:sp>
      <p:graphicFrame>
        <p:nvGraphicFramePr>
          <p:cNvPr id="4" name="Content Placeholder 3"/>
          <p:cNvGraphicFramePr>
            <a:graphicFrameLocks noGrp="1"/>
          </p:cNvGraphicFramePr>
          <p:nvPr>
            <p:ph sz="quarter" idx="1"/>
            <p:extLst/>
          </p:nvPr>
        </p:nvGraphicFramePr>
        <p:xfrm>
          <a:off x="313497" y="1752600"/>
          <a:ext cx="8504240" cy="4267200"/>
        </p:xfrm>
        <a:graphic>
          <a:graphicData uri="http://schemas.openxmlformats.org/drawingml/2006/table">
            <a:tbl>
              <a:tblPr firstRow="1" bandRow="1">
                <a:tableStyleId>{073A0DAA-6AF3-43AB-8588-CEC1D06C72B9}</a:tableStyleId>
              </a:tblPr>
              <a:tblGrid>
                <a:gridCol w="1573215">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597025">
                  <a:extLst>
                    <a:ext uri="{9D8B030D-6E8A-4147-A177-3AD203B41FA5}">
                      <a16:colId xmlns:a16="http://schemas.microsoft.com/office/drawing/2014/main" val="20004"/>
                    </a:ext>
                  </a:extLst>
                </a:gridCol>
              </a:tblGrid>
              <a:tr h="370840">
                <a:tc>
                  <a:txBody>
                    <a:bodyPr/>
                    <a:lstStyle/>
                    <a:p>
                      <a:r>
                        <a:rPr lang="en-US" sz="1600" dirty="0" smtClean="0"/>
                        <a:t>Flagship</a:t>
                      </a:r>
                      <a:r>
                        <a:rPr lang="en-US" sz="1600" baseline="0" dirty="0" smtClean="0"/>
                        <a:t> Program</a:t>
                      </a:r>
                      <a:endParaRPr lang="en-US" sz="1600" dirty="0"/>
                    </a:p>
                  </a:txBody>
                  <a:tcPr/>
                </a:tc>
                <a:tc>
                  <a:txBody>
                    <a:bodyPr/>
                    <a:lstStyle/>
                    <a:p>
                      <a:r>
                        <a:rPr lang="en-US" sz="1600" dirty="0" smtClean="0"/>
                        <a:t>West Africa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East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Southern Africa</a:t>
                      </a:r>
                    </a:p>
                  </a:txBody>
                  <a:tcPr/>
                </a:tc>
                <a:tc>
                  <a:txBody>
                    <a:bodyPr/>
                    <a:lstStyle/>
                    <a:p>
                      <a:r>
                        <a:rPr lang="en-US" sz="1600" dirty="0" smtClean="0"/>
                        <a:t>South and Central Asia</a:t>
                      </a:r>
                      <a:endParaRPr lang="en-US" sz="1600" dirty="0"/>
                    </a:p>
                  </a:txBody>
                  <a:tcPr/>
                </a:tc>
                <a:tc>
                  <a:txBody>
                    <a:bodyPr/>
                    <a:lstStyle/>
                    <a:p>
                      <a:r>
                        <a:rPr lang="en-US" sz="1600" dirty="0" smtClean="0"/>
                        <a:t>Southeast Asia</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1. Seeds that Perform</a:t>
                      </a:r>
                      <a:endParaRPr lang="en-US" sz="1600" b="1"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Mungbean adoption Pakistan</a:t>
                      </a:r>
                      <a:r>
                        <a:rPr lang="en-US" sz="1600" baseline="0" dirty="0" smtClean="0"/>
                        <a:t>, Bangladesh</a:t>
                      </a:r>
                      <a:endParaRPr lang="en-US" sz="1600" dirty="0"/>
                    </a:p>
                  </a:txBody>
                  <a:tcPr/>
                </a:tc>
                <a:tc>
                  <a:txBody>
                    <a:bodyPr/>
                    <a:lstStyle/>
                    <a:p>
                      <a:r>
                        <a:rPr lang="en-US" sz="1600" dirty="0" smtClean="0"/>
                        <a:t>Mungbean adoption Myanmar</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2. Safe and Sustainable</a:t>
                      </a:r>
                      <a:r>
                        <a:rPr lang="en-US" sz="1600" baseline="0" dirty="0" smtClean="0"/>
                        <a:t> Production Systems</a:t>
                      </a:r>
                      <a:endParaRPr lang="en-US" sz="1600" b="1" dirty="0"/>
                    </a:p>
                  </a:txBody>
                  <a:tcPr/>
                </a:tc>
                <a:tc>
                  <a:txBody>
                    <a:bodyPr/>
                    <a:lstStyle/>
                    <a:p>
                      <a:r>
                        <a:rPr lang="en-US" sz="1600" dirty="0" smtClean="0"/>
                        <a:t>Onion production Cameroon</a:t>
                      </a:r>
                      <a:endParaRPr lang="en-US" sz="1600" dirty="0"/>
                    </a:p>
                  </a:txBody>
                  <a:tcPr/>
                </a:tc>
                <a:tc>
                  <a:txBody>
                    <a:bodyPr/>
                    <a:lstStyle/>
                    <a:p>
                      <a:r>
                        <a:rPr lang="en-US" sz="1600" dirty="0" smtClean="0"/>
                        <a:t>Vegetables &amp; youth Tanzania, Ethiopia</a:t>
                      </a:r>
                      <a:r>
                        <a:rPr lang="en-US" sz="1600" baseline="0" dirty="0" smtClean="0"/>
                        <a:t>, Malawi, Mozambique</a:t>
                      </a:r>
                      <a:endParaRPr lang="en-US" sz="1600" dirty="0"/>
                    </a:p>
                  </a:txBody>
                  <a:tcPr/>
                </a:tc>
                <a:tc>
                  <a:txBody>
                    <a:bodyPr/>
                    <a:lstStyle/>
                    <a:p>
                      <a:r>
                        <a:rPr lang="en-US" sz="1600" dirty="0" smtClean="0"/>
                        <a:t>IPM</a:t>
                      </a:r>
                      <a:r>
                        <a:rPr lang="en-US" sz="1600" baseline="0" dirty="0" smtClean="0"/>
                        <a:t> Bangladesh</a:t>
                      </a:r>
                    </a:p>
                    <a:p>
                      <a:endParaRPr lang="en-US" sz="1600" baseline="0" dirty="0" smtClean="0"/>
                    </a:p>
                    <a:p>
                      <a:r>
                        <a:rPr lang="en-US" sz="1600" baseline="0" dirty="0" smtClean="0"/>
                        <a:t>Pack house Bangladesh</a:t>
                      </a:r>
                      <a:endParaRPr lang="en-US" sz="1600" dirty="0"/>
                    </a:p>
                  </a:txBody>
                  <a:tcPr/>
                </a:tc>
                <a:tc>
                  <a:txBody>
                    <a:bodyPr/>
                    <a:lstStyle/>
                    <a:p>
                      <a:r>
                        <a:rPr lang="en-US" sz="1600" dirty="0" smtClean="0"/>
                        <a:t>-</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3. Healthy Diets</a:t>
                      </a:r>
                      <a:endParaRPr lang="en-US" sz="1600" b="1" dirty="0"/>
                    </a:p>
                  </a:txBody>
                  <a:tcPr/>
                </a:tc>
                <a:tc>
                  <a:txBody>
                    <a:bodyPr/>
                    <a:lstStyle/>
                    <a:p>
                      <a:r>
                        <a:rPr lang="en-US" sz="1600" dirty="0" smtClean="0"/>
                        <a:t>School</a:t>
                      </a:r>
                      <a:r>
                        <a:rPr lang="en-US" sz="1600" baseline="0" dirty="0" smtClean="0"/>
                        <a:t> gardens Burkina Faso</a:t>
                      </a:r>
                    </a:p>
                    <a:p>
                      <a:endParaRPr lang="en-US" sz="1600" baseline="0" dirty="0" smtClean="0"/>
                    </a:p>
                    <a:p>
                      <a:r>
                        <a:rPr lang="en-US" sz="1600" baseline="0" dirty="0" smtClean="0"/>
                        <a:t>Home gardens Mali</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Home gardens Tanzania,</a:t>
                      </a:r>
                      <a:r>
                        <a:rPr lang="en-US" sz="1600" baseline="0" dirty="0" smtClean="0"/>
                        <a:t> Kenya, Uganda</a:t>
                      </a:r>
                      <a:endParaRPr lang="en-US" sz="1600" dirty="0" smtClean="0"/>
                    </a:p>
                    <a:p>
                      <a:endParaRPr lang="en-US" sz="1600" dirty="0"/>
                    </a:p>
                  </a:txBody>
                  <a:tcPr/>
                </a:tc>
                <a:tc>
                  <a:txBody>
                    <a:bodyPr/>
                    <a:lstStyle/>
                    <a:p>
                      <a:r>
                        <a:rPr lang="en-US" sz="1600" dirty="0" smtClean="0"/>
                        <a:t>School</a:t>
                      </a:r>
                      <a:r>
                        <a:rPr lang="en-US" sz="1600" baseline="0" dirty="0" smtClean="0"/>
                        <a:t> gardens Nepal, Bhutan</a:t>
                      </a:r>
                    </a:p>
                    <a:p>
                      <a:endParaRPr lang="en-US" sz="1600" baseline="0" dirty="0" smtClean="0"/>
                    </a:p>
                    <a:p>
                      <a:r>
                        <a:rPr lang="en-US" sz="1600" baseline="0" dirty="0" smtClean="0"/>
                        <a:t>Home garden Bangladesh</a:t>
                      </a:r>
                      <a:endParaRPr lang="en-US" sz="1600" dirty="0"/>
                    </a:p>
                  </a:txBody>
                  <a:tcPr/>
                </a:tc>
                <a:tc>
                  <a:txBody>
                    <a:bodyPr/>
                    <a:lstStyle/>
                    <a:p>
                      <a:r>
                        <a:rPr lang="en-US" sz="1600" dirty="0" smtClean="0"/>
                        <a:t>School gardens  Indonesia</a:t>
                      </a:r>
                    </a:p>
                    <a:p>
                      <a:endParaRPr lang="en-US" sz="1600" dirty="0" smtClean="0"/>
                    </a:p>
                    <a:p>
                      <a:r>
                        <a:rPr lang="en-US" sz="1600" dirty="0" smtClean="0"/>
                        <a:t>Home</a:t>
                      </a:r>
                      <a:r>
                        <a:rPr lang="en-US" sz="1600" baseline="0" dirty="0" smtClean="0"/>
                        <a:t> gardens Cambodia</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06885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a:t>Question asked: </a:t>
            </a:r>
            <a:r>
              <a:rPr lang="en-US" dirty="0" smtClean="0"/>
              <a:t>How do we know if we are on track in meeting our short- and long-term goals?</a:t>
            </a:r>
          </a:p>
          <a:p>
            <a:endParaRPr lang="en-US" dirty="0"/>
          </a:p>
          <a:p>
            <a:endParaRPr lang="en-US" dirty="0" smtClean="0"/>
          </a:p>
          <a:p>
            <a:r>
              <a:rPr lang="en-US" b="1" dirty="0" smtClean="0"/>
              <a:t>Example: </a:t>
            </a:r>
            <a:r>
              <a:rPr lang="en-US" dirty="0" smtClean="0"/>
              <a:t>We are developing to a new system to monitor progress on deliverables (defined in our operational plan) and link these to individual scientists, projects, regions, countries, crops, etc.</a:t>
            </a:r>
            <a:endParaRPr lang="en-US" dirty="0"/>
          </a:p>
        </p:txBody>
      </p:sp>
      <p:sp>
        <p:nvSpPr>
          <p:cNvPr id="9" name="Freeform 8"/>
          <p:cNvSpPr>
            <a:spLocks noChangeAspect="1"/>
          </p:cNvSpPr>
          <p:nvPr/>
        </p:nvSpPr>
        <p:spPr>
          <a:xfrm>
            <a:off x="609600" y="381000"/>
            <a:ext cx="3383280" cy="75184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1">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Aft>
                <a:spcPct val="35000"/>
              </a:spcAft>
            </a:pPr>
            <a:r>
              <a:rPr lang="en-US" sz="2400" dirty="0"/>
              <a:t>Center-wide monitoring system</a:t>
            </a:r>
          </a:p>
        </p:txBody>
      </p:sp>
      <p:sp>
        <p:nvSpPr>
          <p:cNvPr id="4" name="Rectangle 3"/>
          <p:cNvSpPr/>
          <p:nvPr/>
        </p:nvSpPr>
        <p:spPr>
          <a:xfrm>
            <a:off x="5384614" y="417576"/>
            <a:ext cx="2433680" cy="677108"/>
          </a:xfrm>
          <a:prstGeom prst="rect">
            <a:avLst/>
          </a:prstGeom>
        </p:spPr>
        <p:txBody>
          <a:bodyPr wrap="none">
            <a:spAutoFit/>
          </a:bodyPr>
          <a:lstStyle/>
          <a:p>
            <a:pPr algn="ctr"/>
            <a:r>
              <a:rPr lang="en-US" sz="2000" i="1" dirty="0" err="1" smtClean="0"/>
              <a:t>Bharath</a:t>
            </a:r>
            <a:r>
              <a:rPr lang="en-US" sz="2000" i="1" dirty="0" smtClean="0"/>
              <a:t> Krishnan</a:t>
            </a:r>
          </a:p>
          <a:p>
            <a:pPr algn="ctr"/>
            <a:r>
              <a:rPr lang="en-US" dirty="0" smtClean="0"/>
              <a:t>(responsible scientist)</a:t>
            </a:r>
            <a:endParaRPr lang="en-US" dirty="0"/>
          </a:p>
        </p:txBody>
      </p:sp>
    </p:spTree>
    <p:extLst>
      <p:ext uri="{BB962C8B-B14F-4D97-AF65-F5344CB8AC3E}">
        <p14:creationId xmlns:p14="http://schemas.microsoft.com/office/powerpoint/2010/main" val="300927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From research to impact at scale</a:t>
            </a:r>
            <a:endParaRPr lang="en-US" dirty="0"/>
          </a:p>
        </p:txBody>
      </p:sp>
      <p:sp>
        <p:nvSpPr>
          <p:cNvPr id="4" name="Slide Number Placeholder 3"/>
          <p:cNvSpPr>
            <a:spLocks noGrp="1"/>
          </p:cNvSpPr>
          <p:nvPr>
            <p:ph type="sldNum" sz="quarter" idx="10"/>
          </p:nvPr>
        </p:nvSpPr>
        <p:spPr/>
        <p:txBody>
          <a:bodyPr/>
          <a:lstStyle/>
          <a:p>
            <a:fld id="{45DEFBFA-216E-4E8C-9D40-A6B6105DC723}" type="slidenum">
              <a:rPr lang="en-US" smtClean="0"/>
              <a:pPr/>
              <a:t>3</a:t>
            </a:fld>
            <a:r>
              <a:rPr lang="en-US" smtClean="0"/>
              <a:t> of x</a:t>
            </a:r>
            <a:endParaRPr lang="en-US"/>
          </a:p>
        </p:txBody>
      </p:sp>
      <p:graphicFrame>
        <p:nvGraphicFramePr>
          <p:cNvPr id="7" name="Diagramm 3"/>
          <p:cNvGraphicFramePr>
            <a:graphicFrameLocks noGrp="1"/>
          </p:cNvGraphicFramePr>
          <p:nvPr>
            <p:ph sz="quarter" idx="1"/>
            <p:extLst>
              <p:ext uri="{D42A27DB-BD31-4B8C-83A1-F6EECF244321}">
                <p14:modId xmlns:p14="http://schemas.microsoft.com/office/powerpoint/2010/main" val="1751323040"/>
              </p:ext>
            </p:extLst>
          </p:nvPr>
        </p:nvGraphicFramePr>
        <p:xfrm>
          <a:off x="301625" y="2133600"/>
          <a:ext cx="8504238"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htwinkliges Dreieck 12"/>
          <p:cNvSpPr/>
          <p:nvPr/>
        </p:nvSpPr>
        <p:spPr>
          <a:xfrm>
            <a:off x="342900" y="4089400"/>
            <a:ext cx="8189913" cy="708025"/>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sz="1170" dirty="0">
              <a:solidFill>
                <a:schemeClr val="tx1"/>
              </a:solidFill>
            </a:endParaRPr>
          </a:p>
        </p:txBody>
      </p:sp>
      <p:sp>
        <p:nvSpPr>
          <p:cNvPr id="9" name="Rechtwinkliges Dreieck 13"/>
          <p:cNvSpPr/>
          <p:nvPr/>
        </p:nvSpPr>
        <p:spPr>
          <a:xfrm rot="10800000">
            <a:off x="304800" y="4043363"/>
            <a:ext cx="8208962" cy="708025"/>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170">
              <a:solidFill>
                <a:schemeClr val="tx1"/>
              </a:solidFill>
            </a:endParaRPr>
          </a:p>
        </p:txBody>
      </p:sp>
      <p:sp>
        <p:nvSpPr>
          <p:cNvPr id="10" name="Textfeld 14"/>
          <p:cNvSpPr txBox="1">
            <a:spLocks noChangeArrowheads="1"/>
          </p:cNvSpPr>
          <p:nvPr/>
        </p:nvSpPr>
        <p:spPr bwMode="auto">
          <a:xfrm>
            <a:off x="342900" y="4176713"/>
            <a:ext cx="199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r>
              <a:rPr lang="de-DE" altLang="en-US" sz="1600" b="1" dirty="0">
                <a:solidFill>
                  <a:schemeClr val="bg1"/>
                </a:solidFill>
              </a:rPr>
              <a:t>Research </a:t>
            </a:r>
          </a:p>
          <a:p>
            <a:r>
              <a:rPr lang="de-DE" altLang="en-US" sz="1600" b="1" dirty="0">
                <a:solidFill>
                  <a:schemeClr val="bg1"/>
                </a:solidFill>
              </a:rPr>
              <a:t>Partners</a:t>
            </a:r>
          </a:p>
        </p:txBody>
      </p:sp>
      <p:sp>
        <p:nvSpPr>
          <p:cNvPr id="11" name="Textfeld 15"/>
          <p:cNvSpPr txBox="1">
            <a:spLocks noChangeArrowheads="1"/>
          </p:cNvSpPr>
          <p:nvPr/>
        </p:nvSpPr>
        <p:spPr bwMode="auto">
          <a:xfrm>
            <a:off x="6303963" y="4017963"/>
            <a:ext cx="227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r"/>
            <a:r>
              <a:rPr lang="de-DE" altLang="en-US" sz="1600" b="1" dirty="0">
                <a:solidFill>
                  <a:schemeClr val="bg1"/>
                </a:solidFill>
              </a:rPr>
              <a:t>Development Partners</a:t>
            </a:r>
          </a:p>
        </p:txBody>
      </p:sp>
    </p:spTree>
    <p:extLst>
      <p:ext uri="{BB962C8B-B14F-4D97-AF65-F5344CB8AC3E}">
        <p14:creationId xmlns:p14="http://schemas.microsoft.com/office/powerpoint/2010/main" val="382951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a:t>Question asked: </a:t>
            </a:r>
            <a:r>
              <a:rPr lang="en-US" dirty="0" smtClean="0"/>
              <a:t>What scaling methods are most effective to ensure that as many farmers as possible can benefit from our technologies?</a:t>
            </a:r>
          </a:p>
          <a:p>
            <a:endParaRPr lang="en-US" dirty="0"/>
          </a:p>
          <a:p>
            <a:endParaRPr lang="en-US" dirty="0" smtClean="0"/>
          </a:p>
          <a:p>
            <a:r>
              <a:rPr lang="en-US" b="1" dirty="0" smtClean="0"/>
              <a:t>Example</a:t>
            </a:r>
            <a:r>
              <a:rPr lang="en-US" dirty="0" smtClean="0"/>
              <a:t>: WorldVeg is forming consortia with seed companies to help ensure that our breeding programs are responsive to market demand and that our breeding lines are widely used by seed producers.</a:t>
            </a:r>
            <a:endParaRPr lang="en-US" dirty="0"/>
          </a:p>
        </p:txBody>
      </p:sp>
      <p:sp>
        <p:nvSpPr>
          <p:cNvPr id="9" name="Freeform 8"/>
          <p:cNvSpPr>
            <a:spLocks noChangeAspect="1"/>
          </p:cNvSpPr>
          <p:nvPr/>
        </p:nvSpPr>
        <p:spPr>
          <a:xfrm>
            <a:off x="609600" y="381000"/>
            <a:ext cx="3383280" cy="75184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3">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Aft>
                <a:spcPct val="35000"/>
              </a:spcAft>
            </a:pPr>
            <a:r>
              <a:rPr lang="en-US" sz="2400" dirty="0"/>
              <a:t>Scaling strategies</a:t>
            </a:r>
          </a:p>
        </p:txBody>
      </p:sp>
      <p:sp>
        <p:nvSpPr>
          <p:cNvPr id="4" name="Rectangle 3"/>
          <p:cNvSpPr/>
          <p:nvPr/>
        </p:nvSpPr>
        <p:spPr>
          <a:xfrm>
            <a:off x="5414270" y="417576"/>
            <a:ext cx="2563522" cy="677108"/>
          </a:xfrm>
          <a:prstGeom prst="rect">
            <a:avLst/>
          </a:prstGeom>
        </p:spPr>
        <p:txBody>
          <a:bodyPr wrap="none">
            <a:spAutoFit/>
          </a:bodyPr>
          <a:lstStyle/>
          <a:p>
            <a:pPr algn="ctr"/>
            <a:r>
              <a:rPr lang="en-US" sz="2000" i="1" dirty="0" smtClean="0"/>
              <a:t>Gregory C. Luther</a:t>
            </a:r>
          </a:p>
          <a:p>
            <a:pPr algn="ctr"/>
            <a:r>
              <a:rPr lang="en-US" dirty="0" smtClean="0"/>
              <a:t>(coordinating scientist)</a:t>
            </a:r>
            <a:endParaRPr lang="en-US" dirty="0"/>
          </a:p>
        </p:txBody>
      </p:sp>
    </p:spTree>
    <p:extLst>
      <p:ext uri="{BB962C8B-B14F-4D97-AF65-F5344CB8AC3E}">
        <p14:creationId xmlns:p14="http://schemas.microsoft.com/office/powerpoint/2010/main" val="1560349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a:t>Question asked: </a:t>
            </a:r>
            <a:r>
              <a:rPr lang="en-US" dirty="0" smtClean="0"/>
              <a:t>What knowledge management system will allow us to store our research data, research protocols and publications in such way that it can easily be retrieved and reused?</a:t>
            </a:r>
          </a:p>
          <a:p>
            <a:endParaRPr lang="en-US" dirty="0"/>
          </a:p>
          <a:p>
            <a:endParaRPr lang="en-US" dirty="0" smtClean="0"/>
          </a:p>
          <a:p>
            <a:r>
              <a:rPr lang="en-US" b="1" dirty="0" smtClean="0"/>
              <a:t>Example</a:t>
            </a:r>
            <a:r>
              <a:rPr lang="en-US" dirty="0" smtClean="0"/>
              <a:t>: We have currently selected three systems that could meet our needs; TIND was identified as the most promising one.</a:t>
            </a:r>
            <a:endParaRPr lang="en-US" dirty="0"/>
          </a:p>
        </p:txBody>
      </p:sp>
      <p:sp>
        <p:nvSpPr>
          <p:cNvPr id="9" name="Freeform 8"/>
          <p:cNvSpPr>
            <a:spLocks noChangeAspect="1"/>
          </p:cNvSpPr>
          <p:nvPr/>
        </p:nvSpPr>
        <p:spPr>
          <a:xfrm>
            <a:off x="609600" y="381000"/>
            <a:ext cx="3383280" cy="751840"/>
          </a:xfrm>
          <a:custGeom>
            <a:avLst/>
            <a:gdLst>
              <a:gd name="connsiteX0" fmla="*/ 0 w 589411"/>
              <a:gd name="connsiteY0" fmla="*/ 29471 h 294705"/>
              <a:gd name="connsiteX1" fmla="*/ 29471 w 589411"/>
              <a:gd name="connsiteY1" fmla="*/ 0 h 294705"/>
              <a:gd name="connsiteX2" fmla="*/ 559941 w 589411"/>
              <a:gd name="connsiteY2" fmla="*/ 0 h 294705"/>
              <a:gd name="connsiteX3" fmla="*/ 589412 w 589411"/>
              <a:gd name="connsiteY3" fmla="*/ 29471 h 294705"/>
              <a:gd name="connsiteX4" fmla="*/ 589411 w 589411"/>
              <a:gd name="connsiteY4" fmla="*/ 265235 h 294705"/>
              <a:gd name="connsiteX5" fmla="*/ 559940 w 589411"/>
              <a:gd name="connsiteY5" fmla="*/ 294706 h 294705"/>
              <a:gd name="connsiteX6" fmla="*/ 29471 w 589411"/>
              <a:gd name="connsiteY6" fmla="*/ 294705 h 294705"/>
              <a:gd name="connsiteX7" fmla="*/ 0 w 589411"/>
              <a:gd name="connsiteY7" fmla="*/ 265234 h 294705"/>
              <a:gd name="connsiteX8" fmla="*/ 0 w 589411"/>
              <a:gd name="connsiteY8" fmla="*/ 29471 h 29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11" h="294705">
                <a:moveTo>
                  <a:pt x="0" y="29471"/>
                </a:moveTo>
                <a:cubicBezTo>
                  <a:pt x="0" y="13195"/>
                  <a:pt x="13195" y="0"/>
                  <a:pt x="29471" y="0"/>
                </a:cubicBezTo>
                <a:lnTo>
                  <a:pt x="559941" y="0"/>
                </a:lnTo>
                <a:cubicBezTo>
                  <a:pt x="576217" y="0"/>
                  <a:pt x="589412" y="13195"/>
                  <a:pt x="589412" y="29471"/>
                </a:cubicBezTo>
                <a:cubicBezTo>
                  <a:pt x="589412" y="108059"/>
                  <a:pt x="589411" y="186647"/>
                  <a:pt x="589411" y="265235"/>
                </a:cubicBezTo>
                <a:cubicBezTo>
                  <a:pt x="589411" y="281511"/>
                  <a:pt x="576216" y="294706"/>
                  <a:pt x="559940" y="294706"/>
                </a:cubicBezTo>
                <a:lnTo>
                  <a:pt x="29471" y="294705"/>
                </a:lnTo>
                <a:cubicBezTo>
                  <a:pt x="13195" y="294705"/>
                  <a:pt x="0" y="281510"/>
                  <a:pt x="0" y="265234"/>
                </a:cubicBezTo>
                <a:lnTo>
                  <a:pt x="0" y="29471"/>
                </a:lnTo>
                <a:close/>
              </a:path>
            </a:pathLst>
          </a:custGeom>
          <a:solidFill>
            <a:schemeClr val="accent2">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442" tIns="12442" rIns="12442" bIns="12442" numCol="1" spcCol="1270" anchor="ctr" anchorCtr="0">
            <a:noAutofit/>
          </a:bodyPr>
          <a:lstStyle/>
          <a:p>
            <a:pPr lvl="0" algn="ctr" defTabSz="266700">
              <a:lnSpc>
                <a:spcPct val="90000"/>
              </a:lnSpc>
              <a:spcAft>
                <a:spcPct val="35000"/>
              </a:spcAft>
            </a:pPr>
            <a:r>
              <a:rPr lang="en-US" sz="2400" dirty="0"/>
              <a:t>Linked and searchable database</a:t>
            </a:r>
          </a:p>
        </p:txBody>
      </p:sp>
      <p:sp>
        <p:nvSpPr>
          <p:cNvPr id="4" name="Rectangle 3"/>
          <p:cNvSpPr/>
          <p:nvPr/>
        </p:nvSpPr>
        <p:spPr>
          <a:xfrm>
            <a:off x="5593005" y="417576"/>
            <a:ext cx="2206052" cy="677108"/>
          </a:xfrm>
          <a:prstGeom prst="rect">
            <a:avLst/>
          </a:prstGeom>
        </p:spPr>
        <p:txBody>
          <a:bodyPr wrap="none">
            <a:spAutoFit/>
          </a:bodyPr>
          <a:lstStyle/>
          <a:p>
            <a:pPr algn="ctr"/>
            <a:r>
              <a:rPr lang="en-US" sz="2000" i="1" dirty="0" smtClean="0"/>
              <a:t>Maureen </a:t>
            </a:r>
            <a:r>
              <a:rPr lang="en-US" sz="2000" i="1" dirty="0" err="1" smtClean="0"/>
              <a:t>Mecozzi</a:t>
            </a:r>
            <a:endParaRPr lang="en-US" sz="2000" i="1" dirty="0" smtClean="0"/>
          </a:p>
          <a:p>
            <a:pPr algn="ctr"/>
            <a:endParaRPr lang="en-US" dirty="0"/>
          </a:p>
        </p:txBody>
      </p:sp>
    </p:spTree>
    <p:extLst>
      <p:ext uri="{BB962C8B-B14F-4D97-AF65-F5344CB8AC3E}">
        <p14:creationId xmlns:p14="http://schemas.microsoft.com/office/powerpoint/2010/main" val="568911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dirty="0" smtClean="0"/>
              <a:t>Enabling Impact is a new Flagship Program that we think can play a major role within the Center.</a:t>
            </a:r>
          </a:p>
          <a:p>
            <a:r>
              <a:rPr lang="en-US" dirty="0" smtClean="0"/>
              <a:t>It allows the Center to learn as an organization through evaluation studies, effective tracking systems, evidence-based scaling strategies and better knowledge management.</a:t>
            </a:r>
          </a:p>
          <a:p>
            <a:r>
              <a:rPr lang="en-US" dirty="0" smtClean="0"/>
              <a:t>Its research agenda is expected to see continuous reflection and adjustment.</a:t>
            </a:r>
            <a:endParaRPr lang="en-US" dirty="0"/>
          </a:p>
        </p:txBody>
      </p:sp>
    </p:spTree>
    <p:extLst>
      <p:ext uri="{BB962C8B-B14F-4D97-AF65-F5344CB8AC3E}">
        <p14:creationId xmlns:p14="http://schemas.microsoft.com/office/powerpoint/2010/main" val="4002801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1600200" y="1219200"/>
            <a:ext cx="5867400" cy="685800"/>
          </a:xfrm>
        </p:spPr>
        <p:txBody>
          <a:bodyPr/>
          <a:lstStyle/>
          <a:p>
            <a:r>
              <a:rPr lang="en-US" altLang="zh-TW" dirty="0"/>
              <a:t>Thank you!</a:t>
            </a:r>
            <a:endParaRPr lang="zh-TW" altLang="en-US" dirty="0"/>
          </a:p>
        </p:txBody>
      </p:sp>
      <p:sp>
        <p:nvSpPr>
          <p:cNvPr id="4" name="投影片編號版面配置區 3"/>
          <p:cNvSpPr>
            <a:spLocks noGrp="1"/>
          </p:cNvSpPr>
          <p:nvPr>
            <p:ph type="sldNum" sz="quarter" idx="4294967295"/>
          </p:nvPr>
        </p:nvSpPr>
        <p:spPr>
          <a:xfrm>
            <a:off x="8534400" y="6448425"/>
            <a:ext cx="609600" cy="180975"/>
          </a:xfrm>
        </p:spPr>
        <p:txBody>
          <a:bodyPr>
            <a:normAutofit fontScale="47500" lnSpcReduction="20000"/>
          </a:bodyPr>
          <a:lstStyle/>
          <a:p>
            <a:fld id="{34C99D79-8A4B-4031-B1E0-AF26F8EDF2BC}" type="slidenum">
              <a:rPr lang="en-US" altLang="zh-TW" smtClean="0"/>
              <a:pPr/>
              <a:t>33</a:t>
            </a:fld>
            <a:endParaRPr lang="en-US" altLang="zh-TW"/>
          </a:p>
        </p:txBody>
      </p:sp>
      <p:pic>
        <p:nvPicPr>
          <p:cNvPr id="7" name="圖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095" y="1905000"/>
            <a:ext cx="5685905"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0253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Flagship - Seeds that Perform</a:t>
            </a:r>
            <a:endParaRPr lang="en-US" dirty="0"/>
          </a:p>
        </p:txBody>
      </p:sp>
      <p:sp>
        <p:nvSpPr>
          <p:cNvPr id="4" name="Slide Number Placeholder 3"/>
          <p:cNvSpPr>
            <a:spLocks noGrp="1"/>
          </p:cNvSpPr>
          <p:nvPr>
            <p:ph type="sldNum" sz="quarter" idx="10"/>
          </p:nvPr>
        </p:nvSpPr>
        <p:spPr/>
        <p:txBody>
          <a:bodyPr/>
          <a:lstStyle/>
          <a:p>
            <a:fld id="{45DEFBFA-216E-4E8C-9D40-A6B6105DC723}" type="slidenum">
              <a:rPr lang="en-US" smtClean="0"/>
              <a:pPr/>
              <a:t>4</a:t>
            </a:fld>
            <a:r>
              <a:rPr lang="en-US" smtClean="0"/>
              <a:t> of x</a:t>
            </a:r>
            <a:endParaRPr lang="en-US"/>
          </a:p>
        </p:txBody>
      </p:sp>
      <p:pic>
        <p:nvPicPr>
          <p:cNvPr id="7" name="Content Placeholder 6"/>
          <p:cNvPicPr>
            <a:picLocks noGrp="1" noChangeAspect="1"/>
          </p:cNvPicPr>
          <p:nvPr>
            <p:ph sz="quarter" idx="1"/>
          </p:nvPr>
        </p:nvPicPr>
        <p:blipFill>
          <a:blip r:embed="rId2"/>
          <a:stretch>
            <a:fillRect/>
          </a:stretch>
        </p:blipFill>
        <p:spPr>
          <a:xfrm>
            <a:off x="672306" y="1644650"/>
            <a:ext cx="7762875" cy="4486275"/>
          </a:xfrm>
          <a:prstGeom prst="rect">
            <a:avLst/>
          </a:prstGeom>
        </p:spPr>
      </p:pic>
    </p:spTree>
    <p:extLst>
      <p:ext uri="{BB962C8B-B14F-4D97-AF65-F5344CB8AC3E}">
        <p14:creationId xmlns:p14="http://schemas.microsoft.com/office/powerpoint/2010/main" val="2824941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825"/>
          </a:xfrm>
        </p:spPr>
        <p:txBody>
          <a:bodyPr/>
          <a:lstStyle/>
          <a:p>
            <a:r>
              <a:rPr lang="en-US" dirty="0" smtClean="0"/>
              <a:t>Flagship </a:t>
            </a:r>
            <a:r>
              <a:rPr lang="en-US" dirty="0"/>
              <a:t>-</a:t>
            </a:r>
            <a:r>
              <a:rPr lang="en-US" dirty="0" smtClean="0"/>
              <a:t> Safe &amp; Sustainable Value Chains</a:t>
            </a:r>
            <a:endParaRPr lang="en-US" dirty="0"/>
          </a:p>
        </p:txBody>
      </p:sp>
      <p:sp>
        <p:nvSpPr>
          <p:cNvPr id="4" name="Slide Number Placeholder 3"/>
          <p:cNvSpPr>
            <a:spLocks noGrp="1"/>
          </p:cNvSpPr>
          <p:nvPr>
            <p:ph type="sldNum" sz="quarter" idx="10"/>
          </p:nvPr>
        </p:nvSpPr>
        <p:spPr/>
        <p:txBody>
          <a:bodyPr/>
          <a:lstStyle/>
          <a:p>
            <a:fld id="{45DEFBFA-216E-4E8C-9D40-A6B6105DC723}" type="slidenum">
              <a:rPr lang="en-US" smtClean="0"/>
              <a:pPr/>
              <a:t>5</a:t>
            </a:fld>
            <a:r>
              <a:rPr lang="en-US" smtClean="0"/>
              <a:t> of x</a:t>
            </a:r>
            <a:endParaRPr lang="en-US"/>
          </a:p>
        </p:txBody>
      </p:sp>
      <p:pic>
        <p:nvPicPr>
          <p:cNvPr id="5" name="Content Placeholder 4"/>
          <p:cNvPicPr>
            <a:picLocks noGrp="1" noChangeAspect="1"/>
          </p:cNvPicPr>
          <p:nvPr>
            <p:ph sz="quarter" idx="1"/>
          </p:nvPr>
        </p:nvPicPr>
        <p:blipFill>
          <a:blip r:embed="rId2"/>
          <a:stretch>
            <a:fillRect/>
          </a:stretch>
        </p:blipFill>
        <p:spPr>
          <a:xfrm>
            <a:off x="681831" y="2916237"/>
            <a:ext cx="7743825" cy="1943100"/>
          </a:xfrm>
          <a:prstGeom prst="rect">
            <a:avLst/>
          </a:prstGeom>
        </p:spPr>
      </p:pic>
    </p:spTree>
    <p:extLst>
      <p:ext uri="{BB962C8B-B14F-4D97-AF65-F5344CB8AC3E}">
        <p14:creationId xmlns:p14="http://schemas.microsoft.com/office/powerpoint/2010/main" val="3256596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Flagship - Healthy Diets</a:t>
            </a:r>
            <a:endParaRPr lang="en-US" dirty="0"/>
          </a:p>
        </p:txBody>
      </p:sp>
      <p:sp>
        <p:nvSpPr>
          <p:cNvPr id="4" name="Slide Number Placeholder 3"/>
          <p:cNvSpPr>
            <a:spLocks noGrp="1"/>
          </p:cNvSpPr>
          <p:nvPr>
            <p:ph type="sldNum" sz="quarter" idx="10"/>
          </p:nvPr>
        </p:nvSpPr>
        <p:spPr/>
        <p:txBody>
          <a:bodyPr/>
          <a:lstStyle/>
          <a:p>
            <a:fld id="{45DEFBFA-216E-4E8C-9D40-A6B6105DC723}" type="slidenum">
              <a:rPr lang="en-US" smtClean="0"/>
              <a:pPr/>
              <a:t>6</a:t>
            </a:fld>
            <a:r>
              <a:rPr lang="en-US" smtClean="0"/>
              <a:t> of x</a:t>
            </a:r>
            <a:endParaRPr lang="en-US"/>
          </a:p>
        </p:txBody>
      </p:sp>
      <p:pic>
        <p:nvPicPr>
          <p:cNvPr id="5" name="Content Placeholder 4"/>
          <p:cNvPicPr>
            <a:picLocks noGrp="1" noChangeAspect="1"/>
          </p:cNvPicPr>
          <p:nvPr>
            <p:ph sz="quarter" idx="1"/>
          </p:nvPr>
        </p:nvPicPr>
        <p:blipFill>
          <a:blip r:embed="rId2"/>
          <a:stretch>
            <a:fillRect/>
          </a:stretch>
        </p:blipFill>
        <p:spPr>
          <a:xfrm>
            <a:off x="681831" y="2444750"/>
            <a:ext cx="7743825" cy="2886075"/>
          </a:xfrm>
          <a:prstGeom prst="rect">
            <a:avLst/>
          </a:prstGeom>
        </p:spPr>
      </p:pic>
    </p:spTree>
    <p:extLst>
      <p:ext uri="{BB962C8B-B14F-4D97-AF65-F5344CB8AC3E}">
        <p14:creationId xmlns:p14="http://schemas.microsoft.com/office/powerpoint/2010/main" val="403561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Flagship - Enabling Impact</a:t>
            </a:r>
            <a:endParaRPr lang="en-US" dirty="0"/>
          </a:p>
        </p:txBody>
      </p:sp>
      <p:sp>
        <p:nvSpPr>
          <p:cNvPr id="4" name="Slide Number Placeholder 3"/>
          <p:cNvSpPr>
            <a:spLocks noGrp="1"/>
          </p:cNvSpPr>
          <p:nvPr>
            <p:ph type="sldNum" sz="quarter" idx="10"/>
          </p:nvPr>
        </p:nvSpPr>
        <p:spPr/>
        <p:txBody>
          <a:bodyPr/>
          <a:lstStyle/>
          <a:p>
            <a:fld id="{45DEFBFA-216E-4E8C-9D40-A6B6105DC723}" type="slidenum">
              <a:rPr lang="en-US" smtClean="0"/>
              <a:pPr/>
              <a:t>7</a:t>
            </a:fld>
            <a:r>
              <a:rPr lang="en-US" smtClean="0"/>
              <a:t> of x</a:t>
            </a:r>
            <a:endParaRPr lang="en-US"/>
          </a:p>
        </p:txBody>
      </p:sp>
      <p:pic>
        <p:nvPicPr>
          <p:cNvPr id="5" name="Content Placeholder 4"/>
          <p:cNvPicPr>
            <a:picLocks noGrp="1" noChangeAspect="1"/>
          </p:cNvPicPr>
          <p:nvPr>
            <p:ph sz="quarter" idx="1"/>
          </p:nvPr>
        </p:nvPicPr>
        <p:blipFill>
          <a:blip r:embed="rId2"/>
          <a:stretch>
            <a:fillRect/>
          </a:stretch>
        </p:blipFill>
        <p:spPr>
          <a:xfrm>
            <a:off x="681831" y="2278062"/>
            <a:ext cx="7743825" cy="3219450"/>
          </a:xfrm>
          <a:prstGeom prst="rect">
            <a:avLst/>
          </a:prstGeom>
        </p:spPr>
      </p:pic>
    </p:spTree>
    <p:extLst>
      <p:ext uri="{BB962C8B-B14F-4D97-AF65-F5344CB8AC3E}">
        <p14:creationId xmlns:p14="http://schemas.microsoft.com/office/powerpoint/2010/main" val="2779752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47800" y="685800"/>
            <a:ext cx="5715000" cy="1676400"/>
          </a:xfrm>
        </p:spPr>
        <p:txBody>
          <a:bodyPr/>
          <a:lstStyle/>
          <a:p>
            <a:r>
              <a:rPr lang="en-US" altLang="zh-TW" sz="2800" b="1" dirty="0"/>
              <a:t>AARNET Committee Meeting</a:t>
            </a:r>
            <a:r>
              <a:rPr lang="en-US" altLang="zh-TW" sz="1200" b="1" dirty="0"/>
              <a:t/>
            </a:r>
            <a:br>
              <a:rPr lang="en-US" altLang="zh-TW" sz="1200" b="1" dirty="0"/>
            </a:br>
            <a:r>
              <a:rPr lang="en-US" altLang="zh-TW" sz="1200" b="1" dirty="0"/>
              <a:t/>
            </a:r>
            <a:br>
              <a:rPr lang="en-US" altLang="zh-TW" sz="1200" b="1" dirty="0"/>
            </a:br>
            <a:r>
              <a:rPr lang="en-US" altLang="zh-TW" sz="2000" dirty="0"/>
              <a:t>23-25 May 2017</a:t>
            </a:r>
            <a:br>
              <a:rPr lang="en-US" altLang="zh-TW" sz="2000" dirty="0"/>
            </a:br>
            <a:r>
              <a:rPr lang="en-US" altLang="zh-TW" sz="2000" dirty="0"/>
              <a:t>World Vegetable Center, Tainan, Taiwan</a:t>
            </a:r>
            <a:endParaRPr lang="zh-TW" altLang="en-US" sz="2000" dirty="0"/>
          </a:p>
        </p:txBody>
      </p:sp>
      <p:sp>
        <p:nvSpPr>
          <p:cNvPr id="3" name="副標題 2"/>
          <p:cNvSpPr>
            <a:spLocks noGrp="1"/>
          </p:cNvSpPr>
          <p:nvPr>
            <p:ph type="subTitle" idx="1"/>
          </p:nvPr>
        </p:nvSpPr>
        <p:spPr>
          <a:xfrm>
            <a:off x="1447800" y="2802949"/>
            <a:ext cx="5943601" cy="1400183"/>
          </a:xfrm>
        </p:spPr>
        <p:txBody>
          <a:bodyPr>
            <a:noAutofit/>
          </a:bodyPr>
          <a:lstStyle/>
          <a:p>
            <a:r>
              <a:rPr lang="en-US" altLang="zh-TW" sz="3200" b="1" dirty="0">
                <a:solidFill>
                  <a:schemeClr val="accent6">
                    <a:lumMod val="75000"/>
                  </a:schemeClr>
                </a:solidFill>
              </a:rPr>
              <a:t>Flagship Program – </a:t>
            </a:r>
          </a:p>
          <a:p>
            <a:r>
              <a:rPr lang="en-US" altLang="zh-TW" sz="3200" b="1" dirty="0">
                <a:solidFill>
                  <a:schemeClr val="accent6">
                    <a:lumMod val="75000"/>
                  </a:schemeClr>
                </a:solidFill>
              </a:rPr>
              <a:t>Healthy Diets </a:t>
            </a:r>
          </a:p>
        </p:txBody>
      </p:sp>
      <p:sp>
        <p:nvSpPr>
          <p:cNvPr id="4" name="內容版面配置區 3"/>
          <p:cNvSpPr>
            <a:spLocks noGrp="1"/>
          </p:cNvSpPr>
          <p:nvPr>
            <p:ph sz="quarter" idx="10"/>
          </p:nvPr>
        </p:nvSpPr>
        <p:spPr>
          <a:xfrm>
            <a:off x="1447800" y="4270105"/>
            <a:ext cx="4876800" cy="1371600"/>
          </a:xfrm>
        </p:spPr>
        <p:txBody>
          <a:bodyPr>
            <a:noAutofit/>
          </a:bodyPr>
          <a:lstStyle/>
          <a:p>
            <a:pPr>
              <a:lnSpc>
                <a:spcPct val="100000"/>
              </a:lnSpc>
              <a:spcBef>
                <a:spcPts val="0"/>
              </a:spcBef>
            </a:pPr>
            <a:r>
              <a:rPr lang="en-US" altLang="zh-TW" sz="2000" b="1" dirty="0"/>
              <a:t>Ray-Yu Yang</a:t>
            </a:r>
          </a:p>
          <a:p>
            <a:pPr>
              <a:lnSpc>
                <a:spcPct val="100000"/>
              </a:lnSpc>
              <a:spcBef>
                <a:spcPts val="0"/>
              </a:spcBef>
            </a:pPr>
            <a:r>
              <a:rPr lang="en-US" altLang="zh-TW" sz="2000" dirty="0"/>
              <a:t>Nutritionist</a:t>
            </a:r>
          </a:p>
          <a:p>
            <a:pPr>
              <a:lnSpc>
                <a:spcPct val="100000"/>
              </a:lnSpc>
              <a:spcBef>
                <a:spcPts val="0"/>
              </a:spcBef>
            </a:pPr>
            <a:r>
              <a:rPr lang="en-US" altLang="zh-TW" sz="2000" dirty="0"/>
              <a:t>Flagship Program Leader</a:t>
            </a:r>
          </a:p>
          <a:p>
            <a:pPr>
              <a:lnSpc>
                <a:spcPct val="100000"/>
              </a:lnSpc>
              <a:spcBef>
                <a:spcPts val="0"/>
              </a:spcBef>
            </a:pPr>
            <a:endParaRPr lang="en-US" altLang="zh-TW" sz="2000" dirty="0"/>
          </a:p>
          <a:p>
            <a:pPr>
              <a:lnSpc>
                <a:spcPct val="100000"/>
              </a:lnSpc>
              <a:spcBef>
                <a:spcPts val="0"/>
              </a:spcBef>
            </a:pPr>
            <a:r>
              <a:rPr lang="en-US" altLang="zh-TW" sz="2000" dirty="0"/>
              <a:t>World Vegetable Center </a:t>
            </a:r>
          </a:p>
        </p:txBody>
      </p:sp>
    </p:spTree>
    <p:extLst>
      <p:ext uri="{BB962C8B-B14F-4D97-AF65-F5344CB8AC3E}">
        <p14:creationId xmlns:p14="http://schemas.microsoft.com/office/powerpoint/2010/main" val="316267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120908"/>
            <a:ext cx="8758381" cy="717292"/>
          </a:xfrm>
        </p:spPr>
        <p:txBody>
          <a:bodyPr/>
          <a:lstStyle/>
          <a:p>
            <a:r>
              <a:rPr lang="en-US" altLang="zh-TW" b="1" dirty="0"/>
              <a:t>Global nutrition status </a:t>
            </a:r>
            <a:endParaRPr lang="zh-TW" altLang="en-US" b="1" dirty="0"/>
          </a:p>
        </p:txBody>
      </p:sp>
      <p:pic>
        <p:nvPicPr>
          <p:cNvPr id="5" name="內容版面配置區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362200" y="1524000"/>
            <a:ext cx="5029198" cy="4572000"/>
          </a:xfrm>
          <a:prstGeom prst="rect">
            <a:avLst/>
          </a:prstGeom>
        </p:spPr>
      </p:pic>
      <p:sp>
        <p:nvSpPr>
          <p:cNvPr id="4" name="投影片編號版面配置區 3"/>
          <p:cNvSpPr>
            <a:spLocks noGrp="1"/>
          </p:cNvSpPr>
          <p:nvPr>
            <p:ph type="sldNum" sz="quarter" idx="4294967295"/>
          </p:nvPr>
        </p:nvSpPr>
        <p:spPr/>
        <p:txBody>
          <a:bodyPr/>
          <a:lstStyle/>
          <a:p>
            <a:fld id="{34C99D79-8A4B-4031-B1E0-AF26F8EDF2BC}" type="slidenum">
              <a:rPr lang="en-US" altLang="zh-TW" smtClean="0"/>
              <a:pPr/>
              <a:t>9</a:t>
            </a:fld>
            <a:endParaRPr lang="en-US" altLang="zh-TW"/>
          </a:p>
        </p:txBody>
      </p:sp>
      <p:sp>
        <p:nvSpPr>
          <p:cNvPr id="7" name="文字方塊 6"/>
          <p:cNvSpPr txBox="1"/>
          <p:nvPr/>
        </p:nvSpPr>
        <p:spPr>
          <a:xfrm>
            <a:off x="644205" y="1813277"/>
            <a:ext cx="1587393" cy="8617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sz="1600" dirty="0"/>
              <a:t>2 billion: </a:t>
            </a:r>
          </a:p>
          <a:p>
            <a:r>
              <a:rPr lang="en-US" altLang="zh-TW" sz="1600" dirty="0"/>
              <a:t>micronutrient </a:t>
            </a:r>
            <a:r>
              <a:rPr lang="en-US" altLang="zh-TW" sz="1800" dirty="0"/>
              <a:t>malnutrition </a:t>
            </a:r>
            <a:endParaRPr lang="zh-TW" altLang="en-US" sz="1800" dirty="0"/>
          </a:p>
        </p:txBody>
      </p:sp>
      <p:sp>
        <p:nvSpPr>
          <p:cNvPr id="11" name="文字方塊 10"/>
          <p:cNvSpPr txBox="1"/>
          <p:nvPr/>
        </p:nvSpPr>
        <p:spPr>
          <a:xfrm>
            <a:off x="644205" y="2886670"/>
            <a:ext cx="158739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sz="1800" dirty="0"/>
              <a:t>800 million: </a:t>
            </a:r>
          </a:p>
          <a:p>
            <a:r>
              <a:rPr lang="en-US" altLang="zh-TW" sz="1800" dirty="0"/>
              <a:t>calorie deficiency</a:t>
            </a:r>
            <a:endParaRPr lang="zh-TW" altLang="en-US" sz="1800" dirty="0"/>
          </a:p>
        </p:txBody>
      </p:sp>
      <p:sp>
        <p:nvSpPr>
          <p:cNvPr id="12" name="文字方塊 11"/>
          <p:cNvSpPr txBox="1"/>
          <p:nvPr/>
        </p:nvSpPr>
        <p:spPr>
          <a:xfrm>
            <a:off x="644206" y="3988162"/>
            <a:ext cx="158739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1800" dirty="0"/>
              <a:t>159 million: </a:t>
            </a:r>
          </a:p>
          <a:p>
            <a:r>
              <a:rPr lang="en-US" altLang="zh-TW" sz="1800" dirty="0"/>
              <a:t>children&lt;5 stunted </a:t>
            </a:r>
          </a:p>
        </p:txBody>
      </p:sp>
      <p:sp>
        <p:nvSpPr>
          <p:cNvPr id="13" name="文字方塊 12"/>
          <p:cNvSpPr txBox="1"/>
          <p:nvPr/>
        </p:nvSpPr>
        <p:spPr>
          <a:xfrm>
            <a:off x="7467600" y="4449827"/>
            <a:ext cx="1519382"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TW" sz="1800" dirty="0"/>
              <a:t>41 million: </a:t>
            </a:r>
          </a:p>
          <a:p>
            <a:r>
              <a:rPr lang="en-US" altLang="zh-TW" sz="1800" dirty="0"/>
              <a:t>Children&lt;5 overweight </a:t>
            </a:r>
            <a:endParaRPr lang="zh-TW" altLang="en-US" sz="1800" dirty="0"/>
          </a:p>
        </p:txBody>
      </p:sp>
      <p:sp>
        <p:nvSpPr>
          <p:cNvPr id="14" name="文字方塊 13"/>
          <p:cNvSpPr txBox="1"/>
          <p:nvPr/>
        </p:nvSpPr>
        <p:spPr>
          <a:xfrm>
            <a:off x="7462982" y="3254373"/>
            <a:ext cx="152400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ltLang="zh-TW" sz="1800" dirty="0"/>
              <a:t>1/12: type 2 diabetes</a:t>
            </a:r>
            <a:endParaRPr lang="zh-TW" altLang="en-US" sz="1800" dirty="0"/>
          </a:p>
        </p:txBody>
      </p:sp>
      <p:sp>
        <p:nvSpPr>
          <p:cNvPr id="15" name="文字方塊 14"/>
          <p:cNvSpPr txBox="1"/>
          <p:nvPr/>
        </p:nvSpPr>
        <p:spPr>
          <a:xfrm>
            <a:off x="7465039" y="2180659"/>
            <a:ext cx="1521943"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altLang="zh-TW" sz="1800" dirty="0"/>
              <a:t>2 billion: </a:t>
            </a:r>
          </a:p>
          <a:p>
            <a:r>
              <a:rPr lang="en-US" altLang="zh-TW" sz="1800" dirty="0"/>
              <a:t>overweight &amp; obesity </a:t>
            </a:r>
            <a:endParaRPr lang="zh-TW" altLang="en-US" sz="1800" dirty="0"/>
          </a:p>
        </p:txBody>
      </p:sp>
      <p:sp>
        <p:nvSpPr>
          <p:cNvPr id="16" name="文字方塊 15"/>
          <p:cNvSpPr txBox="1"/>
          <p:nvPr/>
        </p:nvSpPr>
        <p:spPr>
          <a:xfrm>
            <a:off x="644206" y="5056437"/>
            <a:ext cx="158739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1800" dirty="0"/>
              <a:t>50 million: </a:t>
            </a:r>
          </a:p>
          <a:p>
            <a:r>
              <a:rPr lang="en-US" altLang="zh-TW" sz="1800" dirty="0"/>
              <a:t>Children&lt;5 wasted  </a:t>
            </a:r>
            <a:endParaRPr lang="zh-TW" altLang="en-US" sz="1800" dirty="0"/>
          </a:p>
        </p:txBody>
      </p:sp>
      <p:sp>
        <p:nvSpPr>
          <p:cNvPr id="19" name="文字方塊 18"/>
          <p:cNvSpPr txBox="1"/>
          <p:nvPr/>
        </p:nvSpPr>
        <p:spPr>
          <a:xfrm>
            <a:off x="618805" y="6116320"/>
            <a:ext cx="6317435" cy="338554"/>
          </a:xfrm>
          <a:prstGeom prst="rect">
            <a:avLst/>
          </a:prstGeom>
          <a:noFill/>
        </p:spPr>
        <p:txBody>
          <a:bodyPr wrap="none" rtlCol="0">
            <a:spAutoFit/>
          </a:bodyPr>
          <a:lstStyle/>
          <a:p>
            <a:r>
              <a:rPr lang="en-US" altLang="zh-TW" sz="1600" dirty="0"/>
              <a:t>Source: IFPRI 2016, Global Nutrition Report – from promise to impact</a:t>
            </a:r>
            <a:endParaRPr lang="zh-TW" altLang="en-US" sz="1600" dirty="0"/>
          </a:p>
        </p:txBody>
      </p:sp>
    </p:spTree>
    <p:extLst>
      <p:ext uri="{BB962C8B-B14F-4D97-AF65-F5344CB8AC3E}">
        <p14:creationId xmlns:p14="http://schemas.microsoft.com/office/powerpoint/2010/main" val="405576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2 general AVRDC ppt template_PowerPoint_1997-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1" id="{BD1D15E8-AFCD-4A3C-890B-6E80C5BE01A1}" vid="{82E5B8CD-2E53-4C46-B9D7-50F6D23E3B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AVRDC_general powerpoint template</Template>
  <TotalTime>1690</TotalTime>
  <Words>1834</Words>
  <Application>Microsoft Office PowerPoint</Application>
  <PresentationFormat>On-screen Show (4:3)</PresentationFormat>
  <Paragraphs>307</Paragraphs>
  <Slides>33</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微軟正黑體</vt:lpstr>
      <vt:lpstr>ＭＳ Ｐゴシック</vt:lpstr>
      <vt:lpstr>新細明體</vt:lpstr>
      <vt:lpstr>新細明體</vt:lpstr>
      <vt:lpstr>Adobe 黑体 Std R</vt:lpstr>
      <vt:lpstr>Arial</vt:lpstr>
      <vt:lpstr>Articulate</vt:lpstr>
      <vt:lpstr>Calibri</vt:lpstr>
      <vt:lpstr>Dubai</vt:lpstr>
      <vt:lpstr>Georgia</vt:lpstr>
      <vt:lpstr>Wingdings</vt:lpstr>
      <vt:lpstr>Wingdings 2</vt:lpstr>
      <vt:lpstr>2012 general AVRDC ppt template_PowerPoint_1997-2003</vt:lpstr>
      <vt:lpstr>2017-2020 Operational Plan</vt:lpstr>
      <vt:lpstr>Why are we here?</vt:lpstr>
      <vt:lpstr>From research to impact at scale</vt:lpstr>
      <vt:lpstr>Flagship - Seeds that Perform</vt:lpstr>
      <vt:lpstr>Flagship - Safe &amp; Sustainable Value Chains</vt:lpstr>
      <vt:lpstr>Flagship - Healthy Diets</vt:lpstr>
      <vt:lpstr>Flagship - Enabling Impact</vt:lpstr>
      <vt:lpstr>AARNET Committee Meeting  23-25 May 2017 World Vegetable Center, Tainan, Taiwan</vt:lpstr>
      <vt:lpstr>Global nutrition status </vt:lpstr>
      <vt:lpstr>Causes of malnutrition, particularly for nutritional deficiencies </vt:lpstr>
      <vt:lpstr>Dietary recommendations  </vt:lpstr>
      <vt:lpstr>Share of vegetable availability (g/person/day) in Asia (min. 200 g/person/day)</vt:lpstr>
      <vt:lpstr>Flagship Program – Healthy Diets</vt:lpstr>
      <vt:lpstr>Flagship Program-Healthy Diets</vt:lpstr>
      <vt:lpstr>Nutrition-sensitive interventions from seed to table  </vt:lpstr>
      <vt:lpstr>WorldVeg Nutrient Database</vt:lpstr>
      <vt:lpstr>PowerPoint Presentation</vt:lpstr>
      <vt:lpstr>Distribution of seed kits (push factor)</vt:lpstr>
      <vt:lpstr>Sensitization (pull factor)</vt:lpstr>
      <vt:lpstr>Training approaches (push factor)</vt:lpstr>
      <vt:lpstr>Application of ICT (information communication technologies)</vt:lpstr>
      <vt:lpstr>Vegetables Go to School  </vt:lpstr>
      <vt:lpstr>Vegetables Go to School  </vt:lpstr>
      <vt:lpstr>FLAGSHIP PROGRAM 4 Enabling Impact</vt:lpstr>
      <vt:lpstr>Rationale</vt:lpstr>
      <vt:lpstr>Innovation Clusters &amp; Product lines</vt:lpstr>
      <vt:lpstr>PowerPoint Presentation</vt:lpstr>
      <vt:lpstr>Ongoing adoption &amp; impact studies</vt:lpstr>
      <vt:lpstr>PowerPoint Presentation</vt:lpstr>
      <vt:lpstr>PowerPoint Presentation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Maureen Mecozzi</dc:creator>
  <cp:lastModifiedBy>David Johnson</cp:lastModifiedBy>
  <cp:revision>138</cp:revision>
  <cp:lastPrinted>2017-02-19T11:13:16Z</cp:lastPrinted>
  <dcterms:created xsi:type="dcterms:W3CDTF">2016-05-04T07:25:09Z</dcterms:created>
  <dcterms:modified xsi:type="dcterms:W3CDTF">2017-05-23T00:10:17Z</dcterms:modified>
</cp:coreProperties>
</file>