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01" r:id="rId1"/>
  </p:sldMasterIdLst>
  <p:notesMasterIdLst>
    <p:notesMasterId r:id="rId40"/>
  </p:notesMasterIdLst>
  <p:handoutMasterIdLst>
    <p:handoutMasterId r:id="rId41"/>
  </p:handoutMasterIdLst>
  <p:sldIdLst>
    <p:sldId id="256" r:id="rId2"/>
    <p:sldId id="501" r:id="rId3"/>
    <p:sldId id="505" r:id="rId4"/>
    <p:sldId id="504" r:id="rId5"/>
    <p:sldId id="506" r:id="rId6"/>
    <p:sldId id="508" r:id="rId7"/>
    <p:sldId id="513" r:id="rId8"/>
    <p:sldId id="507" r:id="rId9"/>
    <p:sldId id="526" r:id="rId10"/>
    <p:sldId id="525" r:id="rId11"/>
    <p:sldId id="509" r:id="rId12"/>
    <p:sldId id="521" r:id="rId13"/>
    <p:sldId id="510" r:id="rId14"/>
    <p:sldId id="511" r:id="rId15"/>
    <p:sldId id="502" r:id="rId16"/>
    <p:sldId id="473" r:id="rId17"/>
    <p:sldId id="474" r:id="rId18"/>
    <p:sldId id="475" r:id="rId19"/>
    <p:sldId id="476" r:id="rId20"/>
    <p:sldId id="478" r:id="rId21"/>
    <p:sldId id="480" r:id="rId22"/>
    <p:sldId id="481" r:id="rId23"/>
    <p:sldId id="482" r:id="rId24"/>
    <p:sldId id="483" r:id="rId25"/>
    <p:sldId id="484" r:id="rId26"/>
    <p:sldId id="485" r:id="rId27"/>
    <p:sldId id="532" r:id="rId28"/>
    <p:sldId id="522" r:id="rId29"/>
    <p:sldId id="531" r:id="rId30"/>
    <p:sldId id="495" r:id="rId31"/>
    <p:sldId id="535" r:id="rId32"/>
    <p:sldId id="536" r:id="rId33"/>
    <p:sldId id="537" r:id="rId34"/>
    <p:sldId id="530" r:id="rId35"/>
    <p:sldId id="498" r:id="rId36"/>
    <p:sldId id="527" r:id="rId37"/>
    <p:sldId id="538" r:id="rId38"/>
    <p:sldId id="534" r:id="rId39"/>
  </p:sldIdLst>
  <p:sldSz cx="9144000" cy="6858000" type="screen4x3"/>
  <p:notesSz cx="6808788" cy="982345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0000"/>
    <a:srgbClr val="CC0000"/>
    <a:srgbClr val="00CCFF"/>
    <a:srgbClr val="FF9933"/>
    <a:srgbClr val="66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434" autoAdjust="0"/>
  </p:normalViewPr>
  <p:slideViewPr>
    <p:cSldViewPr>
      <p:cViewPr varScale="1">
        <p:scale>
          <a:sx n="71" d="100"/>
          <a:sy n="71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M. Baht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6.4380700035494579E-2"/>
          <c:y val="0.10391055735077649"/>
          <c:w val="0.90767830899069224"/>
          <c:h val="0.751591746435446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Values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Sheet1!$B$5:$B$12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Sheet1!$C$5:$C$12</c:f>
              <c:numCache>
                <c:formatCode>General</c:formatCode>
                <c:ptCount val="8"/>
                <c:pt idx="0">
                  <c:v>6838</c:v>
                </c:pt>
                <c:pt idx="1">
                  <c:v>7100</c:v>
                </c:pt>
                <c:pt idx="2">
                  <c:v>7733</c:v>
                </c:pt>
                <c:pt idx="3">
                  <c:v>7910</c:v>
                </c:pt>
                <c:pt idx="4">
                  <c:v>7557</c:v>
                </c:pt>
                <c:pt idx="5">
                  <c:v>7362</c:v>
                </c:pt>
                <c:pt idx="6">
                  <c:v>7602.54</c:v>
                </c:pt>
                <c:pt idx="7">
                  <c:v>7362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349194848"/>
        <c:axId val="-1349191040"/>
      </c:barChart>
      <c:catAx>
        <c:axId val="-1349194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Years</a:t>
                </a:r>
              </a:p>
            </c:rich>
          </c:tx>
          <c:layout>
            <c:manualLayout>
              <c:xMode val="edge"/>
              <c:yMode val="edge"/>
              <c:x val="0.46288193354590979"/>
              <c:y val="0.924791178545609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th-TH"/>
          </a:p>
        </c:txPr>
        <c:crossAx val="-1349191040"/>
        <c:crosses val="autoZero"/>
        <c:auto val="1"/>
        <c:lblAlgn val="ctr"/>
        <c:lblOffset val="100"/>
        <c:noMultiLvlLbl val="0"/>
      </c:catAx>
      <c:valAx>
        <c:axId val="-13491910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Vegetables and product  value exports</a:t>
                </a:r>
              </a:p>
            </c:rich>
          </c:tx>
          <c:layout>
            <c:manualLayout>
              <c:xMode val="edge"/>
              <c:yMode val="edge"/>
              <c:x val="1.3357957095544989E-2"/>
              <c:y val="0.257806961005478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crossAx val="-134919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200" baseline="0"/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EC8DA1-3F51-4102-830F-0A5196E62FE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88826A-E467-4CD8-B86D-1B07C9F0A042}">
      <dgm:prSet/>
      <dgm:spPr>
        <a:solidFill>
          <a:srgbClr val="00B05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h-TH" altLang="th-TH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ngsana New" panose="02020603050405020304" pitchFamily="18" charset="-34"/>
          </a:endParaRPr>
        </a:p>
      </dgm:t>
    </dgm:pt>
    <dgm:pt modelId="{1467F316-FA4E-4939-8CFD-2AE32EB9F677}" type="parTrans" cxnId="{0B7E4D49-353C-4BDB-8688-52FD945D0BB4}">
      <dgm:prSet/>
      <dgm:spPr/>
      <dgm:t>
        <a:bodyPr/>
        <a:lstStyle/>
        <a:p>
          <a:endParaRPr lang="en-US"/>
        </a:p>
      </dgm:t>
    </dgm:pt>
    <dgm:pt modelId="{9B542B65-A5F3-4715-AA1F-848B1DBD6DAE}" type="sibTrans" cxnId="{0B7E4D49-353C-4BDB-8688-52FD945D0BB4}">
      <dgm:prSet/>
      <dgm:spPr/>
      <dgm:t>
        <a:bodyPr/>
        <a:lstStyle/>
        <a:p>
          <a:endParaRPr lang="en-US"/>
        </a:p>
      </dgm:t>
    </dgm:pt>
    <dgm:pt modelId="{9E806078-3847-4325-A7AE-BBD14B7C4E16}">
      <dgm:prSet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h-TH" altLang="th-TH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ngsana New" panose="02020603050405020304" pitchFamily="18" charset="-34"/>
          </a:endParaRPr>
        </a:p>
      </dgm:t>
    </dgm:pt>
    <dgm:pt modelId="{0565668A-3980-4365-ABF0-0887DF00E52F}" type="parTrans" cxnId="{3B0C38BE-86B5-48F0-A3BB-4AC4C53BDACA}">
      <dgm:prSet/>
      <dgm:spPr/>
      <dgm:t>
        <a:bodyPr/>
        <a:lstStyle/>
        <a:p>
          <a:endParaRPr lang="en-US"/>
        </a:p>
      </dgm:t>
    </dgm:pt>
    <dgm:pt modelId="{561DF42B-A4D8-45EE-9574-AEAA194CFDB0}" type="sibTrans" cxnId="{3B0C38BE-86B5-48F0-A3BB-4AC4C53BDACA}">
      <dgm:prSet/>
      <dgm:spPr/>
      <dgm:t>
        <a:bodyPr/>
        <a:lstStyle/>
        <a:p>
          <a:endParaRPr lang="en-US"/>
        </a:p>
      </dgm:t>
    </dgm:pt>
    <dgm:pt modelId="{47325E93-8D4B-46E8-B055-2353AC9D4767}">
      <dgm:prSet/>
      <dgm:spPr>
        <a:solidFill>
          <a:srgbClr val="FFFF0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th-TH" altLang="th-TH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ngsana New" panose="02020603050405020304" pitchFamily="18" charset="-34"/>
          </a:endParaRPr>
        </a:p>
      </dgm:t>
    </dgm:pt>
    <dgm:pt modelId="{C1C3850D-F265-47BB-B492-C9BE2067CE30}" type="parTrans" cxnId="{8EAC30A4-B67F-4337-A3DA-12249820146A}">
      <dgm:prSet/>
      <dgm:spPr/>
      <dgm:t>
        <a:bodyPr/>
        <a:lstStyle/>
        <a:p>
          <a:endParaRPr lang="en-US"/>
        </a:p>
      </dgm:t>
    </dgm:pt>
    <dgm:pt modelId="{7A828C3F-BD3F-4621-B5E9-498FF028E326}" type="sibTrans" cxnId="{8EAC30A4-B67F-4337-A3DA-12249820146A}">
      <dgm:prSet/>
      <dgm:spPr/>
      <dgm:t>
        <a:bodyPr/>
        <a:lstStyle/>
        <a:p>
          <a:endParaRPr lang="en-US"/>
        </a:p>
      </dgm:t>
    </dgm:pt>
    <dgm:pt modelId="{CF4F9BFC-A476-46D2-9FD4-B9B767774BE9}" type="pres">
      <dgm:prSet presAssocID="{4EEC8DA1-3F51-4102-830F-0A5196E62FE0}" presName="compositeShape" presStyleCnt="0">
        <dgm:presLayoutVars>
          <dgm:chMax val="7"/>
          <dgm:dir/>
          <dgm:resizeHandles val="exact"/>
        </dgm:presLayoutVars>
      </dgm:prSet>
      <dgm:spPr/>
    </dgm:pt>
    <dgm:pt modelId="{59E5ADD5-D997-4903-8782-6B29604CC190}" type="pres">
      <dgm:prSet presAssocID="{5788826A-E467-4CD8-B86D-1B07C9F0A042}" presName="circ1" presStyleLbl="vennNode1" presStyleIdx="0" presStyleCnt="3"/>
      <dgm:spPr/>
      <dgm:t>
        <a:bodyPr/>
        <a:lstStyle/>
        <a:p>
          <a:endParaRPr lang="th-TH"/>
        </a:p>
      </dgm:t>
    </dgm:pt>
    <dgm:pt modelId="{28649A96-4824-45B0-8E0A-E79878F5C489}" type="pres">
      <dgm:prSet presAssocID="{5788826A-E467-4CD8-B86D-1B07C9F0A04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0AD2847-EB19-43F3-837A-B950052CE2E8}" type="pres">
      <dgm:prSet presAssocID="{9E806078-3847-4325-A7AE-BBD14B7C4E16}" presName="circ2" presStyleLbl="vennNode1" presStyleIdx="1" presStyleCnt="3"/>
      <dgm:spPr/>
      <dgm:t>
        <a:bodyPr/>
        <a:lstStyle/>
        <a:p>
          <a:endParaRPr lang="th-TH"/>
        </a:p>
      </dgm:t>
    </dgm:pt>
    <dgm:pt modelId="{77C9EBB3-B9F8-4A18-B7E5-D1D901C5B749}" type="pres">
      <dgm:prSet presAssocID="{9E806078-3847-4325-A7AE-BBD14B7C4E1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EFE715-C3A4-47A1-BEE1-E764151438BE}" type="pres">
      <dgm:prSet presAssocID="{47325E93-8D4B-46E8-B055-2353AC9D4767}" presName="circ3" presStyleLbl="vennNode1" presStyleIdx="2" presStyleCnt="3"/>
      <dgm:spPr/>
      <dgm:t>
        <a:bodyPr/>
        <a:lstStyle/>
        <a:p>
          <a:endParaRPr lang="th-TH"/>
        </a:p>
      </dgm:t>
    </dgm:pt>
    <dgm:pt modelId="{E9FA85B1-59DB-4359-8699-FD988B286A1B}" type="pres">
      <dgm:prSet presAssocID="{47325E93-8D4B-46E8-B055-2353AC9D476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3234399-BA8E-4214-AB20-DF431A2EBE1C}" type="presOf" srcId="{47325E93-8D4B-46E8-B055-2353AC9D4767}" destId="{E9FA85B1-59DB-4359-8699-FD988B286A1B}" srcOrd="1" destOrd="0" presId="urn:microsoft.com/office/officeart/2005/8/layout/venn1"/>
    <dgm:cxn modelId="{A61B7AD4-AA2D-4AA2-8B21-F9107CF5E9DF}" type="presOf" srcId="{9E806078-3847-4325-A7AE-BBD14B7C4E16}" destId="{77C9EBB3-B9F8-4A18-B7E5-D1D901C5B749}" srcOrd="1" destOrd="0" presId="urn:microsoft.com/office/officeart/2005/8/layout/venn1"/>
    <dgm:cxn modelId="{1C89CEB7-683A-4194-8C68-BA0CD350E46B}" type="presOf" srcId="{9E806078-3847-4325-A7AE-BBD14B7C4E16}" destId="{D0AD2847-EB19-43F3-837A-B950052CE2E8}" srcOrd="0" destOrd="0" presId="urn:microsoft.com/office/officeart/2005/8/layout/venn1"/>
    <dgm:cxn modelId="{3F0531B1-ED6F-4CB0-BAC0-D1EE3FABB52E}" type="presOf" srcId="{47325E93-8D4B-46E8-B055-2353AC9D4767}" destId="{31EFE715-C3A4-47A1-BEE1-E764151438BE}" srcOrd="0" destOrd="0" presId="urn:microsoft.com/office/officeart/2005/8/layout/venn1"/>
    <dgm:cxn modelId="{0B7E4D49-353C-4BDB-8688-52FD945D0BB4}" srcId="{4EEC8DA1-3F51-4102-830F-0A5196E62FE0}" destId="{5788826A-E467-4CD8-B86D-1B07C9F0A042}" srcOrd="0" destOrd="0" parTransId="{1467F316-FA4E-4939-8CFD-2AE32EB9F677}" sibTransId="{9B542B65-A5F3-4715-AA1F-848B1DBD6DAE}"/>
    <dgm:cxn modelId="{8EAC30A4-B67F-4337-A3DA-12249820146A}" srcId="{4EEC8DA1-3F51-4102-830F-0A5196E62FE0}" destId="{47325E93-8D4B-46E8-B055-2353AC9D4767}" srcOrd="2" destOrd="0" parTransId="{C1C3850D-F265-47BB-B492-C9BE2067CE30}" sibTransId="{7A828C3F-BD3F-4621-B5E9-498FF028E326}"/>
    <dgm:cxn modelId="{4C447345-FB39-4808-A2CA-BA1DFF80DB14}" type="presOf" srcId="{5788826A-E467-4CD8-B86D-1B07C9F0A042}" destId="{28649A96-4824-45B0-8E0A-E79878F5C489}" srcOrd="1" destOrd="0" presId="urn:microsoft.com/office/officeart/2005/8/layout/venn1"/>
    <dgm:cxn modelId="{078D7D51-4D06-4FD9-BF79-8F32DD2E6CCA}" type="presOf" srcId="{5788826A-E467-4CD8-B86D-1B07C9F0A042}" destId="{59E5ADD5-D997-4903-8782-6B29604CC190}" srcOrd="0" destOrd="0" presId="urn:microsoft.com/office/officeart/2005/8/layout/venn1"/>
    <dgm:cxn modelId="{44C4C228-1A15-4C40-BA37-EA17910F3169}" type="presOf" srcId="{4EEC8DA1-3F51-4102-830F-0A5196E62FE0}" destId="{CF4F9BFC-A476-46D2-9FD4-B9B767774BE9}" srcOrd="0" destOrd="0" presId="urn:microsoft.com/office/officeart/2005/8/layout/venn1"/>
    <dgm:cxn modelId="{3B0C38BE-86B5-48F0-A3BB-4AC4C53BDACA}" srcId="{4EEC8DA1-3F51-4102-830F-0A5196E62FE0}" destId="{9E806078-3847-4325-A7AE-BBD14B7C4E16}" srcOrd="1" destOrd="0" parTransId="{0565668A-3980-4365-ABF0-0887DF00E52F}" sibTransId="{561DF42B-A4D8-45EE-9574-AEAA194CFDB0}"/>
    <dgm:cxn modelId="{7FBA9E8B-4606-4262-A2C4-B923285077BF}" type="presParOf" srcId="{CF4F9BFC-A476-46D2-9FD4-B9B767774BE9}" destId="{59E5ADD5-D997-4903-8782-6B29604CC190}" srcOrd="0" destOrd="0" presId="urn:microsoft.com/office/officeart/2005/8/layout/venn1"/>
    <dgm:cxn modelId="{9FE7755D-0D02-437E-BD04-5CA0B399766B}" type="presParOf" srcId="{CF4F9BFC-A476-46D2-9FD4-B9B767774BE9}" destId="{28649A96-4824-45B0-8E0A-E79878F5C489}" srcOrd="1" destOrd="0" presId="urn:microsoft.com/office/officeart/2005/8/layout/venn1"/>
    <dgm:cxn modelId="{28DD702B-9AD2-4D58-93E7-A2AF1A69DDF6}" type="presParOf" srcId="{CF4F9BFC-A476-46D2-9FD4-B9B767774BE9}" destId="{D0AD2847-EB19-43F3-837A-B950052CE2E8}" srcOrd="2" destOrd="0" presId="urn:microsoft.com/office/officeart/2005/8/layout/venn1"/>
    <dgm:cxn modelId="{323D64E2-1ABC-49F5-BCEE-9A2523A529D2}" type="presParOf" srcId="{CF4F9BFC-A476-46D2-9FD4-B9B767774BE9}" destId="{77C9EBB3-B9F8-4A18-B7E5-D1D901C5B749}" srcOrd="3" destOrd="0" presId="urn:microsoft.com/office/officeart/2005/8/layout/venn1"/>
    <dgm:cxn modelId="{482E1187-172F-4067-BD7A-57AA71E6BD12}" type="presParOf" srcId="{CF4F9BFC-A476-46D2-9FD4-B9B767774BE9}" destId="{31EFE715-C3A4-47A1-BEE1-E764151438BE}" srcOrd="4" destOrd="0" presId="urn:microsoft.com/office/officeart/2005/8/layout/venn1"/>
    <dgm:cxn modelId="{2F92B9CB-79E9-4804-9AB7-0F8D061A6E8E}" type="presParOf" srcId="{CF4F9BFC-A476-46D2-9FD4-B9B767774BE9}" destId="{E9FA85B1-59DB-4359-8699-FD988B286A1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511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1325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331325"/>
            <a:ext cx="29511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Angsana New" pitchFamily="18" charset="-34"/>
              </a:defRPr>
            </a:lvl1pPr>
          </a:lstStyle>
          <a:p>
            <a:fld id="{FEAA433C-5C40-46A7-8A09-DB248C9D720C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1636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11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36600"/>
            <a:ext cx="4913312" cy="3684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65663"/>
            <a:ext cx="5446712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1325"/>
            <a:ext cx="29511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Angsana New" pitchFamily="18" charset="-34"/>
              </a:defRPr>
            </a:lvl1pPr>
          </a:lstStyle>
          <a:p>
            <a:endParaRPr lang="th-TH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331325"/>
            <a:ext cx="29511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Angsana New" pitchFamily="18" charset="-34"/>
              </a:defRPr>
            </a:lvl1pPr>
          </a:lstStyle>
          <a:p>
            <a:fld id="{4E86361A-80E8-4910-A78F-D5AD3A10AEDE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7991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ngsana New" pitchFamily="18" charset="-34"/>
      </a:defRPr>
    </a:lvl1pPr>
    <a:lvl2pPr marL="4572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ngsana New" pitchFamily="18" charset="-34"/>
      </a:defRPr>
    </a:lvl2pPr>
    <a:lvl3pPr marL="9144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ngsana New" pitchFamily="18" charset="-34"/>
      </a:defRPr>
    </a:lvl3pPr>
    <a:lvl4pPr marL="13716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ngsana New" pitchFamily="18" charset="-34"/>
      </a:defRPr>
    </a:lvl4pPr>
    <a:lvl5pPr marL="1828800"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6361A-80E8-4910-A78F-D5AD3A10AEDE}" type="slidenum">
              <a:rPr lang="en-US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628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6361A-80E8-4910-A78F-D5AD3A10AEDE}" type="slidenum">
              <a:rPr lang="en-US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333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414E3-3064-4044-95B4-E5CDE1A2E95F}" type="slidenum">
              <a:rPr lang="en-US"/>
              <a:pPr/>
              <a:t>8</a:t>
            </a:fld>
            <a:endParaRPr lang="th-TH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6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3470" indent="-2859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80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132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884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636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388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3140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892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80A43ED5-E69B-4C1D-A9F5-890AA59FDBF4}" type="slidenum">
              <a:rPr lang="th-TH" altLang="th-TH" smtClean="0"/>
              <a:pPr>
                <a:spcBef>
                  <a:spcPct val="0"/>
                </a:spcBef>
              </a:pPr>
              <a:t>20</a:t>
            </a:fld>
            <a:endParaRPr lang="th-TH" altLang="th-TH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0163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3470" indent="-2859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80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132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8840" indent="-22876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636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388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3140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8920" indent="-22876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753D48E0-46A9-47F6-AF4E-F29117D22F89}" type="slidenum">
              <a:rPr lang="th-TH" altLang="th-TH" smtClean="0"/>
              <a:pPr>
                <a:spcBef>
                  <a:spcPct val="0"/>
                </a:spcBef>
              </a:pPr>
              <a:t>22</a:t>
            </a:fld>
            <a:endParaRPr lang="th-TH" altLang="th-TH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2148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795530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9008663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8424932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680625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3981994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5611980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2068084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4553097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861766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092A53-8289-48D1-8A9C-EE202BCD16B2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4324126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ชื่อเรื่อง ข้อความ และ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ท้ายกระดา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546902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588894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00730-1903-45B2-A0ED-848B7BCEC503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8280411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528294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265424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246200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4006973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433518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917377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690916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295B-1648-4F5E-936F-2B6F459B2F8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9935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</p:sldLayoutIdLst>
  <p:transition spd="slow">
    <p:wipe dir="d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hyperlink" Target="http://th.wikipedia.org/upload/thumb/1/1b/Thailand_flag_large.png/250px-Thailand_flag_large.png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th/url?sa=i&amp;rct=j&amp;q=&amp;esrc=s&amp;frm=1&amp;source=images&amp;cd=&amp;cad=rja&amp;uact=8&amp;ved=0CAcQjRxqFQoTCKSc5oS4usgCFZQGjgod7FcM1w&amp;url=https://truthabouttrade.org/2015/04/09/eu-considering-import-opt-out-for-biotech-crops/&amp;psig=AFQjCNFxFX8CVe8N_PQKFbRQXESdYTalSg&amp;ust=1444653537596414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vergreenseeds.com/evergreenseeds/edrapyucho.html" TargetMode="External"/><Relationship Id="rId18" Type="http://schemas.openxmlformats.org/officeDocument/2006/relationships/hyperlink" Target="http://www.evergreenseeds.com/evergreenseeds/larleafpetty.html" TargetMode="External"/><Relationship Id="rId26" Type="http://schemas.openxmlformats.org/officeDocument/2006/relationships/hyperlink" Target="http://www.evergreenseeds.com/evergreenseeds/watercress.html" TargetMode="External"/><Relationship Id="rId39" Type="http://schemas.openxmlformats.org/officeDocument/2006/relationships/hyperlink" Target="http://www.evergreenseeds.com/evergreenseeds/orientalsquash.html" TargetMode="External"/><Relationship Id="rId21" Type="http://schemas.openxmlformats.org/officeDocument/2006/relationships/hyperlink" Target="http://www.evergreenseeds.com/evergreenseeds/chinleekchin.html" TargetMode="External"/><Relationship Id="rId34" Type="http://schemas.openxmlformats.org/officeDocument/2006/relationships/hyperlink" Target="http://www.evergreenseeds.com/evergreenseeds/edibleluffa.html" TargetMode="External"/><Relationship Id="rId42" Type="http://schemas.openxmlformats.org/officeDocument/2006/relationships/hyperlink" Target="http://www.evergreenseeds.com/evergreenseeds/edburgob.html" TargetMode="External"/><Relationship Id="rId47" Type="http://schemas.openxmlformats.org/officeDocument/2006/relationships/hyperlink" Target="http://www.evergreenseeds.com/evergreenseeds/cauliflower.html" TargetMode="External"/><Relationship Id="rId50" Type="http://schemas.openxmlformats.org/officeDocument/2006/relationships/hyperlink" Target="http://www.evergreenseeds.com/evergreenseeds/choysum.html" TargetMode="External"/><Relationship Id="rId55" Type="http://schemas.openxmlformats.org/officeDocument/2006/relationships/hyperlink" Target="http://www.evergreenseeds.com/evergreenseeds/sesame.html" TargetMode="External"/><Relationship Id="rId7" Type="http://schemas.openxmlformats.org/officeDocument/2006/relationships/hyperlink" Target="http://www.evergreenseeds.com/evergreenseeds/chinkalgail.html" TargetMode="External"/><Relationship Id="rId2" Type="http://schemas.openxmlformats.org/officeDocument/2006/relationships/hyperlink" Target="http://www.evergreenseeds.com/evergreenseeds/edamyintsach.html" TargetMode="External"/><Relationship Id="rId16" Type="http://schemas.openxmlformats.org/officeDocument/2006/relationships/hyperlink" Target="http://www.evergreenseeds.com/evergreenseeds/smalloosleaf.html" TargetMode="External"/><Relationship Id="rId29" Type="http://schemas.openxmlformats.org/officeDocument/2006/relationships/hyperlink" Target="http://www.evergreenseeds.com/evergreenseeds/bitgourbitme.html" TargetMode="External"/><Relationship Id="rId11" Type="http://schemas.openxmlformats.org/officeDocument/2006/relationships/hyperlink" Target="http://www.evergreenseeds.com/evergreenseeds/ormusgreen.html" TargetMode="External"/><Relationship Id="rId24" Type="http://schemas.openxmlformats.org/officeDocument/2006/relationships/hyperlink" Target="http://www.evergreenseeds.com/evergreenseeds/mint4.html" TargetMode="External"/><Relationship Id="rId32" Type="http://schemas.openxmlformats.org/officeDocument/2006/relationships/hyperlink" Target="http://www.evergreenseeds.com/evergreenseeds/hairgourfuzg.html" TargetMode="External"/><Relationship Id="rId37" Type="http://schemas.openxmlformats.org/officeDocument/2006/relationships/hyperlink" Target="http://www.evergreenseeds.com/evergreenseeds/orsweetpep.html" TargetMode="External"/><Relationship Id="rId40" Type="http://schemas.openxmlformats.org/officeDocument/2006/relationships/hyperlink" Target="http://www.evergreenseeds.com/evergreenseeds/tomato.html" TargetMode="External"/><Relationship Id="rId45" Type="http://schemas.openxmlformats.org/officeDocument/2006/relationships/hyperlink" Target="http://www.evergreenseeds.com/evergreenseeds/turnip.html" TargetMode="External"/><Relationship Id="rId53" Type="http://schemas.openxmlformats.org/officeDocument/2006/relationships/hyperlink" Target="http://www.evergreenseeds.com/evergreenseeds/kohlrabi.html" TargetMode="External"/><Relationship Id="rId5" Type="http://schemas.openxmlformats.org/officeDocument/2006/relationships/hyperlink" Target="http://www.evergreenseeds.com/evergreenseeds/japanesegreens.html" TargetMode="External"/><Relationship Id="rId10" Type="http://schemas.openxmlformats.org/officeDocument/2006/relationships/hyperlink" Target="http://www.evergreenseeds.com/evergreenseeds/malabarspinach.html" TargetMode="External"/><Relationship Id="rId19" Type="http://schemas.openxmlformats.org/officeDocument/2006/relationships/hyperlink" Target="http://www.evergreenseeds.com/evergreenseeds/headtypnapca.html" TargetMode="External"/><Relationship Id="rId31" Type="http://schemas.openxmlformats.org/officeDocument/2006/relationships/hyperlink" Target="http://www.evergreenseeds.com/evergreenseeds/calgouropo.html" TargetMode="External"/><Relationship Id="rId44" Type="http://schemas.openxmlformats.org/officeDocument/2006/relationships/hyperlink" Target="http://www.evergreenseeds.com/evergreenseeds/orientalradish.html" TargetMode="External"/><Relationship Id="rId52" Type="http://schemas.openxmlformats.org/officeDocument/2006/relationships/hyperlink" Target="http://www.evergreenseeds.com/evergreenseeds/babycorn.html" TargetMode="External"/><Relationship Id="rId4" Type="http://schemas.openxmlformats.org/officeDocument/2006/relationships/hyperlink" Target="http://www.evergreenseeds.com/evergreenseeds/garchrysshin.html" TargetMode="External"/><Relationship Id="rId9" Type="http://schemas.openxmlformats.org/officeDocument/2006/relationships/hyperlink" Target="http://www.evergreenseeds.com/evergreenseeds/lettuce.html" TargetMode="External"/><Relationship Id="rId14" Type="http://schemas.openxmlformats.org/officeDocument/2006/relationships/hyperlink" Target="http://www.evergreenseeds.com/evergreenseeds/orspin.html" TargetMode="External"/><Relationship Id="rId22" Type="http://schemas.openxmlformats.org/officeDocument/2006/relationships/hyperlink" Target="http://www.evergreenseeds.com/evergreenseeds/thaibasil3.html" TargetMode="External"/><Relationship Id="rId27" Type="http://schemas.openxmlformats.org/officeDocument/2006/relationships/hyperlink" Target="http://www.evergreenseeds.com/evergreenseeds/orcuc.html" TargetMode="External"/><Relationship Id="rId30" Type="http://schemas.openxmlformats.org/officeDocument/2006/relationships/hyperlink" Target="http://www.evergreenseeds.com/evergreenseeds/waxgourwinme.html" TargetMode="External"/><Relationship Id="rId35" Type="http://schemas.openxmlformats.org/officeDocument/2006/relationships/hyperlink" Target="http://www.evergreenseeds.com/evergreenseeds/orientalmelon.html" TargetMode="External"/><Relationship Id="rId43" Type="http://schemas.openxmlformats.org/officeDocument/2006/relationships/hyperlink" Target="http://www.evergreenseeds.com/evergreenseeds/carrot.html" TargetMode="External"/><Relationship Id="rId48" Type="http://schemas.openxmlformats.org/officeDocument/2006/relationships/hyperlink" Target="http://www.evergreenseeds.com/evergreenseeds/flowchincabn.html" TargetMode="External"/><Relationship Id="rId8" Type="http://schemas.openxmlformats.org/officeDocument/2006/relationships/hyperlink" Target="http://www.evergreenseeds.com/evergreenseeds/komjapmusspi.html" TargetMode="External"/><Relationship Id="rId51" Type="http://schemas.openxmlformats.org/officeDocument/2006/relationships/hyperlink" Target="http://www.evergreenseeds.com/evergreenseeds/edrap50day.html" TargetMode="External"/><Relationship Id="rId3" Type="http://schemas.openxmlformats.org/officeDocument/2006/relationships/hyperlink" Target="http://www.evergreenseeds.com/evergreenseeds/orcelchincel.html" TargetMode="External"/><Relationship Id="rId12" Type="http://schemas.openxmlformats.org/officeDocument/2006/relationships/hyperlink" Target="http://www.evergreenseeds.com/evergreenseeds/bunchingonion.html" TargetMode="External"/><Relationship Id="rId17" Type="http://schemas.openxmlformats.org/officeDocument/2006/relationships/hyperlink" Target="http://www.evergreenseeds.com/evergreenseeds/smalloosgree.html" TargetMode="External"/><Relationship Id="rId25" Type="http://schemas.openxmlformats.org/officeDocument/2006/relationships/hyperlink" Target="http://www.evergreenseeds.com/evergreenseeds/perjapshis.html" TargetMode="External"/><Relationship Id="rId33" Type="http://schemas.openxmlformats.org/officeDocument/2006/relationships/hyperlink" Target="http://www.evergreenseeds.com/evergreenseeds/snakgourserg.html" TargetMode="External"/><Relationship Id="rId38" Type="http://schemas.openxmlformats.org/officeDocument/2006/relationships/hyperlink" Target="http://www.evergreenseeds.com/evergreenseeds/hotpepper.html" TargetMode="External"/><Relationship Id="rId46" Type="http://schemas.openxmlformats.org/officeDocument/2006/relationships/hyperlink" Target="http://www.evergreenseeds.com/evergreenseeds/broccoli.html" TargetMode="External"/><Relationship Id="rId20" Type="http://schemas.openxmlformats.org/officeDocument/2006/relationships/hyperlink" Target="http://www.evergreenseeds.com/evergreenseeds/semchincab2.html" TargetMode="External"/><Relationship Id="rId41" Type="http://schemas.openxmlformats.org/officeDocument/2006/relationships/hyperlink" Target="http://www.evergreenseeds.com/evergreenseeds/watermelon.html" TargetMode="External"/><Relationship Id="rId54" Type="http://schemas.openxmlformats.org/officeDocument/2006/relationships/hyperlink" Target="http://www.evergreenseeds.com/evergreenseeds/okra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evergreenseeds.com/evergreenseeds/herbs.html" TargetMode="External"/><Relationship Id="rId15" Type="http://schemas.openxmlformats.org/officeDocument/2006/relationships/hyperlink" Target="http://www.evergreenseeds.com/hontsaitai.html" TargetMode="External"/><Relationship Id="rId23" Type="http://schemas.openxmlformats.org/officeDocument/2006/relationships/hyperlink" Target="http://www.evergreenseeds.com/evergreenseeds/corchinpar.html" TargetMode="External"/><Relationship Id="rId28" Type="http://schemas.openxmlformats.org/officeDocument/2006/relationships/hyperlink" Target="http://www.evergreenseeds.com/evergreenseeds/oreg.html" TargetMode="External"/><Relationship Id="rId36" Type="http://schemas.openxmlformats.org/officeDocument/2006/relationships/hyperlink" Target="http://www.evergreenseeds.com/evergreenseeds/picklingmelon.html" TargetMode="External"/><Relationship Id="rId49" Type="http://schemas.openxmlformats.org/officeDocument/2006/relationships/hyperlink" Target="http://www.evergreenseeds.com/evergreenseeds/chinleekflow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599" y="873809"/>
            <a:ext cx="6696075" cy="2952750"/>
          </a:xfrm>
          <a:effectLst>
            <a:outerShdw dist="52363" dir="842175" algn="ctr" rotWithShape="0">
              <a:srgbClr val="FFFF00">
                <a:alpha val="50000"/>
              </a:srgbClr>
            </a:outerShdw>
          </a:effectLst>
        </p:spPr>
        <p:txBody>
          <a:bodyPr>
            <a:noAutofit/>
          </a:bodyPr>
          <a:lstStyle/>
          <a:p>
            <a:pPr algn="l" rtl="1">
              <a:lnSpc>
                <a:spcPct val="100000"/>
              </a:lnSpc>
            </a:pPr>
            <a:r>
              <a:rPr lang="en-US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400" b="1" i="1" cap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egetable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4400" b="1" i="1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400" b="1" i="1" cap="none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trategies</a:t>
            </a:r>
            <a:r>
              <a:rPr lang="en-US" sz="4400" b="1" i="1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cap="none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sz="4400" b="1" i="1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AARNET </a:t>
            </a:r>
            <a:r>
              <a:rPr lang="en-US" sz="4400" b="1" i="1" cap="none" dirty="0" smtClean="0">
                <a:latin typeface="Times New Roman" pitchFamily="18" charset="0"/>
                <a:cs typeface="Times New Roman" pitchFamily="18" charset="0"/>
              </a:rPr>
              <a:t>Countries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smtClean="0">
                <a:solidFill>
                  <a:srgbClr val="00CCFF"/>
                </a:solidFill>
                <a:latin typeface="Times New Roman" pitchFamily="18" charset="0"/>
              </a:rPr>
              <a:t>Thailand</a:t>
            </a:r>
            <a:endParaRPr lang="th-TH" sz="4400" b="1" i="1" dirty="0">
              <a:solidFill>
                <a:srgbClr val="00CCFF"/>
              </a:solidFill>
              <a:latin typeface="Times New Roman" pitchFamily="18" charset="0"/>
            </a:endParaRPr>
          </a:p>
        </p:txBody>
      </p:sp>
      <p:pic>
        <p:nvPicPr>
          <p:cNvPr id="2053" name="Picture 5" descr="250px-Thailand_flag_lar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157"/>
            <a:ext cx="1728787" cy="1136650"/>
          </a:xfrm>
          <a:prstGeom prst="rect">
            <a:avLst/>
          </a:prstGeom>
          <a:noFill/>
        </p:spPr>
      </p:pic>
      <p:pic>
        <p:nvPicPr>
          <p:cNvPr id="5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949" y="863370"/>
            <a:ext cx="2916238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75968" y="5197202"/>
            <a:ext cx="7773308" cy="1655762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en-US" dirty="0" err="1">
                <a:effectLst/>
              </a:rPr>
              <a:t>Grisana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Linwattana</a:t>
            </a:r>
            <a:r>
              <a:rPr lang="en-US" dirty="0">
                <a:effectLst/>
              </a:rPr>
              <a:t>, Ph.D.</a:t>
            </a:r>
          </a:p>
          <a:p>
            <a:pPr algn="r"/>
            <a:r>
              <a:rPr lang="en-US" dirty="0">
                <a:effectLst/>
              </a:rPr>
              <a:t>12th Steering committee meeting of the ASEAN-AVRDC regional network for vegetable research and development (AARNET)</a:t>
            </a:r>
          </a:p>
          <a:p>
            <a:pPr algn="r"/>
            <a:r>
              <a:rPr lang="en-US" dirty="0" smtClean="0">
                <a:effectLst/>
              </a:rPr>
              <a:t>at </a:t>
            </a:r>
            <a:r>
              <a:rPr lang="en-US" dirty="0" err="1" smtClean="0">
                <a:effectLst/>
              </a:rPr>
              <a:t>WorldVeg</a:t>
            </a:r>
            <a:r>
              <a:rPr lang="en-US" dirty="0" smtClean="0">
                <a:effectLst/>
              </a:rPr>
              <a:t>-Taiwan</a:t>
            </a:r>
            <a:r>
              <a:rPr lang="en-US" dirty="0">
                <a:effectLst/>
              </a:rPr>
              <a:t>,</a:t>
            </a:r>
          </a:p>
          <a:p>
            <a:pPr algn="r"/>
            <a:r>
              <a:rPr lang="en-US" dirty="0">
                <a:effectLst/>
              </a:rPr>
              <a:t>May 23, 2017</a:t>
            </a:r>
          </a:p>
          <a:p>
            <a:pPr algn="r"/>
            <a:endParaRPr lang="th-TH" dirty="0"/>
          </a:p>
        </p:txBody>
      </p:sp>
      <p:pic>
        <p:nvPicPr>
          <p:cNvPr id="6" name="Picture 9" descr="logo_202_AVRDC_-_The_World_Vegetable_Cent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107650"/>
            <a:ext cx="207168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11560" y="4459578"/>
            <a:ext cx="7842597" cy="533400"/>
            <a:chOff x="611560" y="5013176"/>
            <a:chExt cx="7842597" cy="533400"/>
          </a:xfrm>
        </p:grpSpPr>
        <p:pic>
          <p:nvPicPr>
            <p:cNvPr id="8" name="Picture 11" descr="singapore-flag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4168" y="5013176"/>
              <a:ext cx="78581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th-lgflag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76256" y="5013176"/>
              <a:ext cx="785812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Cambodia_flag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7475" y="5013325"/>
              <a:ext cx="7858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Indonesia_flag.g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79638" y="5013325"/>
              <a:ext cx="785812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la-lgflag.gif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87824" y="5013176"/>
              <a:ext cx="7858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Philippines_flag.g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64088" y="5013176"/>
              <a:ext cx="714375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vm-lgflag.g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68344" y="5013176"/>
              <a:ext cx="7858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6" descr="http://ts3.mm.bing.net/th?id=H.4520883619365422&amp;pid=1.7&amp;w=198&amp;h=140&amp;c=7&amp;rs=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1560" y="5013176"/>
              <a:ext cx="784800" cy="525600"/>
            </a:xfrm>
            <a:prstGeom prst="rect">
              <a:avLst/>
            </a:prstGeom>
            <a:noFill/>
          </p:spPr>
        </p:pic>
        <p:pic>
          <p:nvPicPr>
            <p:cNvPr id="16" name="Picture 18" descr="http://ts4.mm.bing.net/th?id=H.5018099061096911&amp;pid=1.7&amp;w=260&amp;h=137&amp;c=7&amp;rs=1"/>
            <p:cNvPicPr preferRelativeResize="0"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72000" y="5013176"/>
              <a:ext cx="784800" cy="525600"/>
            </a:xfrm>
            <a:prstGeom prst="rect">
              <a:avLst/>
            </a:prstGeom>
            <a:noFill/>
          </p:spPr>
        </p:pic>
        <p:pic>
          <p:nvPicPr>
            <p:cNvPr id="17" name="Picture 20" descr="http://ts4.mm.bing.net/th?id=H.4991972739123063&amp;pid=1.7&amp;w=256&amp;h=154&amp;c=7&amp;rs=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779912" y="5013176"/>
              <a:ext cx="784800" cy="525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672" y="76470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853634"/>
              </p:ext>
            </p:extLst>
          </p:nvPr>
        </p:nvGraphicFramePr>
        <p:xfrm>
          <a:off x="755576" y="724082"/>
          <a:ext cx="7344816" cy="5785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121"/>
                <a:gridCol w="1108339"/>
                <a:gridCol w="1108339"/>
                <a:gridCol w="1108339"/>
                <a:gridCol w="1108339"/>
                <a:gridCol w="1108339"/>
              </a:tblGrid>
              <a:tr h="6817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 Vegetables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Planted Area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Damage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Harvest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Yield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Yield/rai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67243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(rai </a:t>
                      </a:r>
                      <a:r>
                        <a:rPr lang="en-US" sz="1300" baseline="30000">
                          <a:effectLst/>
                        </a:rPr>
                        <a:t>/</a:t>
                      </a:r>
                      <a:r>
                        <a:rPr lang="en-US" sz="1300">
                          <a:effectLst/>
                        </a:rPr>
                        <a:t>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(rai)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(rai)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(Metric Ton)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(Kg/</a:t>
                      </a:r>
                      <a:r>
                        <a:rPr lang="en-US" sz="1300" dirty="0" err="1">
                          <a:effectLst/>
                        </a:rPr>
                        <a:t>rai</a:t>
                      </a:r>
                      <a:r>
                        <a:rPr lang="en-US" sz="1300" dirty="0">
                          <a:effectLst/>
                        </a:rPr>
                        <a:t>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68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Vegetable and products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2,360,751.25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55,571.00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1,579,392.25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3,395,134.09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2,149.65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Chili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493,324.50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8,699.00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220,734.00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353,992.46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1,840.04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Sweet Corn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263,900.00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6,515.00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180,362.00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299,082.53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1,658.23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Baby Corn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181,302.00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167,217.00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222,994.42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1,333.56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Water Mellon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146,113.50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9,915.00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71,525.00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169,401.91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2,368.43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Shallot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130,833.00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1,573.00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92,650.00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253,576.30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2,736.93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Mush room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107,027.00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104,884.00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567.57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5.41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Cabbage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83,996.00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71,681.00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936,474.07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13,064.47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Garlic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72,965.50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455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40,887.00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63,847.99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1,561.57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Yearlong Bean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71,915.50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2,747.00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67,239.50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82,310.65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1,224.14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Egg Plant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68,202.00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37,756.00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44,234.15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1,171.58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  <a:tr h="340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Others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741,172.25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24,202.00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524,456.75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968,652.04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-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ngsana New" panose="02020603050405020304" pitchFamily="18" charset="-34"/>
                      </a:endParaRPr>
                    </a:p>
                  </a:txBody>
                  <a:tcPr marL="60256" marR="60256" marT="0" marB="0" anchor="b"/>
                </a:tc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34265" y="-144399"/>
            <a:ext cx="122846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106859"/>
            <a:ext cx="851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Showing </a:t>
            </a:r>
            <a:r>
              <a:rPr lang="en-US" sz="1800" cap="all" dirty="0" smtClean="0">
                <a:effectLst/>
              </a:rPr>
              <a:t>v</a:t>
            </a:r>
            <a:r>
              <a:rPr lang="en-US" sz="1800" dirty="0" smtClean="0">
                <a:effectLst/>
              </a:rPr>
              <a:t>egetable </a:t>
            </a:r>
            <a:r>
              <a:rPr lang="en-US" sz="1800" dirty="0">
                <a:effectLst/>
              </a:rPr>
              <a:t>acreage of different types, </a:t>
            </a:r>
            <a:r>
              <a:rPr lang="en-US" sz="1800" dirty="0" smtClean="0">
                <a:effectLst/>
              </a:rPr>
              <a:t>damage</a:t>
            </a:r>
            <a:r>
              <a:rPr lang="en-US" sz="1800" dirty="0">
                <a:effectLst/>
              </a:rPr>
              <a:t>, harvest and </a:t>
            </a:r>
            <a:r>
              <a:rPr lang="en-US" sz="1800" dirty="0" smtClean="0">
                <a:effectLst/>
              </a:rPr>
              <a:t>yield (2012). </a:t>
            </a:r>
            <a:endParaRPr lang="th-TH" sz="1800" dirty="0"/>
          </a:p>
        </p:txBody>
      </p:sp>
      <p:sp>
        <p:nvSpPr>
          <p:cNvPr id="2" name="Rectangle 1"/>
          <p:cNvSpPr/>
          <p:nvPr/>
        </p:nvSpPr>
        <p:spPr>
          <a:xfrm>
            <a:off x="467544" y="2852936"/>
            <a:ext cx="777686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9791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36" y="0"/>
            <a:ext cx="9108925" cy="6621164"/>
            <a:chOff x="-1536" y="0"/>
            <a:chExt cx="9108925" cy="6621164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81" t="18282" r="29425" b="4156"/>
            <a:stretch>
              <a:fillRect/>
            </a:stretch>
          </p:blipFill>
          <p:spPr bwMode="auto">
            <a:xfrm>
              <a:off x="2528888" y="620713"/>
              <a:ext cx="3887787" cy="568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9" name="TextBox 6"/>
            <p:cNvSpPr txBox="1">
              <a:spLocks noChangeArrowheads="1"/>
            </p:cNvSpPr>
            <p:nvPr/>
          </p:nvSpPr>
          <p:spPr bwMode="auto">
            <a:xfrm>
              <a:off x="5364163" y="3860800"/>
              <a:ext cx="24558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9pPr>
            </a:lstStyle>
            <a:p>
              <a:r>
                <a:rPr lang="th-TH"/>
                <a:t>ปลูกเพื่อเน้นการส่งออก</a:t>
              </a:r>
            </a:p>
          </p:txBody>
        </p:sp>
        <p:sp>
          <p:nvSpPr>
            <p:cNvPr id="14340" name="TextBox 7"/>
            <p:cNvSpPr txBox="1">
              <a:spLocks noChangeArrowheads="1"/>
            </p:cNvSpPr>
            <p:nvPr/>
          </p:nvSpPr>
          <p:spPr bwMode="auto">
            <a:xfrm>
              <a:off x="5364163" y="4365625"/>
              <a:ext cx="2738437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cs typeface="Cordia New" panose="020B0304020202020204" pitchFamily="34" charset="-34"/>
                </a:defRPr>
              </a:lvl9pPr>
            </a:lstStyle>
            <a:p>
              <a:r>
                <a:rPr lang="th-TH"/>
                <a:t>ปลูกเพื่อเน้นบริโภคภายใน</a:t>
              </a:r>
            </a:p>
          </p:txBody>
        </p:sp>
        <p:pic>
          <p:nvPicPr>
            <p:cNvPr id="9" name="Picture 12" descr="https://encrypted-tbn0.gstatic.com/images?q=tbn:ANd9GcRVMuWk93MyFSTAdVKsbN1VxoQu5MxaJCdoMUDgLkVwCwDmx5--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4932040" y="2119709"/>
              <a:ext cx="645851" cy="5172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Picture 2" descr="https://encrypted-tbn1.gstatic.com/images?q=tbn:ANd9GcTKcEcyzznDBXFNsBcr-Xtsnhlcousz3m9223765tuM7Vllt4Q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828" y="1679220"/>
              <a:ext cx="576312" cy="7632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6" descr="https://encrypted-tbn1.gstatic.com/images?q=tbn:ANd9GcQInQGRrgSGr9tOErmtUONDF_uumL3cvzZ1zEmPGaLhtNtbb-wIn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3888" y="2924944"/>
              <a:ext cx="576064" cy="4296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2" name="Picture 4" descr="https://encrypted-tbn0.gstatic.com/images?q=tbn:ANd9GcSe5NucZlE93vvR1793WQruFD5oOmKGsuxFkxk8U7BzNZZlg-d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34532" y="2421582"/>
              <a:ext cx="576168" cy="4313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07950" y="96838"/>
              <a:ext cx="2873375" cy="5238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2"/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dirty="0">
                  <a:solidFill>
                    <a:schemeClr val="bg1"/>
                  </a:solidFill>
                  <a:latin typeface="+mn-lt"/>
                  <a:cs typeface="+mn-cs"/>
                </a:rPr>
                <a:t>พื้นที่ปลูกพืชผักโดยทั่วไป</a:t>
              </a:r>
            </a:p>
          </p:txBody>
        </p:sp>
        <p:pic>
          <p:nvPicPr>
            <p:cNvPr id="1434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479925"/>
              <a:ext cx="45085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976688"/>
              <a:ext cx="46355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11863" y="1398588"/>
              <a:ext cx="2897187" cy="22463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b="1" u="sng" dirty="0">
                  <a:solidFill>
                    <a:srgbClr val="FF0000"/>
                  </a:solidFill>
                  <a:latin typeface="+mn-lt"/>
                  <a:cs typeface="+mn-cs"/>
                </a:rPr>
                <a:t>พื้นที่เก็บเกี่ยว (2556)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ข้าวโพดหวาน 209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,</a:t>
              </a:r>
              <a:r>
                <a:rPr lang="th-TH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143 ไร่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dirty="0">
                  <a:latin typeface="+mn-lt"/>
                  <a:cs typeface="+mn-cs"/>
                </a:rPr>
                <a:t>ข้าวโพดฝักอ่อน 198</a:t>
              </a:r>
              <a:r>
                <a:rPr lang="en-US" dirty="0">
                  <a:latin typeface="+mn-lt"/>
                  <a:cs typeface="+mn-cs"/>
                </a:rPr>
                <a:t>,</a:t>
              </a:r>
              <a:r>
                <a:rPr lang="th-TH" dirty="0">
                  <a:latin typeface="+mn-lt"/>
                  <a:cs typeface="+mn-cs"/>
                </a:rPr>
                <a:t>011 ไร่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พริก 159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,</a:t>
              </a:r>
              <a:r>
                <a:rPr lang="th-TH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+mn-cs"/>
                </a:rPr>
                <a:t>598 ไร่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dirty="0">
                  <a:latin typeface="+mn-lt"/>
                  <a:cs typeface="+mn-cs"/>
                </a:rPr>
                <a:t>หน่อไม้ฝรั่ง 14</a:t>
              </a:r>
              <a:r>
                <a:rPr lang="en-US" dirty="0">
                  <a:latin typeface="+mn-lt"/>
                  <a:cs typeface="+mn-cs"/>
                </a:rPr>
                <a:t>,</a:t>
              </a:r>
              <a:r>
                <a:rPr lang="th-TH" dirty="0">
                  <a:latin typeface="+mn-lt"/>
                  <a:cs typeface="+mn-cs"/>
                </a:rPr>
                <a:t>267 ไร่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l="35611" t="23295" r="11853" b="5831"/>
            <a:stretch/>
          </p:blipFill>
          <p:spPr>
            <a:xfrm>
              <a:off x="-1536" y="0"/>
              <a:ext cx="9108925" cy="66211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l="66343" t="42545" r="18706" b="39727"/>
            <a:stretch/>
          </p:blipFill>
          <p:spPr>
            <a:xfrm>
              <a:off x="5291907" y="1386843"/>
              <a:ext cx="2592288" cy="2161518"/>
            </a:xfrm>
            <a:prstGeom prst="rect">
              <a:avLst/>
            </a:prstGeom>
          </p:spPr>
        </p:pic>
      </p:grpSp>
      <p:sp>
        <p:nvSpPr>
          <p:cNvPr id="5" name="Down Arrow 4"/>
          <p:cNvSpPr/>
          <p:nvPr/>
        </p:nvSpPr>
        <p:spPr>
          <a:xfrm>
            <a:off x="8102600" y="2711301"/>
            <a:ext cx="501848" cy="717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Down Arrow 16"/>
          <p:cNvSpPr/>
          <p:nvPr/>
        </p:nvSpPr>
        <p:spPr>
          <a:xfrm rot="10800000">
            <a:off x="8141998" y="1484784"/>
            <a:ext cx="462152" cy="812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 descr="G:\พริก\O8606379-8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2986" r="2299" b="6437"/>
          <a:stretch/>
        </p:blipFill>
        <p:spPr bwMode="auto">
          <a:xfrm>
            <a:off x="6737117" y="4479925"/>
            <a:ext cx="1102826" cy="7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:\หน่อไม้ฝรั่ง\20206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/>
          <a:stretch/>
        </p:blipFill>
        <p:spPr bwMode="auto">
          <a:xfrm>
            <a:off x="6144313" y="5145618"/>
            <a:ext cx="1268456" cy="8756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:\ข้าวโพดหวาน\SweetCorn01 - httpwww.organic-thai.comwp-contentuploads201308SweetCorn01.jp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t="5447" r="14417" b="8712"/>
          <a:stretch/>
        </p:blipFill>
        <p:spPr bwMode="auto">
          <a:xfrm>
            <a:off x="5553115" y="4289167"/>
            <a:ext cx="1014080" cy="747325"/>
          </a:xfrm>
          <a:prstGeom prst="snip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ข้าวโพดฝักอ่อน\baby-cor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19480" r="8402" b="10653"/>
          <a:stretch/>
        </p:blipFill>
        <p:spPr bwMode="auto">
          <a:xfrm rot="21368923">
            <a:off x="6814865" y="3760730"/>
            <a:ext cx="1187261" cy="7360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894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02" t="12616" r="23989" b="1192"/>
          <a:stretch/>
        </p:blipFill>
        <p:spPr>
          <a:xfrm>
            <a:off x="1014282" y="0"/>
            <a:ext cx="74363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86381"/>
            <a:ext cx="1800200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Tomato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637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98" t="27157" r="28543" b="2139"/>
          <a:stretch/>
        </p:blipFill>
        <p:spPr>
          <a:xfrm>
            <a:off x="53560" y="80385"/>
            <a:ext cx="3001072" cy="309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682" t="16280" r="27828" b="15744"/>
          <a:stretch/>
        </p:blipFill>
        <p:spPr>
          <a:xfrm>
            <a:off x="5960570" y="109251"/>
            <a:ext cx="3183430" cy="3135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113" t="20631" r="27828"/>
          <a:stretch/>
        </p:blipFill>
        <p:spPr>
          <a:xfrm>
            <a:off x="22662" y="3356126"/>
            <a:ext cx="3001072" cy="3214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5682" t="22807" r="27828" b="7577"/>
          <a:stretch/>
        </p:blipFill>
        <p:spPr>
          <a:xfrm>
            <a:off x="5957325" y="3414267"/>
            <a:ext cx="3232821" cy="3183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08" y="120739"/>
            <a:ext cx="10520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Garlic</a:t>
            </a:r>
            <a:endParaRPr lang="th-TH" sz="1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985" y="3419708"/>
            <a:ext cx="12241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Potato</a:t>
            </a:r>
            <a:endParaRPr lang="th-TH" sz="1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3345556"/>
            <a:ext cx="10520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Onion</a:t>
            </a:r>
            <a:endParaRPr lang="th-TH" sz="18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97708"/>
            <a:ext cx="10520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Shallot</a:t>
            </a:r>
            <a:endParaRPr lang="th-TH" sz="1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0917" y="887283"/>
            <a:ext cx="2803396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Plantation Areas</a:t>
            </a:r>
          </a:p>
          <a:p>
            <a:pPr algn="ctr"/>
            <a:r>
              <a:rPr lang="en-US" dirty="0" smtClean="0">
                <a:solidFill>
                  <a:srgbClr val="CC0000"/>
                </a:solidFill>
              </a:rPr>
              <a:t>2007-2016</a:t>
            </a:r>
            <a:endParaRPr lang="th-TH" dirty="0">
              <a:solidFill>
                <a:srgbClr val="CC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000282" y="3345556"/>
            <a:ext cx="964206" cy="875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03193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951" t="29457" r="18454" b="13022"/>
          <a:stretch/>
        </p:blipFill>
        <p:spPr>
          <a:xfrm>
            <a:off x="-56350" y="548680"/>
            <a:ext cx="9104299" cy="59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592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Strategy policy</a:t>
            </a:r>
            <a:endParaRPr lang="th-TH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-30000"/>
          </a:blip>
          <a:srcRect/>
          <a:stretch>
            <a:fillRect/>
          </a:stretch>
        </p:blipFill>
        <p:spPr bwMode="auto">
          <a:xfrm>
            <a:off x="1529916" y="1438970"/>
            <a:ext cx="6084168" cy="456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9801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มน 6"/>
          <p:cNvSpPr/>
          <p:nvPr/>
        </p:nvSpPr>
        <p:spPr>
          <a:xfrm>
            <a:off x="163287" y="2620710"/>
            <a:ext cx="8752113" cy="620486"/>
          </a:xfrm>
          <a:prstGeom prst="round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Six primary strategies</a:t>
            </a:r>
            <a:endParaRPr lang="en-US" sz="3200" dirty="0"/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120254" y="3274219"/>
            <a:ext cx="8892778" cy="3251125"/>
          </a:xfrm>
          <a:prstGeom prst="roundRect">
            <a:avLst>
              <a:gd name="adj" fmla="val 7922"/>
            </a:avLst>
          </a:prstGeom>
          <a:solidFill>
            <a:srgbClr val="0000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enhance and develop the potential of human capital; </a:t>
            </a:r>
            <a:endParaRPr lang="th-TH" sz="2000" dirty="0">
              <a:solidFill>
                <a:schemeClr val="tx1"/>
              </a:solidFill>
              <a:latin typeface="Arial" charset="0"/>
              <a:cs typeface="Angsana New" pitchFamily="18" charset="-34"/>
            </a:endParaRP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 ensure justice and reduce social disparities; </a:t>
            </a: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3</a:t>
            </a: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)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strengthen the economy and enhance competitiveness on a sustainable basis; </a:t>
            </a: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4</a:t>
            </a: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)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promote green growth for sustainable development; </a:t>
            </a: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5</a:t>
            </a: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)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bring about national stability for national development toward prosperity and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sustainability</a:t>
            </a:r>
            <a:r>
              <a:rPr lang="en-US" sz="1800" dirty="0">
                <a:solidFill>
                  <a:srgbClr val="FFFF00"/>
                </a:solidFill>
                <a:latin typeface="Arial" charset="0"/>
                <a:cs typeface="Arial" charset="0"/>
              </a:rPr>
              <a:t>; </a:t>
            </a: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6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enhance the efficiency of public sector management and promote good governance.</a:t>
            </a:r>
          </a:p>
          <a:p>
            <a:pPr>
              <a:spcBef>
                <a:spcPts val="450"/>
              </a:spcBef>
              <a:defRPr/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spcBef>
                <a:spcPts val="450"/>
              </a:spcBef>
              <a:defRPr/>
            </a:pPr>
            <a:endParaRPr lang="en-US" sz="1800" dirty="0"/>
          </a:p>
        </p:txBody>
      </p:sp>
      <p:sp>
        <p:nvSpPr>
          <p:cNvPr id="15366" name="ชื่อเรื่อง 2"/>
          <p:cNvSpPr>
            <a:spLocks noGrp="1"/>
          </p:cNvSpPr>
          <p:nvPr>
            <p:ph type="title"/>
          </p:nvPr>
        </p:nvSpPr>
        <p:spPr>
          <a:xfrm>
            <a:off x="251413" y="605638"/>
            <a:ext cx="8708231" cy="91082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h-TH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Thailand’s 20-Year National Strategy &amp; 4.0 Policy </a:t>
            </a:r>
            <a:r>
              <a:rPr lang="th-TH" altLang="th-TH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n-US" altLang="th-TH" sz="3200" dirty="0">
              <a:solidFill>
                <a:srgbClr val="FF0000"/>
              </a:solidFill>
            </a:endParaRPr>
          </a:p>
        </p:txBody>
      </p:sp>
      <p:sp>
        <p:nvSpPr>
          <p:cNvPr id="14" name="สี่เหลี่ยมมุมมน 13"/>
          <p:cNvSpPr/>
          <p:nvPr/>
        </p:nvSpPr>
        <p:spPr>
          <a:xfrm>
            <a:off x="163288" y="2000223"/>
            <a:ext cx="8773544" cy="620488"/>
          </a:xfrm>
          <a:prstGeom prst="roundRect">
            <a:avLst/>
          </a:prstGeom>
          <a:solidFill>
            <a:srgbClr val="0000FF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</a:rPr>
              <a:t>The 20-year national strategies</a:t>
            </a:r>
            <a:r>
              <a:rPr lang="en-US" sz="3200" dirty="0">
                <a:solidFill>
                  <a:schemeClr val="tx1"/>
                </a:solidFill>
              </a:rPr>
              <a:t> :</a:t>
            </a:r>
            <a:r>
              <a:rPr lang="th-TH" sz="3200" dirty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683111" y="5613608"/>
            <a:ext cx="27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26425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239481" y="2577230"/>
            <a:ext cx="8695944" cy="620486"/>
          </a:xfrm>
          <a:prstGeom prst="roundRect">
            <a:avLst/>
          </a:prstGeom>
          <a:solidFill>
            <a:srgbClr val="0000FF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 Four supporting strategies</a:t>
            </a:r>
            <a:endParaRPr lang="en-US" sz="24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228600" y="3208735"/>
            <a:ext cx="8695135" cy="1774031"/>
          </a:xfrm>
          <a:prstGeom prst="roundRect">
            <a:avLst>
              <a:gd name="adj" fmla="val 7922"/>
            </a:avLst>
          </a:prstGeom>
          <a:solidFill>
            <a:srgbClr val="0000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infrastructure development and the logistics system; 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th-TH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2</a:t>
            </a:r>
            <a:r>
              <a:rPr lang="th-TH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)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science and technology, research, and innovation; 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3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urban, regional, and economic zone development; </a:t>
            </a:r>
            <a:b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4</a:t>
            </a:r>
            <a:r>
              <a:rPr lang="th-TH" sz="20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 charset="0"/>
                <a:cs typeface="Arial" charset="0"/>
              </a:rPr>
              <a:t>international cooperation for development. </a:t>
            </a:r>
            <a:endParaRPr lang="en-US" sz="2000" dirty="0"/>
          </a:p>
        </p:txBody>
      </p:sp>
      <p:sp>
        <p:nvSpPr>
          <p:cNvPr id="16390" name="ชื่อเรื่อง 2"/>
          <p:cNvSpPr>
            <a:spLocks noGrp="1"/>
          </p:cNvSpPr>
          <p:nvPr>
            <p:ph type="title"/>
          </p:nvPr>
        </p:nvSpPr>
        <p:spPr>
          <a:xfrm>
            <a:off x="267982" y="634546"/>
            <a:ext cx="8708231" cy="9108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th-TH" sz="2400" b="1" dirty="0">
                <a:latin typeface="Arial" panose="020B0604020202020204" pitchFamily="34" charset="0"/>
                <a:cs typeface="Arial" panose="020B0604020202020204" pitchFamily="34" charset="0"/>
              </a:rPr>
              <a:t>Thailand’s 20-Year National Strategy &amp; 4.0 Policy </a:t>
            </a:r>
            <a:r>
              <a:rPr lang="th-TH" altLang="th-TH" sz="2400" b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altLang="th-TH" sz="2400" dirty="0"/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239484" y="1956705"/>
            <a:ext cx="8695944" cy="620488"/>
          </a:xfrm>
          <a:prstGeom prst="roundRect">
            <a:avLst/>
          </a:prstGeom>
          <a:solidFill>
            <a:srgbClr val="0000FF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The 20-year national strategies</a:t>
            </a:r>
            <a:r>
              <a:rPr lang="en-US" dirty="0">
                <a:solidFill>
                  <a:schemeClr val="tx1"/>
                </a:solidFill>
              </a:rPr>
              <a:t> :</a:t>
            </a:r>
            <a:r>
              <a:rPr lang="th-TH" dirty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tx1"/>
                </a:solidFill>
              </a:rPr>
              <a:t>cont’</a:t>
            </a:r>
            <a:r>
              <a:rPr lang="th-TH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83111" y="5613608"/>
            <a:ext cx="27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947996"/>
            <a:ext cx="2687960" cy="201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1136" y="4913852"/>
            <a:ext cx="2804517" cy="210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896036"/>
            <a:ext cx="2615952" cy="196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8890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92E47A-4C13-469F-943D-ED89D616A90F}" type="slidenum">
              <a:rPr lang="th-TH" altLang="th-TH" sz="90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th-TH" altLang="th-TH" sz="900">
              <a:solidFill>
                <a:srgbClr val="073E87"/>
              </a:solidFill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17885" y="2577704"/>
            <a:ext cx="8697515" cy="4091656"/>
          </a:xfrm>
          <a:prstGeom prst="roundRect">
            <a:avLst>
              <a:gd name="adj" fmla="val 7922"/>
            </a:avLst>
          </a:prstGeom>
          <a:solidFill>
            <a:srgbClr val="0000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-"/>
              <a:defRPr/>
            </a:pP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R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eforming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existing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five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industries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automotive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electronics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affluent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b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medical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wellness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tourism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agriculture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biotechnology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b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  <a:r>
              <a:rPr lang="th-TH" sz="24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food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),</a:t>
            </a:r>
            <a:r>
              <a:rPr lang="th-TH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romoting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five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new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industries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in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which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Thailand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has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the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potential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to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b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succeed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robotics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aviation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logistics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biofuels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biochemicals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b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the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digital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industry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and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the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medical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24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hub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  <a:r>
              <a:rPr lang="th-TH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6" name="ชื่อเรื่อง 2"/>
          <p:cNvSpPr txBox="1">
            <a:spLocks/>
          </p:cNvSpPr>
          <p:nvPr/>
        </p:nvSpPr>
        <p:spPr bwMode="auto">
          <a:xfrm>
            <a:off x="247769" y="372731"/>
            <a:ext cx="8708231" cy="115212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a typeface="+mj-ea"/>
                <a:cs typeface="Arial" charset="0"/>
              </a:rPr>
              <a:t>Thailand’s 20-Year National Strategy &amp; 4.0 Policy </a:t>
            </a:r>
            <a:r>
              <a:rPr lang="th-TH" sz="3200" b="1" dirty="0">
                <a:solidFill>
                  <a:srgbClr val="FF0000"/>
                </a:solidFill>
                <a:ea typeface="+mj-ea"/>
                <a:cs typeface="Arial" charset="0"/>
              </a:rPr>
              <a:t>(3)</a:t>
            </a:r>
            <a:endParaRPr lang="en-US" sz="3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28598" y="1945818"/>
            <a:ext cx="8697686" cy="620488"/>
          </a:xfrm>
          <a:prstGeom prst="roundRect">
            <a:avLst/>
          </a:prstGeom>
          <a:solidFill>
            <a:srgbClr val="0000FF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th-TH" sz="32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Thailand</a:t>
            </a:r>
            <a:r>
              <a:rPr lang="th-TH" sz="3200" b="1" dirty="0">
                <a:solidFill>
                  <a:schemeClr val="tx1"/>
                </a:solidFill>
                <a:latin typeface="Arial" charset="0"/>
                <a:cs typeface="Arial" charset="0"/>
              </a:rPr>
              <a:t> 4.0 </a:t>
            </a:r>
            <a:r>
              <a:rPr lang="th-TH" sz="3200" b="1" dirty="0" err="1">
                <a:solidFill>
                  <a:schemeClr val="tx1"/>
                </a:solidFill>
                <a:latin typeface="Arial" charset="0"/>
                <a:cs typeface="Arial" charset="0"/>
              </a:rPr>
              <a:t>policy</a:t>
            </a:r>
            <a:r>
              <a:rPr lang="th-TH" sz="32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>:</a:t>
            </a:r>
            <a:endParaRPr lang="en-US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683111" y="5613608"/>
            <a:ext cx="27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37579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864" y="5632846"/>
            <a:ext cx="1123068" cy="111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1207879" y="339053"/>
            <a:ext cx="6535363" cy="89205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h-TH" sz="3150" dirty="0"/>
              <a:t>     </a:t>
            </a:r>
            <a:r>
              <a:rPr lang="en-US" altLang="th-TH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Agriculture and Cooperatives </a:t>
            </a:r>
            <a:endParaRPr lang="th-TH" altLang="th-TH" sz="30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4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EE3890-FE5A-4392-83B2-59532159CC0B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38200" y="1410891"/>
            <a:ext cx="4367213" cy="80367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650" b="1" dirty="0">
                <a:solidFill>
                  <a:srgbClr val="FFFF00"/>
                </a:solidFill>
                <a:latin typeface="Arial" pitchFamily="34" charset="0"/>
                <a:cs typeface="TH SarabunPSK" pitchFamily="34" charset="-34"/>
              </a:rPr>
              <a:t>“Stability, Prosperity and Sustainability</a:t>
            </a:r>
            <a:r>
              <a:rPr lang="en-US" altLang="th-TH" sz="1650" b="1" dirty="0">
                <a:latin typeface="Arial" pitchFamily="34" charset="0"/>
                <a:cs typeface="TH SarabunPSK" pitchFamily="34" charset="-34"/>
              </a:rPr>
              <a:t>” </a:t>
            </a:r>
            <a:endParaRPr lang="th-TH" altLang="th-TH" sz="1650" b="1" dirty="0">
              <a:latin typeface="Arial" pitchFamily="34" charset="0"/>
              <a:cs typeface="TH SarabunPSK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9121" y="2268141"/>
            <a:ext cx="4581525" cy="107394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"To provide </a:t>
            </a:r>
            <a:r>
              <a:rPr lang="en-US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farmer</a:t>
            </a:r>
            <a:r>
              <a:rPr lang="th-TH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s with good quality of life, people with safe food for consumption, with income </a:t>
            </a:r>
            <a:r>
              <a:rPr lang="en-US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generation </a:t>
            </a:r>
            <a:r>
              <a:rPr lang="th-TH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 for </a:t>
            </a:r>
            <a:r>
              <a:rPr lang="en-US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their </a:t>
            </a:r>
            <a:r>
              <a:rPr lang="en-US" altLang="th-TH" sz="1350" b="1" dirty="0" err="1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agri</a:t>
            </a:r>
            <a:r>
              <a:rPr lang="en-US" altLang="th-TH" sz="1350" b="1" dirty="0">
                <a:solidFill>
                  <a:srgbClr val="FFFF00"/>
                </a:solidFill>
                <a:latin typeface="Arial" pitchFamily="34" charset="0"/>
                <a:cs typeface="Angsana New" pitchFamily="18" charset="-34"/>
              </a:rPr>
              <a:t>-activities”</a:t>
            </a:r>
            <a:endParaRPr lang="th-TH" altLang="th-TH" sz="135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1" y="3489722"/>
            <a:ext cx="8813006" cy="4476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575" b="1" dirty="0">
                <a:latin typeface="Arial" pitchFamily="34" charset="0"/>
                <a:cs typeface="Arial" pitchFamily="34" charset="0"/>
              </a:rPr>
              <a:t>1.“Reduce Production Costs and Enhance Competitiveness of Agricultural Production”</a:t>
            </a:r>
            <a:endParaRPr lang="th-TH" altLang="th-TH" sz="1575" b="1" dirty="0">
              <a:latin typeface="Arial" pitchFamily="34" charset="0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03279" y="3200142"/>
            <a:ext cx="347370" cy="285408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255544" y="1512094"/>
            <a:ext cx="1185863" cy="47625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650" b="1" dirty="0">
                <a:solidFill>
                  <a:srgbClr val="FFFF00"/>
                </a:solidFill>
                <a:latin typeface="Arial" pitchFamily="34" charset="0"/>
                <a:cs typeface="TH SarabunPSK" pitchFamily="34" charset="-34"/>
              </a:rPr>
              <a:t>National </a:t>
            </a:r>
            <a:endParaRPr lang="th-TH" altLang="th-TH" sz="1650" b="1" dirty="0">
              <a:solidFill>
                <a:srgbClr val="FFFF00"/>
              </a:solidFill>
              <a:latin typeface="Arial" pitchFamily="34" charset="0"/>
              <a:cs typeface="TH SarabunPSK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475685" y="2433638"/>
            <a:ext cx="2631281" cy="58221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6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Ministry of Agriculture and Cooperatives</a:t>
            </a:r>
            <a:endParaRPr lang="th-TH" altLang="th-TH" sz="1650" b="1" dirty="0">
              <a:solidFill>
                <a:srgbClr val="FFFF00"/>
              </a:solidFill>
              <a:latin typeface="Arial" pitchFamily="34" charset="0"/>
              <a:cs typeface="TH SarabunPSK" pitchFamily="34" charset="-34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5180410" y="2796779"/>
            <a:ext cx="266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081338" y="3218260"/>
            <a:ext cx="3572" cy="266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081338" y="3937397"/>
            <a:ext cx="0" cy="400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48904" y="4343400"/>
            <a:ext cx="7724775" cy="83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79785" y="4658916"/>
            <a:ext cx="1273969" cy="8048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350" b="1">
                <a:latin typeface="Arial" pitchFamily="34" charset="0"/>
                <a:cs typeface="Arial" pitchFamily="34" charset="0"/>
              </a:rPr>
              <a:t>Agricultural Zoning</a:t>
            </a:r>
            <a:endParaRPr lang="th-TH" altLang="th-TH" sz="1350" b="1">
              <a:latin typeface="Arial" pitchFamily="34" charset="0"/>
              <a:cs typeface="TH SarabunPSK" pitchFamily="34" charset="-3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95105" y="4338296"/>
            <a:ext cx="408215" cy="310967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745332" y="4342210"/>
            <a:ext cx="7144" cy="311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2503885" y="4647009"/>
            <a:ext cx="1394223" cy="317897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eaLnBrk="1" hangingPunct="1">
              <a:defRPr/>
            </a:pPr>
            <a:r>
              <a:rPr lang="en-US" altLang="th-TH" sz="1350" b="1">
                <a:latin typeface="Arial" pitchFamily="34" charset="0"/>
                <a:cs typeface="TH SarabunPSK" pitchFamily="34" charset="-34"/>
              </a:rPr>
              <a:t>Cluster Farm</a:t>
            </a:r>
            <a:endParaRPr lang="th-TH" altLang="th-TH" sz="1350" b="1">
              <a:latin typeface="Arial" pitchFamily="34" charset="0"/>
              <a:cs typeface="TH SarabunPSK" pitchFamily="34" charset="-34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619508" y="4373561"/>
            <a:ext cx="408215" cy="31096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869407" y="5006579"/>
            <a:ext cx="1637110" cy="20835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Reduction</a:t>
            </a:r>
            <a:endParaRPr lang="th-TH" sz="15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 flipH="1">
            <a:off x="2547938" y="4964906"/>
            <a:ext cx="7144" cy="84415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2562225" y="5118497"/>
            <a:ext cx="32266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2869406" y="5264944"/>
            <a:ext cx="2110979" cy="20836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Productivity</a:t>
            </a:r>
            <a:endParaRPr lang="th-TH" sz="15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 flipH="1">
            <a:off x="2562226" y="5334000"/>
            <a:ext cx="326231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2865835" y="5522119"/>
            <a:ext cx="813197" cy="18931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th-TH" sz="15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51" name="Straight Connector 150"/>
          <p:cNvCxnSpPr/>
          <p:nvPr/>
        </p:nvCxnSpPr>
        <p:spPr>
          <a:xfrm flipH="1" flipV="1">
            <a:off x="2555081" y="5573317"/>
            <a:ext cx="310754" cy="238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>
            <a:off x="2547938" y="5809060"/>
            <a:ext cx="33694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>
            <a:off x="2865835" y="5760244"/>
            <a:ext cx="1403747" cy="16787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th-TH" sz="15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4663478" y="4373561"/>
            <a:ext cx="408215" cy="310967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475561" y="4689872"/>
            <a:ext cx="921543" cy="4286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Farming</a:t>
            </a:r>
            <a:endParaRPr lang="th-TH" sz="13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86" name="Straight Connector 185"/>
          <p:cNvCxnSpPr/>
          <p:nvPr/>
        </p:nvCxnSpPr>
        <p:spPr>
          <a:xfrm>
            <a:off x="3081338" y="4296966"/>
            <a:ext cx="0" cy="400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5123260" y="4363641"/>
            <a:ext cx="0" cy="333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/>
          <p:cNvSpPr/>
          <p:nvPr/>
        </p:nvSpPr>
        <p:spPr>
          <a:xfrm>
            <a:off x="5887888" y="4375345"/>
            <a:ext cx="408215" cy="302447"/>
          </a:xfrm>
          <a:prstGeom prst="rect">
            <a:avLst/>
          </a:prstGeom>
          <a:solidFill>
            <a:srgbClr val="FF33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453062" y="4697016"/>
            <a:ext cx="1568054" cy="77033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ndara" pitchFamily="34" charset="0"/>
                <a:cs typeface="KodchiangUPC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1500" b="1">
                <a:latin typeface="Arial" pitchFamily="34" charset="0"/>
                <a:cs typeface="Arial" pitchFamily="34" charset="0"/>
              </a:rPr>
              <a:t>Agricultural</a:t>
            </a:r>
          </a:p>
          <a:p>
            <a:pPr algn="ctr" eaLnBrk="1" hangingPunct="1">
              <a:defRPr/>
            </a:pPr>
            <a:r>
              <a:rPr lang="en-US" altLang="th-TH" sz="1500" b="1">
                <a:latin typeface="Arial" pitchFamily="34" charset="0"/>
                <a:cs typeface="Arial" pitchFamily="34" charset="0"/>
              </a:rPr>
              <a:t>Learning Centers</a:t>
            </a:r>
            <a:endParaRPr lang="th-TH" altLang="th-TH" sz="1500" b="1">
              <a:latin typeface="Arial" pitchFamily="34" charset="0"/>
              <a:cs typeface="TH SarabunPSK" pitchFamily="34" charset="-34"/>
            </a:endParaRPr>
          </a:p>
        </p:txBody>
      </p:sp>
      <p:cxnSp>
        <p:nvCxnSpPr>
          <p:cNvPr id="195" name="Straight Connector 194"/>
          <p:cNvCxnSpPr/>
          <p:nvPr/>
        </p:nvCxnSpPr>
        <p:spPr>
          <a:xfrm>
            <a:off x="6348413" y="4363641"/>
            <a:ext cx="0" cy="333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/>
          <p:cNvSpPr/>
          <p:nvPr/>
        </p:nvSpPr>
        <p:spPr>
          <a:xfrm>
            <a:off x="8034851" y="4383086"/>
            <a:ext cx="408215" cy="310967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th-TH" sz="165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7219951" y="4689873"/>
            <a:ext cx="1754981" cy="39171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Products’ Bank</a:t>
            </a:r>
            <a:endParaRPr lang="th-TH" sz="1500" b="1" dirty="0">
              <a:solidFill>
                <a:schemeClr val="tx1"/>
              </a:solidFill>
              <a:latin typeface="Arial" panose="020B060402020202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99" name="Straight Connector 198"/>
          <p:cNvCxnSpPr/>
          <p:nvPr/>
        </p:nvCxnSpPr>
        <p:spPr>
          <a:xfrm>
            <a:off x="8473679" y="4337448"/>
            <a:ext cx="0" cy="3595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82" name="Line 56"/>
          <p:cNvSpPr>
            <a:spLocks noChangeShapeType="1"/>
          </p:cNvSpPr>
          <p:nvPr/>
        </p:nvSpPr>
        <p:spPr bwMode="auto">
          <a:xfrm>
            <a:off x="5224463" y="1794272"/>
            <a:ext cx="101679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2100"/>
          </a:p>
        </p:txBody>
      </p:sp>
      <p:sp>
        <p:nvSpPr>
          <p:cNvPr id="18483" name="Line 57"/>
          <p:cNvSpPr>
            <a:spLocks noChangeShapeType="1"/>
          </p:cNvSpPr>
          <p:nvPr/>
        </p:nvSpPr>
        <p:spPr bwMode="auto">
          <a:xfrm>
            <a:off x="3063479" y="2216944"/>
            <a:ext cx="0" cy="1607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2100"/>
          </a:p>
        </p:txBody>
      </p:sp>
      <p:sp>
        <p:nvSpPr>
          <p:cNvPr id="18484" name="Line 58"/>
          <p:cNvSpPr>
            <a:spLocks noChangeShapeType="1"/>
          </p:cNvSpPr>
          <p:nvPr/>
        </p:nvSpPr>
        <p:spPr bwMode="auto">
          <a:xfrm>
            <a:off x="6812756" y="1977629"/>
            <a:ext cx="0" cy="46791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 sz="2100"/>
          </a:p>
        </p:txBody>
      </p:sp>
      <p:sp>
        <p:nvSpPr>
          <p:cNvPr id="42" name="TextBox 41"/>
          <p:cNvSpPr txBox="1"/>
          <p:nvPr/>
        </p:nvSpPr>
        <p:spPr>
          <a:xfrm>
            <a:off x="8683111" y="5613608"/>
            <a:ext cx="2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417723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8" y="230471"/>
            <a:ext cx="7765321" cy="1326321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General Information of Thailand</a:t>
            </a:r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27855"/>
            <a:ext cx="2058011" cy="1446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62968"/>
            <a:ext cx="2058011" cy="1541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98" y="2240334"/>
            <a:ext cx="2088232" cy="1479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5121" y="2767756"/>
            <a:ext cx="8229600" cy="4535488"/>
          </a:xfrm>
          <a:prstGeom prst="rect">
            <a:avLst/>
          </a:prstGeom>
          <a:noFill/>
          <a:ln/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Total land area 51 m. ha - Area cultivation 23.94 m. ha (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149 m.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 or 40.87% of the total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	- major crop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- Rice 12.30 m. ha (50.74%)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          with production 23.3 m. tons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		- Field crop 5.8 m. ha (21.55%)</a:t>
            </a:r>
          </a:p>
          <a:p>
            <a:pPr fontAlgn="auto">
              <a:spcAft>
                <a:spcPts val="0"/>
              </a:spcAft>
              <a:buFontTx/>
              <a:buNone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with production 54 m. tons</a:t>
            </a:r>
            <a:endParaRPr lang="th-TH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</a:pPr>
            <a:endParaRPr lang="th-TH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6541" y="1772816"/>
            <a:ext cx="4176713" cy="9350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50800" algn="ctr" rotWithShape="0">
              <a:srgbClr val="FFFF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/>
                <a:latin typeface="Times New Roman" pitchFamily="18" charset="0"/>
              </a:rPr>
              <a:t>Area Cultivation</a:t>
            </a:r>
            <a:endParaRPr lang="th-TH" b="1" i="1" dirty="0"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574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1165410" y="1223670"/>
            <a:ext cx="7633097" cy="218598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altLang="th-TH" sz="19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th-TH" sz="1950" b="1" dirty="0">
                <a:latin typeface="Arial" panose="020B0604020202020204" pitchFamily="34" charset="0"/>
                <a:cs typeface="Arial" panose="020B0604020202020204" pitchFamily="34" charset="0"/>
              </a:rPr>
              <a:t>Lower production costs</a:t>
            </a:r>
            <a:r>
              <a:rPr lang="th-TH" altLang="th-TH" sz="1950" b="1" dirty="0">
                <a:latin typeface="Arial" panose="020B0604020202020204" pitchFamily="34" charset="0"/>
                <a:cs typeface="Angsana New" panose="02020603050405020304" pitchFamily="18" charset="-34"/>
              </a:rPr>
              <a:t>/ </a:t>
            </a:r>
            <a:r>
              <a:rPr lang="en-US" altLang="th-TH" sz="1950" b="1" dirty="0">
                <a:latin typeface="Arial" panose="020B0604020202020204" pitchFamily="34" charset="0"/>
                <a:cs typeface="Angsana New" panose="02020603050405020304" pitchFamily="18" charset="-34"/>
              </a:rPr>
              <a:t>Optimize Productivity per unit 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th-TH" sz="1950" b="1" dirty="0">
                <a:latin typeface="Arial" panose="020B0604020202020204" pitchFamily="34" charset="0"/>
                <a:cs typeface="Arial" panose="020B0604020202020204" pitchFamily="34" charset="0"/>
              </a:rPr>
              <a:t>Production standards</a:t>
            </a:r>
            <a:r>
              <a:rPr lang="th-TH" altLang="th-TH" sz="1950" b="1" dirty="0">
                <a:latin typeface="Arial" panose="020B0604020202020204" pitchFamily="34" charset="0"/>
                <a:cs typeface="Angsana New" panose="02020603050405020304" pitchFamily="18" charset="-34"/>
              </a:rPr>
              <a:t>/ </a:t>
            </a:r>
            <a:r>
              <a:rPr lang="en-US" altLang="th-TH" sz="1950" b="1" dirty="0">
                <a:latin typeface="Arial" panose="020B0604020202020204" pitchFamily="34" charset="0"/>
                <a:cs typeface="Angsana New" panose="02020603050405020304" pitchFamily="18" charset="-34"/>
              </a:rPr>
              <a:t>M</a:t>
            </a:r>
            <a:r>
              <a:rPr lang="en-US" altLang="th-TH" sz="1950" b="1" dirty="0">
                <a:latin typeface="Arial" panose="020B0604020202020204" pitchFamily="34" charset="0"/>
                <a:cs typeface="Arial" panose="020B0604020202020204" pitchFamily="34" charset="0"/>
              </a:rPr>
              <a:t>eet market demand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th-TH" sz="1950" b="1" dirty="0">
                <a:latin typeface="Arial" panose="020B0604020202020204" pitchFamily="34" charset="0"/>
                <a:cs typeface="Arial" panose="020B0604020202020204" pitchFamily="34" charset="0"/>
              </a:rPr>
              <a:t>Enhance Competitiveness </a:t>
            </a:r>
            <a:r>
              <a:rPr lang="th-TH" altLang="th-TH" sz="1950" b="1" dirty="0">
                <a:latin typeface="Arial" panose="020B0604020202020204" pitchFamily="34" charset="0"/>
                <a:cs typeface="Angsana New" panose="02020603050405020304" pitchFamily="18" charset="-34"/>
              </a:rPr>
              <a:t>/ </a:t>
            </a:r>
            <a:r>
              <a:rPr lang="en-US" altLang="th-TH" sz="1950" b="1" dirty="0">
                <a:latin typeface="Arial" panose="020B0604020202020204" pitchFamily="34" charset="0"/>
                <a:cs typeface="Arial" panose="020B0604020202020204" pitchFamily="34" charset="0"/>
              </a:rPr>
              <a:t>Farmers’ income increase </a:t>
            </a: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None/>
            </a:pPr>
            <a:endParaRPr lang="en-US" altLang="th-TH" sz="22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4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D5C31E-3B21-4248-BDD7-A200C2FC20ED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228294" y="380752"/>
            <a:ext cx="8699897" cy="1015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Cost Reduction &amp; Enhancing Competitiveness</a:t>
            </a:r>
            <a:endParaRPr lang="th-TH" altLang="th-TH" sz="3000" dirty="0">
              <a:solidFill>
                <a:schemeClr val="tx1"/>
              </a:solidFill>
            </a:endParaRPr>
          </a:p>
        </p:txBody>
      </p:sp>
      <p:pic>
        <p:nvPicPr>
          <p:cNvPr id="3" name="Picture 4" descr="ผลการค้นหารูปภาพสำหรับ กรมวิชาการเกษตร เครื่องจักรกลเกษตร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522" y="3203972"/>
            <a:ext cx="4143375" cy="226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2" descr="http://img.youtube.com/vi/YKN3c82oqNo/m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9" y="3209926"/>
            <a:ext cx="4036219" cy="22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83111" y="5613608"/>
            <a:ext cx="2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0293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68081" y="409178"/>
            <a:ext cx="8691563" cy="1107996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Agricultural Zoning by </a:t>
            </a:r>
            <a:r>
              <a:rPr lang="en-US" altLang="th-TH" sz="33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US" altLang="th-TH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-Map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3300" dirty="0">
              <a:solidFill>
                <a:schemeClr val="tx1"/>
              </a:solidFill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397669" y="1722297"/>
            <a:ext cx="83998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“Promote agricultural production for suitable commodities in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areas, balance between demand 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supply, reduce the production costs, and increase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production efficiency”</a:t>
            </a:r>
            <a:endParaRPr lang="th-TH" altLang="th-TH" sz="2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669131" y="3037285"/>
            <a:ext cx="8268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h-TH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production of agricultural products in potential areas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h-TH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production</a:t>
            </a:r>
            <a:r>
              <a:rPr lang="th-TH" altLang="th-TH" sz="1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en-US" altLang="th-TH" sz="1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of agricultural products that is not suitable to the areas</a:t>
            </a:r>
            <a:endParaRPr lang="th-TH" altLang="th-TH" sz="1800">
              <a:solidFill>
                <a:schemeClr val="tx1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23558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1" t="36462" r="6378" b="30797"/>
          <a:stretch>
            <a:fillRect/>
          </a:stretch>
        </p:blipFill>
        <p:spPr bwMode="auto">
          <a:xfrm>
            <a:off x="2228850" y="4023433"/>
            <a:ext cx="4737497" cy="2318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6E1CB5-0AE8-4126-B2E9-883A33DDF457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3111" y="5613608"/>
            <a:ext cx="2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59708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2"/>
          <p:cNvSpPr>
            <a:spLocks noGrp="1"/>
          </p:cNvSpPr>
          <p:nvPr>
            <p:ph type="title"/>
          </p:nvPr>
        </p:nvSpPr>
        <p:spPr>
          <a:xfrm>
            <a:off x="351234" y="385816"/>
            <a:ext cx="8229600" cy="96324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th-TH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Map for Adaptive Management</a:t>
            </a:r>
            <a:endParaRPr lang="th-TH" altLang="th-TH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0" name="Rectangle 3"/>
          <p:cNvSpPr>
            <a:spLocks noGrp="1"/>
          </p:cNvSpPr>
          <p:nvPr>
            <p:ph type="body" sz="half" idx="1"/>
          </p:nvPr>
        </p:nvSpPr>
        <p:spPr>
          <a:xfrm>
            <a:off x="423862" y="2768203"/>
            <a:ext cx="4254104" cy="258841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Seeds</a:t>
            </a: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Production inputs</a:t>
            </a: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Water resources/management</a:t>
            </a: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Cropping pattern</a:t>
            </a: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Cropping requirement</a:t>
            </a: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*"/>
            </a:pPr>
            <a:r>
              <a:rPr lang="en-US" altLang="th-TH" sz="1800" b="1" dirty="0">
                <a:solidFill>
                  <a:srgbClr val="FF0000"/>
                </a:solidFill>
              </a:rPr>
              <a:t>etc.</a:t>
            </a:r>
            <a:endParaRPr lang="th-TH" altLang="th-TH" sz="1800" b="1" dirty="0">
              <a:solidFill>
                <a:srgbClr val="FF0000"/>
              </a:solidFill>
            </a:endParaRPr>
          </a:p>
        </p:txBody>
      </p:sp>
      <p:sp>
        <p:nvSpPr>
          <p:cNvPr id="10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01B3D0-A360-49E8-9B13-565E3FA75CB1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4626769" y="2413077"/>
          <a:ext cx="4275535" cy="3659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466034" y="1705845"/>
            <a:ext cx="4120408" cy="3642020"/>
            <a:chOff x="5954712" y="1131460"/>
            <a:chExt cx="5493877" cy="4856026"/>
          </a:xfrm>
        </p:grpSpPr>
        <p:sp>
          <p:nvSpPr>
            <p:cNvPr id="1041" name="Text Box 4"/>
            <p:cNvSpPr txBox="1">
              <a:spLocks noChangeArrowheads="1"/>
            </p:cNvSpPr>
            <p:nvPr/>
          </p:nvSpPr>
          <p:spPr bwMode="auto">
            <a:xfrm>
              <a:off x="5954712" y="1131460"/>
              <a:ext cx="2800340" cy="5539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th-TH" sz="2100" b="1" dirty="0">
                  <a:solidFill>
                    <a:srgbClr val="6600CC"/>
                  </a:solidFill>
                  <a:latin typeface="Arial" panose="020B0604020202020204" pitchFamily="34" charset="0"/>
                  <a:cs typeface="Angsana New" panose="02020603050405020304" pitchFamily="18" charset="-34"/>
                </a:rPr>
                <a:t>Marketing Plan</a:t>
              </a:r>
              <a:endParaRPr lang="th-TH" altLang="th-TH" sz="2100" b="1" dirty="0">
                <a:solidFill>
                  <a:srgbClr val="6600CC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042" name="Text Box 5"/>
            <p:cNvSpPr txBox="1">
              <a:spLocks noChangeArrowheads="1"/>
            </p:cNvSpPr>
            <p:nvPr/>
          </p:nvSpPr>
          <p:spPr bwMode="auto">
            <a:xfrm>
              <a:off x="9625013" y="1167179"/>
              <a:ext cx="1823576" cy="55399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>
                  <a:solidFill>
                    <a:schemeClr val="tx2"/>
                  </a:solidFill>
                  <a:latin typeface="Candara" panose="020E0502030303020204" pitchFamily="34" charset="0"/>
                  <a:cs typeface="KodchiangUPC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th-TH" sz="2100" b="1" dirty="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rPr>
                <a:t>Logistics</a:t>
              </a:r>
              <a:endParaRPr lang="th-TH" altLang="th-TH" sz="2100" b="1" dirty="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3" name="Text Box 51"/>
            <p:cNvSpPr txBox="1">
              <a:spLocks noChangeArrowheads="1"/>
            </p:cNvSpPr>
            <p:nvPr/>
          </p:nvSpPr>
          <p:spPr bwMode="auto">
            <a:xfrm>
              <a:off x="8337965" y="3298399"/>
              <a:ext cx="1413636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US" altLang="th-TH" sz="1500">
                  <a:effectLst/>
                  <a:latin typeface="Arial" panose="020B0604020202020204" pitchFamily="34" charset="0"/>
                  <a:cs typeface="Angsana New" panose="02020603050405020304" pitchFamily="18" charset="-34"/>
                </a:rPr>
                <a:t>Resources</a:t>
              </a:r>
              <a:endParaRPr lang="th-TH" altLang="th-TH" sz="1500">
                <a:effectLst/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4" name="Text Box 52"/>
            <p:cNvSpPr txBox="1">
              <a:spLocks noChangeArrowheads="1"/>
            </p:cNvSpPr>
            <p:nvPr/>
          </p:nvSpPr>
          <p:spPr bwMode="auto">
            <a:xfrm>
              <a:off x="7180263" y="5351035"/>
              <a:ext cx="1413636" cy="400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r>
                <a:rPr lang="en-US" altLang="th-TH" sz="1500" dirty="0">
                  <a:effectLst/>
                  <a:latin typeface="Arial" panose="020B0604020202020204" pitchFamily="34" charset="0"/>
                  <a:cs typeface="Angsana New" panose="02020603050405020304" pitchFamily="18" charset="-34"/>
                </a:rPr>
                <a:t>Production</a:t>
              </a:r>
              <a:endParaRPr lang="th-TH" altLang="th-TH" sz="1500" dirty="0">
                <a:effectLst/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5" name="Text Box 53"/>
            <p:cNvSpPr txBox="1">
              <a:spLocks noChangeArrowheads="1"/>
            </p:cNvSpPr>
            <p:nvPr/>
          </p:nvSpPr>
          <p:spPr bwMode="auto">
            <a:xfrm>
              <a:off x="9653588" y="5279599"/>
              <a:ext cx="1419225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US" altLang="th-TH" sz="1500" dirty="0">
                  <a:effectLst/>
                  <a:latin typeface="Arial" panose="020B0604020202020204" pitchFamily="34" charset="0"/>
                  <a:cs typeface="Angsana New" panose="02020603050405020304" pitchFamily="18" charset="-34"/>
                </a:rPr>
                <a:t>Market </a:t>
              </a:r>
            </a:p>
            <a:p>
              <a:pPr algn="ctr" defTabSz="685800"/>
              <a:r>
                <a:rPr lang="en-US" altLang="th-TH" sz="1500" dirty="0">
                  <a:effectLst/>
                  <a:latin typeface="Arial" panose="020B0604020202020204" pitchFamily="34" charset="0"/>
                  <a:cs typeface="Angsana New" panose="02020603050405020304" pitchFamily="18" charset="-34"/>
                </a:rPr>
                <a:t>demand</a:t>
              </a:r>
              <a:endParaRPr lang="th-TH" altLang="th-TH" sz="1500" dirty="0">
                <a:effectLst/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6" name="Text Box 54"/>
            <p:cNvSpPr txBox="1">
              <a:spLocks noChangeArrowheads="1"/>
            </p:cNvSpPr>
            <p:nvPr/>
          </p:nvSpPr>
          <p:spPr bwMode="auto">
            <a:xfrm>
              <a:off x="8270875" y="4450924"/>
              <a:ext cx="1364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r>
                <a:rPr lang="en-US" altLang="th-TH" sz="1800" b="1" dirty="0">
                  <a:solidFill>
                    <a:srgbClr val="000066"/>
                  </a:solidFill>
                  <a:effectLst/>
                  <a:latin typeface="Arial" panose="020B0604020202020204" pitchFamily="34" charset="0"/>
                  <a:cs typeface="Angsana New" panose="02020603050405020304" pitchFamily="18" charset="-34"/>
                </a:rPr>
                <a:t>Balance</a:t>
              </a:r>
              <a:endParaRPr lang="th-TH" altLang="th-TH" sz="1800" b="1" dirty="0">
                <a:solidFill>
                  <a:srgbClr val="000066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7" name="AutoShape 56"/>
            <p:cNvSpPr>
              <a:spLocks noChangeArrowheads="1"/>
            </p:cNvSpPr>
            <p:nvPr/>
          </p:nvSpPr>
          <p:spPr bwMode="auto">
            <a:xfrm>
              <a:off x="8732838" y="1585340"/>
              <a:ext cx="623888" cy="47466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endParaRPr lang="th-TH" sz="2100"/>
            </a:p>
          </p:txBody>
        </p:sp>
      </p:grpSp>
      <p:sp>
        <p:nvSpPr>
          <p:cNvPr id="1043" name="AutoShape 55"/>
          <p:cNvSpPr>
            <a:spLocks noChangeArrowheads="1"/>
          </p:cNvSpPr>
          <p:nvPr/>
        </p:nvSpPr>
        <p:spPr bwMode="auto">
          <a:xfrm>
            <a:off x="4676254" y="3532667"/>
            <a:ext cx="977503" cy="404813"/>
          </a:xfrm>
          <a:prstGeom prst="rightArrow">
            <a:avLst>
              <a:gd name="adj1" fmla="val 50000"/>
              <a:gd name="adj2" fmla="val 603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6782" y="5613608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63337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199418" y="397805"/>
            <a:ext cx="6653534" cy="1050237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Cluster Agricultural Farms/Mega Farms</a:t>
            </a:r>
            <a:endParaRPr lang="th-TH" altLang="th-T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265510" y="1630096"/>
            <a:ext cx="8654653" cy="1148954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th-TH" sz="2400" dirty="0">
                <a:latin typeface="Arial" panose="020B0604020202020204" pitchFamily="34" charset="0"/>
                <a:cs typeface="Arial" panose="020B0604020202020204" pitchFamily="34" charset="0"/>
              </a:rPr>
              <a:t>“Area – based production, Integrated management among relevant agencies, effective farm and supply – chain</a:t>
            </a:r>
            <a:r>
              <a:rPr lang="th-TH" altLang="th-T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th-TH" sz="2400" dirty="0">
                <a:latin typeface="Arial" panose="020B0604020202020204" pitchFamily="34" charset="0"/>
                <a:cs typeface="Arial" panose="020B0604020202020204" pitchFamily="34" charset="0"/>
              </a:rPr>
              <a:t>management”</a:t>
            </a:r>
            <a:endParaRPr lang="th-TH" altLang="th-T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117817-8F1E-49FE-972C-CC15C90986E4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08732" y="5618075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11</a:t>
            </a:r>
          </a:p>
        </p:txBody>
      </p:sp>
      <p:pic>
        <p:nvPicPr>
          <p:cNvPr id="8" name="Picture 2" descr="D:\Img0-12\ฺพีืำร\DSC08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6861" y="4581507"/>
            <a:ext cx="2734766" cy="205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Img0-12\ฺพีืำร\DSC0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5780" y="2961103"/>
            <a:ext cx="2160810" cy="162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D:\Img0-12\ฺพีืำร\DSC08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53014"/>
            <a:ext cx="3122252" cy="234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D:\Img0-12\ฺพีืำร\DSC08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7700" y="4011340"/>
            <a:ext cx="3302000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1111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290900" y="476672"/>
            <a:ext cx="6877188" cy="64435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Organic Farming</a:t>
            </a:r>
            <a:endParaRPr lang="th-TH" altLang="th-T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222648" y="2028265"/>
            <a:ext cx="8630840" cy="370641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2400" b="1" dirty="0">
                <a:latin typeface="Arial" panose="020B0604020202020204" pitchFamily="34" charset="0"/>
                <a:cs typeface="Arial" panose="020B0604020202020204" pitchFamily="34" charset="0"/>
              </a:rPr>
              <a:t>“Increase </a:t>
            </a:r>
            <a:r>
              <a:rPr lang="en-US" altLang="th-TH" sz="2400" b="1" dirty="0">
                <a:latin typeface="Arial" panose="020B0604020202020204" pitchFamily="34" charset="0"/>
                <a:cs typeface="Angsana New" panose="02020603050405020304" pitchFamily="18" charset="-34"/>
              </a:rPr>
              <a:t>organic farming areas at least 10 % each year”</a:t>
            </a:r>
            <a:endParaRPr lang="th-TH" altLang="th-TH" sz="2400" b="1" dirty="0"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en-US" altLang="th-TH" sz="600" b="1" dirty="0"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</a:t>
            </a: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1. Preparation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- Organic farming database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- Capacity building (public personnel, farmers sectors)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2. Promoting Organic Farming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    - organic farming</a:t>
            </a:r>
            <a:r>
              <a:rPr lang="th-TH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city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    - Management efficiency for farmers and agricultural cooperatives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</a:t>
            </a: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3. Standard Certification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- Organic farming standards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     - Production Standard Certification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4. Value-added production (processing)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   </a:t>
            </a:r>
            <a:r>
              <a:rPr lang="en-US" altLang="th-TH" sz="1500" b="1" dirty="0">
                <a:solidFill>
                  <a:srgbClr val="FFC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5. Knowledge and awareness institution</a:t>
            </a:r>
            <a:endParaRPr lang="th-TH" altLang="th-TH" sz="1500" b="1" dirty="0">
              <a:solidFill>
                <a:srgbClr val="FFC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66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9AA728-4979-4EF4-A0FE-FEA1C72921C5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931694" y="3484994"/>
            <a:ext cx="2921794" cy="41549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Yasothon</a:t>
            </a:r>
            <a:r>
              <a:rPr lang="en-US" altLang="th-TH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endParaRPr lang="th-TH" altLang="th-TH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Picture 2" descr="ผลการค้นหารูปภาพสำหรับ แผนการปฏิรูปภาคการเกษตรระยะ 5 ป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66" y="4283760"/>
            <a:ext cx="2317733" cy="1552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08732" y="5618075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12</a:t>
            </a:r>
          </a:p>
        </p:txBody>
      </p:sp>
      <p:sp>
        <p:nvSpPr>
          <p:cNvPr id="2" name="Down Arrow 1"/>
          <p:cNvSpPr/>
          <p:nvPr/>
        </p:nvSpPr>
        <p:spPr>
          <a:xfrm>
            <a:off x="222648" y="2492896"/>
            <a:ext cx="172888" cy="3125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01891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1319969" y="260648"/>
            <a:ext cx="6866797" cy="1056161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Agricultural Learning Centers</a:t>
            </a:r>
            <a:endParaRPr lang="th-TH" altLang="th-T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241698" y="1417656"/>
            <a:ext cx="8678465" cy="145461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th-TH" sz="1500" b="1" dirty="0">
                <a:latin typeface="Arial" panose="020B0604020202020204" pitchFamily="34" charset="0"/>
                <a:cs typeface="Arial" panose="020B0604020202020204" pitchFamily="34" charset="0"/>
              </a:rPr>
              <a:t>Centers for technology transfer</a:t>
            </a:r>
            <a:r>
              <a:rPr lang="th-TH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/ </a:t>
            </a: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services </a:t>
            </a:r>
            <a:r>
              <a:rPr lang="th-TH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/ </a:t>
            </a: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information: 882 LCs (in 882 districts)</a:t>
            </a:r>
            <a:r>
              <a:rPr lang="en-US" altLang="th-TH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th-TH" sz="1500" b="1" dirty="0"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eaLnBrk="1" hangingPunct="1"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th-TH" sz="1500" b="1" dirty="0">
                <a:latin typeface="Arial" panose="020B0604020202020204" pitchFamily="34" charset="0"/>
                <a:cs typeface="Angsana New" panose="02020603050405020304" pitchFamily="18" charset="-34"/>
              </a:rPr>
              <a:t>Integrated management mechanism among relevant agencies for agricultural solutions and </a:t>
            </a:r>
            <a:r>
              <a:rPr lang="en-US" altLang="th-TH" sz="1500" b="1" dirty="0" smtClean="0">
                <a:latin typeface="Arial" panose="020B0604020202020204" pitchFamily="34" charset="0"/>
                <a:cs typeface="Angsana New" panose="02020603050405020304" pitchFamily="18" charset="-34"/>
              </a:rPr>
              <a:t>development  </a:t>
            </a:r>
            <a:r>
              <a:rPr lang="en-US" altLang="th-TH" sz="2400" b="1" dirty="0" smtClean="0">
                <a:latin typeface="Arial" panose="020B0604020202020204" pitchFamily="34" charset="0"/>
                <a:cs typeface="Angsana New" panose="02020603050405020304" pitchFamily="18" charset="-34"/>
              </a:rPr>
              <a:t>(882)</a:t>
            </a:r>
            <a:endParaRPr lang="th-TH" altLang="th-TH" sz="2400" b="1" dirty="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76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E362E6-57EF-4551-8A32-FDFD20E786EA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pic>
        <p:nvPicPr>
          <p:cNvPr id="27652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2530891"/>
            <a:ext cx="2517006" cy="1546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" y="4077072"/>
            <a:ext cx="4037409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08732" y="5618075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13</a:t>
            </a:r>
          </a:p>
        </p:txBody>
      </p:sp>
      <p:pic>
        <p:nvPicPr>
          <p:cNvPr id="1026" name="Picture 2" descr="https://static.slideshop.com/resources/slide_imgs/3532/95625/Thailand-Map-PowerPoint-New-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91" y="3437241"/>
            <a:ext cx="4501513" cy="337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192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081653" y="439894"/>
            <a:ext cx="7180250" cy="90394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 Agricultural Products Bank</a:t>
            </a:r>
            <a:endParaRPr lang="th-TH" altLang="th-T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8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5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5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7DB93FD-1C51-46B9-9E4D-11D4EDB9E49F}" type="slidenum">
              <a:rPr lang="th-TH" altLang="th-TH" sz="750">
                <a:solidFill>
                  <a:srgbClr val="073E87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th-TH" altLang="th-TH" sz="750">
              <a:solidFill>
                <a:srgbClr val="073E87"/>
              </a:solidFill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2117888" y="2843518"/>
            <a:ext cx="5107781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th-TH" sz="2100" dirty="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Bank of Organic Fertilizers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th-TH" sz="2100" dirty="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Bank of Cattle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th-TH" sz="2100" dirty="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  Bank of Seeds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dirty="0">
              <a:solidFill>
                <a:schemeClr val="tx1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182165" y="1971893"/>
            <a:ext cx="86975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cs typeface="KodchiangUPC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“Create farmers’ awareness in waste and cost reduction.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of agricultural products ”  </a:t>
            </a:r>
            <a:endParaRPr lang="th-TH" altLang="th-T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4" y="4168379"/>
            <a:ext cx="2182416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10" descr="นิทรรศการ งานวิจัย กรมวิชาการเกษต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19" y="4188619"/>
            <a:ext cx="2125266" cy="1593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2" descr="ผลการค้นหารูปภาพสำหรับ Seed Hub กรมวิชาการเกษต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/>
          <a:stretch>
            <a:fillRect/>
          </a:stretch>
        </p:blipFill>
        <p:spPr bwMode="auto">
          <a:xfrm>
            <a:off x="5991226" y="4137422"/>
            <a:ext cx="2888456" cy="161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08732" y="5618075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0833495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5046712" cy="846138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</a:t>
            </a:r>
            <a:r>
              <a:rPr lang="en-US" cap="none" dirty="0" smtClean="0"/>
              <a:t>he</a:t>
            </a:r>
            <a:r>
              <a:rPr lang="en-US" dirty="0" smtClean="0"/>
              <a:t> A4 Paper Models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49" t="23000" r="27310" b="18847"/>
          <a:stretch/>
        </p:blipFill>
        <p:spPr>
          <a:xfrm>
            <a:off x="-42697" y="846138"/>
            <a:ext cx="9076994" cy="5980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04" y="1340768"/>
            <a:ext cx="1367044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Better quality of life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021" y="1340768"/>
            <a:ext cx="1590803" cy="20005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More Income</a:t>
            </a:r>
          </a:p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Reducing Cost of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Produn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4386" y="1340768"/>
            <a:ext cx="15104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Push forward/</a:t>
            </a:r>
          </a:p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Mobilize</a:t>
            </a:r>
            <a:endParaRPr lang="th-TH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9924" y="1340768"/>
            <a:ext cx="1620287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Six national policy (MOAC)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2828" y="1340768"/>
            <a:ext cx="1395677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Smart farmer/Officer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8286" y="1320919"/>
            <a:ext cx="153738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Mission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0269" y="4365104"/>
            <a:ext cx="1171947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PPP</a:t>
            </a:r>
            <a:endParaRPr lang="th-TH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1773" y="4233311"/>
            <a:ext cx="2103461" cy="1815882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Innovation/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Tech./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New theory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Agri.</a:t>
            </a:r>
            <a:endParaRPr lang="th-TH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86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Vegetable strategy</a:t>
            </a:r>
            <a:endParaRPr lang="th-TH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28800"/>
            <a:ext cx="8686800" cy="334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Vision:</a:t>
            </a:r>
            <a:endParaRPr lang="th-TH" sz="2800" dirty="0"/>
          </a:p>
          <a:p>
            <a:pPr marL="0" indent="0">
              <a:buNone/>
            </a:pPr>
            <a:r>
              <a:rPr lang="en-US" sz="2800" dirty="0" smtClean="0"/>
              <a:t>Leadership in varieties of vegetables  produce and products in line with environmental friendly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GAP/Quality standards/Safe vegetables/Seed hub</a:t>
            </a:r>
            <a:endParaRPr lang="th-TH" sz="2800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8" y="5012010"/>
            <a:ext cx="2762250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05" y="4941168"/>
            <a:ext cx="246697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40" y="4976588"/>
            <a:ext cx="2619375" cy="1728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5959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3"/>
          <p:cNvGrpSpPr>
            <a:grpSpLocks/>
          </p:cNvGrpSpPr>
          <p:nvPr/>
        </p:nvGrpSpPr>
        <p:grpSpPr bwMode="auto">
          <a:xfrm>
            <a:off x="428625" y="2527300"/>
            <a:ext cx="8286750" cy="4116388"/>
            <a:chOff x="428596" y="2527602"/>
            <a:chExt cx="8286808" cy="4116108"/>
          </a:xfrm>
        </p:grpSpPr>
        <p:sp>
          <p:nvSpPr>
            <p:cNvPr id="18" name="Rectangle 17"/>
            <p:cNvSpPr/>
            <p:nvPr/>
          </p:nvSpPr>
          <p:spPr>
            <a:xfrm>
              <a:off x="1357291" y="5072192"/>
              <a:ext cx="7358113" cy="571461"/>
            </a:xfrm>
            <a:prstGeom prst="rect">
              <a:avLst/>
            </a:prstGeom>
            <a:solidFill>
              <a:srgbClr val="FF2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8596" y="6143681"/>
              <a:ext cx="8286808" cy="500029"/>
            </a:xfrm>
            <a:prstGeom prst="rect">
              <a:avLst/>
            </a:prstGeom>
            <a:solidFill>
              <a:srgbClr val="3DA5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1674" y="5640478"/>
              <a:ext cx="7813730" cy="500028"/>
            </a:xfrm>
            <a:prstGeom prst="rect">
              <a:avLst/>
            </a:prstGeom>
            <a:solidFill>
              <a:srgbClr val="82CE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85919" y="4586450"/>
              <a:ext cx="6929485" cy="50002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14547" y="4027688"/>
              <a:ext cx="6500857" cy="571461"/>
            </a:xfrm>
            <a:prstGeom prst="rect">
              <a:avLst/>
            </a:prstGeom>
            <a:solidFill>
              <a:srgbClr val="DEE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87625" y="3541946"/>
              <a:ext cx="6027779" cy="5000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3240" y="3030806"/>
              <a:ext cx="5572164" cy="500028"/>
            </a:xfrm>
            <a:prstGeom prst="rect">
              <a:avLst/>
            </a:prstGeom>
            <a:solidFill>
              <a:srgbClr val="FF33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16318" y="2527602"/>
              <a:ext cx="5099086" cy="500029"/>
            </a:xfrm>
            <a:prstGeom prst="rect">
              <a:avLst/>
            </a:prstGeom>
            <a:solidFill>
              <a:srgbClr val="FFCE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8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0063" y="6243638"/>
            <a:ext cx="45720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1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Water source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63" y="5172075"/>
            <a:ext cx="6215062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3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Chemical/ Pesticide application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63" y="5672138"/>
            <a:ext cx="45720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2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Growing area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25" y="4672013"/>
            <a:ext cx="45720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4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Storage and transport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25" y="4119563"/>
            <a:ext cx="45720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5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Product free from pest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50" y="3600450"/>
            <a:ext cx="6357938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6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Production process for quality produces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75" y="3100388"/>
            <a:ext cx="528637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7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Harvest &amp; post-harvest handling 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1938" y="2600325"/>
            <a:ext cx="4572000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8</a:t>
            </a:r>
            <a:r>
              <a:rPr lang="th-TH" sz="2000" b="1" dirty="0">
                <a:latin typeface="Comic Sans MS" pitchFamily="66" charset="0"/>
                <a:cs typeface="Angsana New" pitchFamily="18" charset="-34"/>
              </a:rPr>
              <a:t>. </a:t>
            </a:r>
            <a:r>
              <a:rPr lang="en-US" sz="2000" b="1" dirty="0">
                <a:latin typeface="Comic Sans MS" pitchFamily="66" charset="0"/>
                <a:cs typeface="Angsana New" pitchFamily="18" charset="-34"/>
              </a:rPr>
              <a:t>Record keeping</a:t>
            </a:r>
            <a:endParaRPr lang="th-TH" sz="2000" b="1" dirty="0">
              <a:latin typeface="Comic Sans MS" pitchFamily="66" charset="0"/>
              <a:cs typeface="Angsana New" pitchFamily="18" charset="-34"/>
            </a:endParaRPr>
          </a:p>
        </p:txBody>
      </p:sp>
      <p:sp>
        <p:nvSpPr>
          <p:cNvPr id="13331" name="Title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 anchorCtr="0"/>
          <a:lstStyle/>
          <a:p>
            <a:pPr algn="l"/>
            <a:r>
              <a:rPr lang="en-US" sz="4000" b="1" dirty="0" smtClean="0">
                <a:solidFill>
                  <a:srgbClr val="FF4B94"/>
                </a:solidFill>
                <a:latin typeface="Comic Sans MS" pitchFamily="66" charset="0"/>
              </a:rPr>
              <a:t>Q-GAP</a:t>
            </a:r>
            <a:endParaRPr lang="th-TH" sz="4000" b="1" dirty="0">
              <a:solidFill>
                <a:srgbClr val="FF4B94"/>
              </a:solidFill>
              <a:latin typeface="Comic Sans MS" pitchFamily="66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2875" y="1309688"/>
            <a:ext cx="1357313" cy="1044575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6" name="Rounded Rectangle 25"/>
          <p:cNvSpPr/>
          <p:nvPr/>
        </p:nvSpPr>
        <p:spPr>
          <a:xfrm>
            <a:off x="1643063" y="1285875"/>
            <a:ext cx="1357312" cy="107156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7" name="Rounded Rectangle 26"/>
          <p:cNvSpPr/>
          <p:nvPr/>
        </p:nvSpPr>
        <p:spPr>
          <a:xfrm>
            <a:off x="7358063" y="1285875"/>
            <a:ext cx="1357312" cy="1071563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8" name="Rounded Rectangle 27"/>
          <p:cNvSpPr/>
          <p:nvPr/>
        </p:nvSpPr>
        <p:spPr>
          <a:xfrm>
            <a:off x="3071813" y="1285875"/>
            <a:ext cx="1357312" cy="1071563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29" name="Rounded Rectangle 28"/>
          <p:cNvSpPr/>
          <p:nvPr/>
        </p:nvSpPr>
        <p:spPr>
          <a:xfrm>
            <a:off x="4500563" y="1285875"/>
            <a:ext cx="1357312" cy="1071563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30" name="Rounded Rectangle 29"/>
          <p:cNvSpPr/>
          <p:nvPr/>
        </p:nvSpPr>
        <p:spPr>
          <a:xfrm>
            <a:off x="5929313" y="1285875"/>
            <a:ext cx="1357312" cy="1071563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33" name="Rounded Rectangle 32"/>
          <p:cNvSpPr/>
          <p:nvPr/>
        </p:nvSpPr>
        <p:spPr>
          <a:xfrm>
            <a:off x="155575" y="2500313"/>
            <a:ext cx="1357313" cy="1071562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35" name="Rounded Rectangle 34"/>
          <p:cNvSpPr/>
          <p:nvPr/>
        </p:nvSpPr>
        <p:spPr>
          <a:xfrm>
            <a:off x="142875" y="3643313"/>
            <a:ext cx="1357313" cy="1071562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</p:spTree>
    <p:extLst>
      <p:ext uri="{BB962C8B-B14F-4D97-AF65-F5344CB8AC3E}">
        <p14:creationId xmlns:p14="http://schemas.microsoft.com/office/powerpoint/2010/main" val="13363131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41387"/>
          </a:xfrm>
          <a:solidFill>
            <a:schemeClr val="accent2"/>
          </a:solidFill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r>
              <a:rPr lang="en-US" b="1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Market </a:t>
            </a:r>
            <a:r>
              <a:rPr lang="en-US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situation (2016)</a:t>
            </a:r>
            <a:endParaRPr lang="th-TH" b="1" i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28670"/>
            <a:ext cx="9144000" cy="5303859"/>
          </a:xfrm>
          <a:effectLst>
            <a:outerShdw dist="35921" dir="2700000" algn="ctr" rotWithShape="0">
              <a:srgbClr val="FF3300"/>
            </a:outerShdw>
          </a:effectLst>
        </p:spPr>
        <p:txBody>
          <a:bodyPr>
            <a:normAutofit fontScale="92500"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Top ten of principal agric. export</a:t>
            </a:r>
          </a:p>
          <a:p>
            <a:pPr>
              <a:buNone/>
            </a:pPr>
            <a:r>
              <a:rPr lang="th-TH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Rubber &amp; products (1</a:t>
            </a:r>
            <a:r>
              <a:rPr lang="en-US" sz="3600" baseline="30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	: 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155,753.08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Rice &amp; products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(2</a:t>
            </a:r>
            <a:r>
              <a:rPr lang="en-US" sz="36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	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154,433.92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Cassava &amp; products (3</a:t>
            </a:r>
            <a:r>
              <a:rPr lang="en-US" sz="3600" baseline="30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	: 103,128.77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en-US" sz="3600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Chicken &amp;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products (4</a:t>
            </a:r>
            <a:r>
              <a:rPr lang="en-US" sz="36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): 71,680.22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Fruits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products 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en-US" sz="3600" baseline="30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)	: </a:t>
            </a: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54,627.25 </a:t>
            </a:r>
            <a:r>
              <a:rPr lang="en-US" sz="3600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veget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 products (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3600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	: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7,502.21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m.baht</a:t>
            </a:r>
            <a:endParaRPr lang="th-TH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6150114"/>
            <a:ext cx="82381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solidFill>
                  <a:schemeClr val="tx1">
                    <a:lumMod val="95000"/>
                  </a:schemeClr>
                </a:solidFill>
                <a:cs typeface="+mn-cs"/>
              </a:rPr>
              <a:t>ที่มา </a:t>
            </a:r>
            <a:r>
              <a:rPr lang="th-TH" sz="2000" dirty="0">
                <a:solidFill>
                  <a:schemeClr val="tx1">
                    <a:lumMod val="95000"/>
                  </a:schemeClr>
                </a:solidFill>
                <a:cs typeface="+mn-cs"/>
              </a:rPr>
              <a:t>: ศูนย์เทคโนโลยีสารสนเทศและการสื่อสาร สำนักงานปลัดกระทรวงพาณิชย์ โดยความร่วมมือจากกรมศุลกากร</a:t>
            </a:r>
            <a:endParaRPr lang="th-TH" sz="2000" dirty="0" smtClean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cs typeface="+mn-cs"/>
              </a:rPr>
              <a:t>http://www.ops3.moc.go.th/export/recode_export_rank/#</a:t>
            </a:r>
            <a:endParaRPr lang="th-TH" sz="18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65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998295" y="722369"/>
            <a:ext cx="6859378" cy="110799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</a:rPr>
              <a:t>Strategy R&amp;D 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</a:rPr>
              <a:t>for 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</a:rPr>
              <a:t>vegetables</a:t>
            </a:r>
            <a:r>
              <a:rPr lang="en-US" sz="6600" dirty="0" smtClean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endParaRPr lang="th-TH" sz="6600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84152" y="2807057"/>
            <a:ext cx="818865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1960 – 2000 for increasing (high) yield/productivity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&gt;2000 – </a:t>
            </a:r>
            <a:r>
              <a:rPr lang="en-US" sz="2400" dirty="0" smtClean="0">
                <a:solidFill>
                  <a:srgbClr val="FFFF00"/>
                </a:solidFill>
                <a:latin typeface="Tahoma" panose="020B0604030504040204" pitchFamily="34" charset="0"/>
              </a:rPr>
              <a:t>2010 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for minimizing chemical residual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&gt;</a:t>
            </a:r>
            <a:r>
              <a:rPr lang="en-US" sz="2400" dirty="0" smtClean="0">
                <a:solidFill>
                  <a:srgbClr val="FFFF00"/>
                </a:solidFill>
                <a:latin typeface="Tahoma" panose="020B0604030504040204" pitchFamily="34" charset="0"/>
              </a:rPr>
              <a:t>2010 </a:t>
            </a:r>
            <a:r>
              <a:rPr lang="en-US" sz="2400" dirty="0">
                <a:solidFill>
                  <a:srgbClr val="FFFF00"/>
                </a:solidFill>
                <a:latin typeface="Tahoma" panose="020B0604030504040204" pitchFamily="34" charset="0"/>
              </a:rPr>
              <a:t>- for </a:t>
            </a:r>
            <a:r>
              <a:rPr lang="en-US" sz="2400" dirty="0" err="1" smtClean="0">
                <a:solidFill>
                  <a:srgbClr val="FFFF00"/>
                </a:solidFill>
                <a:latin typeface="Tahoma" panose="020B0604030504040204" pitchFamily="34" charset="0"/>
              </a:rPr>
              <a:t>inc.</a:t>
            </a:r>
            <a:r>
              <a:rPr lang="en-US" sz="2400" dirty="0" smtClean="0">
                <a:solidFill>
                  <a:srgbClr val="FFFF00"/>
                </a:solidFill>
                <a:latin typeface="Tahoma" panose="020B0604030504040204" pitchFamily="34" charset="0"/>
              </a:rPr>
              <a:t> standard/nutritional/health/organics/safe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endParaRPr lang="th-TH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193558" y="5805264"/>
            <a:ext cx="89746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3300"/>
                </a:solidFill>
              </a:rPr>
              <a:t>Protected </a:t>
            </a:r>
            <a:r>
              <a:rPr lang="en-US" sz="2400" dirty="0" smtClean="0">
                <a:solidFill>
                  <a:srgbClr val="FF3300"/>
                </a:solidFill>
              </a:rPr>
              <a:t>Tech./ Precision Agri./Organic </a:t>
            </a:r>
            <a:r>
              <a:rPr lang="en-US" sz="2400" dirty="0" err="1" smtClean="0">
                <a:solidFill>
                  <a:srgbClr val="FF3300"/>
                </a:solidFill>
              </a:rPr>
              <a:t>Agri</a:t>
            </a:r>
            <a:r>
              <a:rPr lang="en-US" sz="2400" dirty="0" smtClean="0">
                <a:solidFill>
                  <a:srgbClr val="FF3300"/>
                </a:solidFill>
              </a:rPr>
              <a:t>/ Safe Vegetables</a:t>
            </a:r>
            <a:endParaRPr lang="th-TH" sz="2400" dirty="0">
              <a:solidFill>
                <a:srgbClr val="FF33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23928" y="4869160"/>
            <a:ext cx="100811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193558" y="4041068"/>
            <a:ext cx="8410890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5639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428526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New technology/Innovation for increasing efficiency of vegetable production</a:t>
            </a:r>
          </a:p>
          <a:p>
            <a:r>
              <a:rPr lang="en-US" sz="2800" dirty="0" smtClean="0"/>
              <a:t>Top down R&amp;D </a:t>
            </a:r>
            <a:endParaRPr lang="th-TH" sz="2800" dirty="0"/>
          </a:p>
          <a:p>
            <a:r>
              <a:rPr lang="en-US" sz="2800" dirty="0" smtClean="0"/>
              <a:t>Breeding </a:t>
            </a:r>
            <a:r>
              <a:rPr lang="en-US" sz="2800" dirty="0" err="1" smtClean="0"/>
              <a:t>Programme</a:t>
            </a:r>
            <a:endParaRPr lang="th-TH" sz="2800" dirty="0"/>
          </a:p>
          <a:p>
            <a:r>
              <a:rPr lang="en-US" sz="2800" dirty="0" smtClean="0"/>
              <a:t>R&amp;D for specific problem</a:t>
            </a:r>
          </a:p>
          <a:p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From Public and Private</a:t>
            </a:r>
            <a:endParaRPr lang="th-TH" sz="2800" dirty="0">
              <a:solidFill>
                <a:srgbClr val="FFFF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98295" y="722369"/>
            <a:ext cx="6859378" cy="11079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</a:rPr>
              <a:t>Strategy R&amp;D </a:t>
            </a:r>
            <a:r>
              <a:rPr lang="en-US" sz="4000" dirty="0">
                <a:solidFill>
                  <a:srgbClr val="FFFF00"/>
                </a:solidFill>
                <a:latin typeface="Tahoma" panose="020B0604030504040204" pitchFamily="34" charset="0"/>
              </a:rPr>
              <a:t>for </a:t>
            </a:r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</a:rPr>
              <a:t>vegetables</a:t>
            </a:r>
            <a:r>
              <a:rPr lang="en-US" sz="6600" dirty="0" smtClean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endParaRPr lang="th-TH" sz="6600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5689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7" y="452070"/>
            <a:ext cx="5554551" cy="1116425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เทคนิคใหม่ๆ </a:t>
            </a: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(New Techniques)</a:t>
            </a:r>
            <a:endParaRPr lang="th-TH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8" y="1608387"/>
            <a:ext cx="6709906" cy="351204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Drone :</a:t>
            </a:r>
          </a:p>
          <a:p>
            <a:pPr marL="0" indent="0">
              <a:buNone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-Spraying</a:t>
            </a:r>
          </a:p>
          <a:p>
            <a:pPr marL="0" indent="0">
              <a:buNone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-Image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Phenotyping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50" t="18003" r="35773" b="22269"/>
          <a:stretch/>
        </p:blipFill>
        <p:spPr>
          <a:xfrm>
            <a:off x="276648" y="4148301"/>
            <a:ext cx="2676826" cy="139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65" t="17809" r="35359" b="16451"/>
          <a:stretch/>
        </p:blipFill>
        <p:spPr>
          <a:xfrm>
            <a:off x="285694" y="5248833"/>
            <a:ext cx="2698769" cy="1550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52" t="17809" r="35359" b="22075"/>
          <a:stretch/>
        </p:blipFill>
        <p:spPr>
          <a:xfrm>
            <a:off x="2358895" y="4136580"/>
            <a:ext cx="2791408" cy="1456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57" t="17614" r="35462" b="18584"/>
          <a:stretch/>
        </p:blipFill>
        <p:spPr>
          <a:xfrm>
            <a:off x="2332992" y="5228173"/>
            <a:ext cx="2825127" cy="1572703"/>
          </a:xfrm>
          <a:prstGeom prst="rect">
            <a:avLst/>
          </a:prstGeom>
        </p:spPr>
      </p:pic>
      <p:pic>
        <p:nvPicPr>
          <p:cNvPr id="5122" name="Picture 2" descr="https://i0.wp.com/www.thairobotics.com/wp-content/uploads/2012/09/lettuce-bot-prototy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54" y="1754116"/>
            <a:ext cx="2143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6505" y="3511639"/>
            <a:ext cx="3730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5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เจ้าผักกาด หุ่นยนต์มือสังหารวัชพืช</a:t>
            </a:r>
          </a:p>
          <a:p>
            <a:r>
              <a:rPr lang="th-TH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ปัจจุบันหุ่นยนต์ผักกาดต้นแบบตัวนี้ถูกลากโดยรถแทรกเตอร์ ตัวหุ่นยนต์จะใช้กล้องมองหาพืช จากนั้นแยกแยะว่าที่เห็นเป็นผักกาดหรือวัชพืช โดยการใช้ระบบตรวจจำวัตถุ (</a:t>
            </a:r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 recognition) </a:t>
            </a:r>
            <a:r>
              <a:rPr lang="th-TH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เทียบสิ่งที่มองเห็นกับฐานข้อมูลที่เคยเก็บไว้ สุดท้ายคือการกำจัดวัชพืชซึ่งทำได้หลายวิธี คือ ตัดทิ้ง ใส่ยาฆ่าวัชพืชเล็กน้อยลงไปเฉพาะจุด หรือใส่ปุ๋ยลงไปบริเวณวัชพืช ซึ่งความเข้มข้นปุ๋ยที่ใส่มากเพียงพอที่จะทำให้วัชพืชตายในขณะที่เพิ่มอาหารให้ผักกาดไปในตัว กระบวนการทั้งหมดนี้ทำในขณะที่หุ่นยนต์ถูกลากอยู่ ดังนั้นการตัดหรือฉีดสารเคมีจะต้องคำนวณตำแหน่งชดเชยการเคลื่อนที่ไว้ด้วย ซึ่งในระบบปัจจุบันสามารถทำได้แม่นยำถึง 98% ที่ความเร็วในการวิ่ง 4.8 กิโลเมตรต่อชั่วโมง</a:t>
            </a:r>
            <a:endParaRPr lang="th-TH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382" t="39767" r="41268" b="38826"/>
          <a:stretch/>
        </p:blipFill>
        <p:spPr>
          <a:xfrm>
            <a:off x="5376835" y="5630715"/>
            <a:ext cx="3529631" cy="950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6834" y="6581586"/>
            <a:ext cx="42034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/>
              <a:t>https://www.thairobotics.com/2012/10/01/lettuce-bot-weed-terminator/</a:t>
            </a:r>
            <a:endParaRPr lang="th-TH" sz="825" dirty="0"/>
          </a:p>
        </p:txBody>
      </p:sp>
      <p:sp>
        <p:nvSpPr>
          <p:cNvPr id="11" name="TextBox 10"/>
          <p:cNvSpPr txBox="1"/>
          <p:nvPr/>
        </p:nvSpPr>
        <p:spPr>
          <a:xfrm>
            <a:off x="5086931" y="1727323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Robot Sensor: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648" y="3046685"/>
            <a:ext cx="20563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dirty="0"/>
              <a:t>-การพ่นสารเคมี</a:t>
            </a:r>
          </a:p>
          <a:p>
            <a:r>
              <a:rPr lang="th-TH" sz="1500" dirty="0"/>
              <a:t>-การใช้ภาพถ่าย แปลผลในการควบคุมการเกิดโรค</a:t>
            </a:r>
          </a:p>
        </p:txBody>
      </p:sp>
      <p:grpSp>
        <p:nvGrpSpPr>
          <p:cNvPr id="14" name="Gruppieren 40"/>
          <p:cNvGrpSpPr>
            <a:grpSpLocks/>
          </p:cNvGrpSpPr>
          <p:nvPr/>
        </p:nvGrpSpPr>
        <p:grpSpPr bwMode="auto">
          <a:xfrm>
            <a:off x="2437930" y="1608387"/>
            <a:ext cx="2140877" cy="1282682"/>
            <a:chOff x="6525649" y="1177037"/>
            <a:chExt cx="1991357" cy="1171805"/>
          </a:xfrm>
        </p:grpSpPr>
        <p:sp>
          <p:nvSpPr>
            <p:cNvPr id="15" name="Rechteck 42"/>
            <p:cNvSpPr/>
            <p:nvPr/>
          </p:nvSpPr>
          <p:spPr>
            <a:xfrm>
              <a:off x="6932253" y="1177037"/>
              <a:ext cx="1584753" cy="11387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500" b="1" dirty="0">
                  <a:latin typeface="Arial" pitchFamily="34" charset="0"/>
                </a:rPr>
                <a:t>Ext. </a:t>
              </a:r>
              <a:r>
                <a:rPr lang="de-DE" sz="1500" b="1" dirty="0" err="1">
                  <a:latin typeface="Arial" pitchFamily="34" charset="0"/>
                </a:rPr>
                <a:t>devices</a:t>
              </a:r>
              <a:endParaRPr lang="en-US" sz="1500" dirty="0"/>
            </a:p>
            <a:p>
              <a:pPr marL="90488" indent="-90488">
                <a:buFont typeface="Arial" pitchFamily="34" charset="0"/>
                <a:buChar char="•"/>
                <a:defRPr/>
              </a:pPr>
              <a:r>
                <a:rPr lang="en-US" sz="1500" b="1" dirty="0"/>
                <a:t>GPS</a:t>
              </a:r>
            </a:p>
            <a:p>
              <a:pPr marL="90488" indent="-90488">
                <a:buFont typeface="Arial" pitchFamily="34" charset="0"/>
                <a:buChar char="•"/>
                <a:defRPr/>
              </a:pPr>
              <a:r>
                <a:rPr lang="en-US" sz="1500" b="1" dirty="0"/>
                <a:t>Smartphones</a:t>
              </a:r>
            </a:p>
            <a:p>
              <a:pPr marL="90488" indent="-90488">
                <a:buFont typeface="Arial" pitchFamily="34" charset="0"/>
                <a:buChar char="•"/>
                <a:defRPr/>
              </a:pPr>
              <a:r>
                <a:rPr lang="en-US" sz="1500" b="1" dirty="0"/>
                <a:t>Early warning </a:t>
              </a:r>
            </a:p>
            <a:p>
              <a:pPr marL="90488" indent="-90488">
                <a:buFont typeface="Arial" pitchFamily="34" charset="0"/>
                <a:buChar char="•"/>
                <a:defRPr/>
              </a:pPr>
              <a:r>
                <a:rPr lang="en-US" sz="1500" dirty="0"/>
                <a:t>etc.</a:t>
              </a:r>
            </a:p>
          </p:txBody>
        </p:sp>
        <p:pic>
          <p:nvPicPr>
            <p:cNvPr id="17" name="Picture 3" descr="C:\Dokumente und Einstellungen\kf16\Lokale Einstellungen\Temporary Internet Files\Content.IE5\PKV3TG8D\MC900441332[1]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903820">
              <a:off x="6525649" y="1710286"/>
              <a:ext cx="638556" cy="638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121784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88373"/>
              </p:ext>
            </p:extLst>
          </p:nvPr>
        </p:nvGraphicFramePr>
        <p:xfrm>
          <a:off x="293667" y="1217302"/>
          <a:ext cx="8423672" cy="5378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6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573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3226">
                <a:tc>
                  <a:txBody>
                    <a:bodyPr/>
                    <a:lstStyle/>
                    <a:p>
                      <a:pPr marL="255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Area of interest / Challenge  </a:t>
                      </a:r>
                    </a:p>
                    <a:p>
                      <a:pPr marL="255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PA technology for DOA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433" marR="51433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5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effectLst/>
                        </a:rPr>
                        <a:t>Possible Applications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433" marR="51433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264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Proximal sensing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Measurement/specific mapping</a:t>
                      </a:r>
                      <a:r>
                        <a:rPr lang="th-TH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12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Global Navigation Satellite System : GNSS)    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Controlled Traffic Farming (CTF)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182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 Rate Technology (VRT)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Various cultural managements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Remote Sensing: RS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Characterization/crop risk analysis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526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UAV (Drone) 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Increase efficiency spraying/pest control/</a:t>
                      </a:r>
                      <a:r>
                        <a:rPr lang="en-US" sz="1600" dirty="0" err="1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phenotyping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0246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GIS – modeling integration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 natural resource management/ Land/Crop suitability rating</a:t>
                      </a:r>
                      <a:r>
                        <a:rPr lang="th-TH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consolidated/mega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farm (</a:t>
                      </a:r>
                      <a:r>
                        <a:rPr lang="th-TH" sz="1600" baseline="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แปลงใหญ่)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6968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Sampling Location 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efficiency of fertilizer application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7544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Biomass Monitoring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 fertilizer/nitrogen management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7780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Farm Management Information Systems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Decision making for input 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0994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Machine Vision Systems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Grading/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phenotyping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40246"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Greenhouse Technology</a:t>
                      </a:r>
                    </a:p>
                  </a:txBody>
                  <a:tcPr marL="51433" marR="51433" marT="0" marB="0"/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Climate control/productivity/standard operating procedure</a:t>
                      </a:r>
                    </a:p>
                  </a:txBody>
                  <a:tcPr marL="51433" marR="51433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6123" name="TextBox 4"/>
          <p:cNvSpPr txBox="1">
            <a:spLocks noChangeArrowheads="1"/>
          </p:cNvSpPr>
          <p:nvPr/>
        </p:nvSpPr>
        <p:spPr bwMode="auto">
          <a:xfrm>
            <a:off x="611560" y="404664"/>
            <a:ext cx="7848872" cy="46166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h-TH" sz="2400" dirty="0">
                <a:solidFill>
                  <a:srgbClr val="7030A0"/>
                </a:solidFill>
              </a:rPr>
              <a:t>Areas of interest </a:t>
            </a:r>
            <a:r>
              <a:rPr lang="en-US" altLang="th-TH" sz="2400" dirty="0" smtClean="0">
                <a:solidFill>
                  <a:srgbClr val="7030A0"/>
                </a:solidFill>
              </a:rPr>
              <a:t>Precision Agriculture  </a:t>
            </a:r>
            <a:r>
              <a:rPr lang="en-US" altLang="th-TH" sz="2400" dirty="0">
                <a:solidFill>
                  <a:srgbClr val="7030A0"/>
                </a:solidFill>
              </a:rPr>
              <a:t>technology-DOA</a:t>
            </a:r>
            <a:endParaRPr lang="en-US" altLang="th-TH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732" y="5618075"/>
            <a:ext cx="4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080945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4" y="1131805"/>
            <a:ext cx="4829656" cy="1325563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Precision Tomato Production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(in NL)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</a:t>
            </a:r>
            <a:r>
              <a:rPr lang="en-US" sz="2000" cap="none" dirty="0" smtClean="0">
                <a:solidFill>
                  <a:srgbClr val="FFFF00"/>
                </a:solidFill>
              </a:rPr>
              <a:t>increasing photosynthesis</a:t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co2  at leaf boundary layer</a:t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</a:t>
            </a:r>
            <a:r>
              <a:rPr lang="en-US" sz="2000" cap="none" dirty="0" err="1" smtClean="0">
                <a:solidFill>
                  <a:srgbClr val="FFFF00"/>
                </a:solidFill>
              </a:rPr>
              <a:t>fertigation</a:t>
            </a:r>
            <a:r>
              <a:rPr lang="en-US" sz="2000" cap="none" dirty="0" smtClean="0">
                <a:solidFill>
                  <a:srgbClr val="FFFF00"/>
                </a:solidFill>
              </a:rPr>
              <a:t> (crop </a:t>
            </a:r>
            <a:r>
              <a:rPr lang="en-US" sz="2000" cap="none" dirty="0" err="1" smtClean="0">
                <a:solidFill>
                  <a:srgbClr val="FFFF00"/>
                </a:solidFill>
              </a:rPr>
              <a:t>requirt</a:t>
            </a:r>
            <a:r>
              <a:rPr lang="en-US" sz="2000" cap="none" dirty="0" smtClean="0">
                <a:solidFill>
                  <a:srgbClr val="FFFF00"/>
                </a:solidFill>
              </a:rPr>
              <a:t>.)</a:t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light </a:t>
            </a:r>
            <a:r>
              <a:rPr lang="en-US" sz="2000" cap="none" dirty="0" err="1" smtClean="0">
                <a:solidFill>
                  <a:srgbClr val="FFFF00"/>
                </a:solidFill>
              </a:rPr>
              <a:t>inty</a:t>
            </a:r>
            <a:r>
              <a:rPr lang="en-US" sz="2000" cap="none" dirty="0" smtClean="0">
                <a:solidFill>
                  <a:srgbClr val="FFFF00"/>
                </a:solidFill>
              </a:rPr>
              <a:t>. </a:t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-temperature 18-30 </a:t>
            </a:r>
            <a:r>
              <a:rPr lang="en-US" sz="2000" cap="none" baseline="30000" dirty="0" smtClean="0">
                <a:solidFill>
                  <a:srgbClr val="FFFF00"/>
                </a:solidFill>
              </a:rPr>
              <a:t>0</a:t>
            </a:r>
            <a:r>
              <a:rPr lang="en-US" sz="2000" cap="none" dirty="0" smtClean="0">
                <a:solidFill>
                  <a:srgbClr val="FFFF00"/>
                </a:solidFill>
              </a:rPr>
              <a:t>c</a:t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</a:t>
            </a:r>
            <a:r>
              <a:rPr lang="en-US" sz="2000" cap="none" dirty="0" err="1" smtClean="0">
                <a:solidFill>
                  <a:srgbClr val="FFFF00"/>
                </a:solidFill>
              </a:rPr>
              <a:t>rh</a:t>
            </a:r>
            <a:r>
              <a:rPr lang="en-US" sz="2000" cap="none" dirty="0" smtClean="0">
                <a:solidFill>
                  <a:srgbClr val="FFFF00"/>
                </a:solidFill>
              </a:rPr>
              <a:t/>
            </a:r>
            <a:br>
              <a:rPr lang="en-US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vigorous rootstock</a:t>
            </a:r>
            <a:r>
              <a:rPr lang="th-TH" sz="2000" cap="none" dirty="0" smtClean="0">
                <a:solidFill>
                  <a:srgbClr val="FFFF00"/>
                </a:solidFill>
              </a:rPr>
              <a:t/>
            </a:r>
            <a:br>
              <a:rPr lang="th-TH" sz="2000" cap="none" dirty="0" smtClean="0">
                <a:solidFill>
                  <a:srgbClr val="FFFF00"/>
                </a:solidFill>
              </a:rPr>
            </a:br>
            <a:r>
              <a:rPr lang="en-US" sz="2000" cap="none" dirty="0" smtClean="0">
                <a:solidFill>
                  <a:srgbClr val="FFFF00"/>
                </a:solidFill>
              </a:rPr>
              <a:t>- pollination (bubble </a:t>
            </a:r>
            <a:r>
              <a:rPr lang="en-US" sz="2000" dirty="0" smtClean="0">
                <a:solidFill>
                  <a:srgbClr val="FFFF00"/>
                </a:solidFill>
              </a:rPr>
              <a:t>bee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endParaRPr lang="th-TH" sz="2000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7857" y="1448800"/>
            <a:ext cx="4829926" cy="203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66" y="3874921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28" y="5088763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723" y="169196"/>
            <a:ext cx="2037626" cy="482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1318" y="3519103"/>
            <a:ext cx="2220801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Attaining as potential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yield as </a:t>
            </a:r>
            <a:r>
              <a:rPr lang="en-US" sz="2400" dirty="0" smtClean="0">
                <a:solidFill>
                  <a:srgbClr val="7030A0"/>
                </a:solidFill>
              </a:rPr>
              <a:t>80-100 kg</a:t>
            </a:r>
            <a:r>
              <a:rPr lang="en-US" sz="2400" dirty="0" smtClean="0">
                <a:solidFill>
                  <a:srgbClr val="FFFF00"/>
                </a:solidFill>
              </a:rPr>
              <a:t>./</a:t>
            </a:r>
            <a:r>
              <a:rPr lang="en-US" sz="2400" dirty="0" err="1" smtClean="0">
                <a:solidFill>
                  <a:srgbClr val="FFFF00"/>
                </a:solidFill>
              </a:rPr>
              <a:t>sqm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th-TH" sz="24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2093" t="17368" r="14238" b="9753"/>
          <a:stretch/>
        </p:blipFill>
        <p:spPr>
          <a:xfrm>
            <a:off x="2482996" y="2092741"/>
            <a:ext cx="3651911" cy="237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95952" y="4999122"/>
            <a:ext cx="4827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https://www.google.co.th/?gws_rd=cr&amp;ei=e3LFWNTbC8TKvgSJg6pY#q=bumble+bee&amp;*</a:t>
            </a:r>
            <a:endParaRPr lang="th-TH" sz="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18010" t="35954" r="22929" b="16306"/>
          <a:stretch/>
        </p:blipFill>
        <p:spPr bwMode="auto">
          <a:xfrm>
            <a:off x="5812486" y="5137607"/>
            <a:ext cx="3073547" cy="149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ight Arrow 7"/>
          <p:cNvSpPr/>
          <p:nvPr/>
        </p:nvSpPr>
        <p:spPr>
          <a:xfrm>
            <a:off x="2482996" y="692696"/>
            <a:ext cx="6488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3141815" y="549475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CFF"/>
                </a:solidFill>
              </a:rPr>
              <a:t>Our Expectation</a:t>
            </a:r>
            <a:endParaRPr lang="th-TH" b="1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919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039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313" y="784829"/>
            <a:ext cx="3845466" cy="2929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5" name="Rectangle 4"/>
          <p:cNvSpPr/>
          <p:nvPr/>
        </p:nvSpPr>
        <p:spPr>
          <a:xfrm>
            <a:off x="5214938" y="908720"/>
            <a:ext cx="3929062" cy="2734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6" name="Rectangle 5"/>
          <p:cNvSpPr/>
          <p:nvPr/>
        </p:nvSpPr>
        <p:spPr>
          <a:xfrm>
            <a:off x="5500687" y="2568025"/>
            <a:ext cx="3009495" cy="4004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7" name="Rectangle 6"/>
          <p:cNvSpPr/>
          <p:nvPr/>
        </p:nvSpPr>
        <p:spPr>
          <a:xfrm>
            <a:off x="285750" y="4006759"/>
            <a:ext cx="3845466" cy="2636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  <p:sp>
        <p:nvSpPr>
          <p:cNvPr id="8" name="Rectangle 7"/>
          <p:cNvSpPr/>
          <p:nvPr/>
        </p:nvSpPr>
        <p:spPr>
          <a:xfrm rot="20439581">
            <a:off x="2798614" y="2662842"/>
            <a:ext cx="2918466" cy="2161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800"/>
          </a:p>
        </p:txBody>
      </p:sp>
    </p:spTree>
    <p:extLst>
      <p:ext uri="{BB962C8B-B14F-4D97-AF65-F5344CB8AC3E}">
        <p14:creationId xmlns:p14="http://schemas.microsoft.com/office/powerpoint/2010/main" val="961660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Conclusion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560" y="1772816"/>
            <a:ext cx="8208912" cy="1756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Production are </a:t>
            </a:r>
            <a:r>
              <a:rPr lang="en-US" dirty="0"/>
              <a:t>depending </a:t>
            </a:r>
            <a:r>
              <a:rPr lang="en-US" dirty="0" smtClean="0"/>
              <a:t>mainly on  </a:t>
            </a:r>
            <a:endParaRPr lang="th-TH" dirty="0"/>
          </a:p>
          <a:p>
            <a:r>
              <a:rPr lang="en-US" sz="2400" dirty="0" smtClean="0"/>
              <a:t>Market/Economic demand  </a:t>
            </a:r>
            <a:r>
              <a:rPr lang="en-US" sz="2400" dirty="0" smtClean="0"/>
              <a:t>(Export and Domestic consumption)</a:t>
            </a:r>
          </a:p>
          <a:p>
            <a:r>
              <a:rPr lang="en-US" sz="2400" dirty="0" smtClean="0"/>
              <a:t>Environmental </a:t>
            </a:r>
            <a:r>
              <a:rPr lang="en-US" sz="2400" dirty="0" smtClean="0"/>
              <a:t>Stress</a:t>
            </a:r>
          </a:p>
          <a:p>
            <a:r>
              <a:rPr lang="en-US" sz="2400" dirty="0" smtClean="0"/>
              <a:t>Disease and Insect constrain </a:t>
            </a:r>
            <a:endParaRPr lang="en-US" sz="2400" dirty="0" smtClean="0"/>
          </a:p>
          <a:p>
            <a:r>
              <a:rPr lang="en-US" sz="2400" dirty="0" smtClean="0"/>
              <a:t>Governmental  </a:t>
            </a:r>
            <a:r>
              <a:rPr lang="en-US" sz="2400" dirty="0" smtClean="0"/>
              <a:t>Policy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0882" y="5589240"/>
            <a:ext cx="727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Contrast   b/w Strategy and Current situation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971600" y="50758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(Less in Innovation and Technology)</a:t>
            </a:r>
            <a:endParaRPr lang="th-TH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27058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contenuto 2"/>
          <p:cNvSpPr>
            <a:spLocks noGrp="1"/>
          </p:cNvSpPr>
          <p:nvPr>
            <p:ph idx="1"/>
          </p:nvPr>
        </p:nvSpPr>
        <p:spPr bwMode="auto">
          <a:xfrm>
            <a:off x="1441716" y="1413518"/>
            <a:ext cx="6172200" cy="6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it-IT" altLang="en-US" sz="4400" b="1" dirty="0"/>
              <a:t>THANK </a:t>
            </a:r>
            <a:r>
              <a:rPr lang="it-IT" altLang="en-US" sz="4400" b="1" dirty="0" smtClean="0"/>
              <a:t>YOU!!</a:t>
            </a:r>
            <a:endParaRPr lang="it-IT" altLang="en-US" sz="4400" b="1" dirty="0"/>
          </a:p>
        </p:txBody>
      </p:sp>
      <p:pic>
        <p:nvPicPr>
          <p:cNvPr id="9830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4" y="2924944"/>
            <a:ext cx="6692902" cy="139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s://encrypted-tbn3.gstatic.com/images?q=tbn:ANd9GcT9dtz9mUjUhncAxyHIWt8n5Q5bfJj7MpCtplfMEFA9dAnrpoJVG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32" y="4509120"/>
            <a:ext cx="3253508" cy="216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1854" y="5805264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for your attention</a:t>
            </a:r>
            <a:endParaRPr lang="th-TH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447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Income &amp; debt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2695" y="1842460"/>
            <a:ext cx="4038600" cy="4525963"/>
          </a:xfrm>
          <a:solidFill>
            <a:srgbClr val="0000FF"/>
          </a:solidFill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Income: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</a:t>
            </a:r>
            <a:r>
              <a:rPr lang="en-US" sz="1400" dirty="0" smtClean="0"/>
              <a:t>Households   Baht/Year  </a:t>
            </a:r>
          </a:p>
          <a:p>
            <a:r>
              <a:rPr lang="en-US" sz="1600" dirty="0" err="1" smtClean="0"/>
              <a:t>Agri</a:t>
            </a:r>
            <a:r>
              <a:rPr lang="en-US" sz="1600" dirty="0" smtClean="0"/>
              <a:t>-income             5,583,082 - 100,060</a:t>
            </a:r>
          </a:p>
          <a:p>
            <a:r>
              <a:rPr lang="en-US" sz="1600" dirty="0" smtClean="0"/>
              <a:t>None </a:t>
            </a:r>
            <a:r>
              <a:rPr lang="en-US" sz="1600" dirty="0" err="1" smtClean="0"/>
              <a:t>Agri</a:t>
            </a:r>
            <a:r>
              <a:rPr lang="en-US" sz="1600" dirty="0" smtClean="0"/>
              <a:t>-income   4,423,170 - 78,827</a:t>
            </a:r>
          </a:p>
          <a:p>
            <a:r>
              <a:rPr lang="en-US" sz="1600" dirty="0" smtClean="0"/>
              <a:t>mean                                       157,722</a:t>
            </a:r>
            <a:endParaRPr lang="th-TH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rgbClr val="0000FF"/>
          </a:solidFill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Debt</a:t>
            </a:r>
          </a:p>
          <a:p>
            <a:endParaRPr lang="th-T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5419" t="11029" r="30001" b="56887"/>
          <a:stretch/>
        </p:blipFill>
        <p:spPr>
          <a:xfrm>
            <a:off x="4279845" y="2084722"/>
            <a:ext cx="4775309" cy="4283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0042" y="2104169"/>
            <a:ext cx="1302985" cy="52322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In Agri.</a:t>
            </a:r>
            <a:endParaRPr lang="th-TH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6972" y="2369427"/>
            <a:ext cx="1709122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Range (Baht)</a:t>
            </a:r>
            <a:endParaRPr lang="th-T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547642" y="2681983"/>
            <a:ext cx="1162498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Household</a:t>
            </a:r>
            <a:endParaRPr lang="th-TH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65405" y="2722081"/>
            <a:ext cx="891591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Percent</a:t>
            </a:r>
            <a:endParaRPr lang="th-TH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5452" y="31218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&lt;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32" y="530120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&gt;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5816" y="3789040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6326094" y="5824428"/>
            <a:ext cx="1384046" cy="301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5004048" y="3121804"/>
            <a:ext cx="3682752" cy="955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27770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65321" cy="100811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/>
              <a:t>Vegetables and product  value export</a:t>
            </a:r>
            <a:endParaRPr lang="th-TH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543799"/>
              </p:ext>
            </p:extLst>
          </p:nvPr>
        </p:nvGraphicFramePr>
        <p:xfrm>
          <a:off x="1691680" y="1772816"/>
          <a:ext cx="5454352" cy="4592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8561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pPr fontAlgn="auto">
              <a:defRPr/>
            </a:pPr>
            <a:endParaRPr lang="th-TH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 l="22757" t="20634" r="26709" b="12698"/>
          <a:stretch>
            <a:fillRect/>
          </a:stretch>
        </p:blipFill>
        <p:spPr bwMode="auto">
          <a:xfrm>
            <a:off x="611188" y="260350"/>
            <a:ext cx="259238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 cstate="print"/>
          <a:srcRect l="22334" t="20784" r="26797" b="12549"/>
          <a:stretch>
            <a:fillRect/>
          </a:stretch>
        </p:blipFill>
        <p:spPr bwMode="auto">
          <a:xfrm>
            <a:off x="611188" y="4391025"/>
            <a:ext cx="259238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 cstate="print"/>
          <a:srcRect l="22112" t="20586" r="27132" b="12154"/>
          <a:stretch>
            <a:fillRect/>
          </a:stretch>
        </p:blipFill>
        <p:spPr bwMode="auto">
          <a:xfrm>
            <a:off x="622300" y="2349500"/>
            <a:ext cx="258127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5" cstate="print"/>
          <a:srcRect l="21777" t="20982" r="26575" b="12350"/>
          <a:stretch>
            <a:fillRect/>
          </a:stretch>
        </p:blipFill>
        <p:spPr bwMode="auto">
          <a:xfrm>
            <a:off x="3378200" y="2395538"/>
            <a:ext cx="254952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6" cstate="print"/>
          <a:srcRect l="22000" t="19829" r="26909" b="12352"/>
          <a:stretch>
            <a:fillRect/>
          </a:stretch>
        </p:blipFill>
        <p:spPr bwMode="auto">
          <a:xfrm>
            <a:off x="6072188" y="4391025"/>
            <a:ext cx="2557462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8"/>
          <p:cNvPicPr>
            <a:picLocks noChangeAspect="1" noChangeArrowheads="1"/>
          </p:cNvPicPr>
          <p:nvPr/>
        </p:nvPicPr>
        <p:blipFill>
          <a:blip r:embed="rId7" cstate="print"/>
          <a:srcRect l="22000" t="19829" r="26575" b="11757"/>
          <a:stretch>
            <a:fillRect/>
          </a:stretch>
        </p:blipFill>
        <p:spPr bwMode="auto">
          <a:xfrm>
            <a:off x="6072188" y="258763"/>
            <a:ext cx="25447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6477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7" name="Picture 2"/>
          <p:cNvPicPr>
            <a:picLocks noChangeAspect="1" noChangeArrowheads="1"/>
          </p:cNvPicPr>
          <p:nvPr/>
        </p:nvPicPr>
        <p:blipFill>
          <a:blip r:embed="rId9" cstate="print"/>
          <a:srcRect l="21303" t="17188" r="25549" b="12500"/>
          <a:stretch>
            <a:fillRect/>
          </a:stretch>
        </p:blipFill>
        <p:spPr bwMode="auto">
          <a:xfrm>
            <a:off x="6096000" y="2349500"/>
            <a:ext cx="254952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8" name="Picture 3"/>
          <p:cNvPicPr>
            <a:picLocks noChangeAspect="1" noChangeArrowheads="1"/>
          </p:cNvPicPr>
          <p:nvPr/>
        </p:nvPicPr>
        <p:blipFill>
          <a:blip r:embed="rId10" cstate="print"/>
          <a:srcRect l="21449" t="16406" r="26060" b="12500"/>
          <a:stretch>
            <a:fillRect/>
          </a:stretch>
        </p:blipFill>
        <p:spPr bwMode="auto">
          <a:xfrm>
            <a:off x="3409950" y="290513"/>
            <a:ext cx="24860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9" name="Picture 5"/>
          <p:cNvPicPr>
            <a:picLocks noChangeAspect="1" noChangeArrowheads="1"/>
          </p:cNvPicPr>
          <p:nvPr/>
        </p:nvPicPr>
        <p:blipFill>
          <a:blip r:embed="rId11" cstate="print"/>
          <a:srcRect l="21230" t="17578" r="25401" b="12500"/>
          <a:stretch>
            <a:fillRect/>
          </a:stretch>
        </p:blipFill>
        <p:spPr bwMode="auto">
          <a:xfrm>
            <a:off x="3362325" y="4391025"/>
            <a:ext cx="25812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ตัวแทนเนื้อหา 2"/>
          <p:cNvSpPr txBox="1">
            <a:spLocks/>
          </p:cNvSpPr>
          <p:nvPr/>
        </p:nvSpPr>
        <p:spPr>
          <a:xfrm>
            <a:off x="107950" y="6381750"/>
            <a:ext cx="5472113" cy="3603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Courtesy of 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</a:rPr>
              <a:t>Nakorn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</a:rPr>
              <a:t>Limpakooptathaworn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, Thai City Farm Project</a:t>
            </a:r>
            <a:endParaRPr lang="th-TH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1763713" y="0"/>
            <a:ext cx="287337" cy="1889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วงรี 15"/>
          <p:cNvSpPr/>
          <p:nvPr/>
        </p:nvSpPr>
        <p:spPr>
          <a:xfrm>
            <a:off x="4378325" y="26988"/>
            <a:ext cx="288925" cy="1873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วงรี 16"/>
          <p:cNvSpPr/>
          <p:nvPr/>
        </p:nvSpPr>
        <p:spPr>
          <a:xfrm>
            <a:off x="7226300" y="6350"/>
            <a:ext cx="288925" cy="1889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06132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32" y="260648"/>
            <a:ext cx="7765321" cy="1326321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Vegetables Production</a:t>
            </a:r>
            <a:endParaRPr lang="th-TH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2" y="1272761"/>
            <a:ext cx="4770298" cy="357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37088"/>
            <a:ext cx="3767509" cy="178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27910"/>
            <a:ext cx="2520280" cy="168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5948" y="1272761"/>
            <a:ext cx="4769483" cy="357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3864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76250"/>
            <a:ext cx="8064500" cy="792163"/>
          </a:xfrm>
          <a:solidFill>
            <a:schemeClr val="accent2"/>
          </a:solidFill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3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Crop Production Situation	</a:t>
            </a:r>
            <a:endParaRPr lang="th-TH" sz="4200" b="1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15900" y="1341438"/>
            <a:ext cx="88931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rgbClr val="FFFF00"/>
            </a:outerShdw>
          </a:effec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3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endParaRPr lang="th-TH" sz="39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3132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851998"/>
            <a:ext cx="7165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vegetable </a:t>
            </a:r>
            <a:r>
              <a:rPr lang="en-US" dirty="0"/>
              <a:t>production in </a:t>
            </a:r>
          </a:p>
          <a:p>
            <a:r>
              <a:rPr lang="en-US" dirty="0"/>
              <a:t>tropical regions faces a lot of problems</a:t>
            </a:r>
          </a:p>
          <a:p>
            <a:r>
              <a:rPr lang="en-US" dirty="0"/>
              <a:t>		- Insect pests </a:t>
            </a:r>
          </a:p>
          <a:p>
            <a:r>
              <a:rPr lang="en-US" dirty="0"/>
              <a:t>		- Diseases </a:t>
            </a:r>
          </a:p>
          <a:p>
            <a:r>
              <a:rPr lang="en-US" dirty="0"/>
              <a:t>		- Low standard</a:t>
            </a:r>
          </a:p>
          <a:p>
            <a:r>
              <a:rPr lang="en-US" dirty="0"/>
              <a:t>		- High residues Exceed the MRL </a:t>
            </a:r>
            <a:endParaRPr lang="th-TH" dirty="0"/>
          </a:p>
        </p:txBody>
      </p:sp>
      <p:sp>
        <p:nvSpPr>
          <p:cNvPr id="3" name="Down Arrow 2"/>
          <p:cNvSpPr/>
          <p:nvPr/>
        </p:nvSpPr>
        <p:spPr>
          <a:xfrm>
            <a:off x="3546763" y="4807807"/>
            <a:ext cx="864096" cy="6995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319885" y="5543865"/>
            <a:ext cx="618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33"/>
                </a:solidFill>
              </a:rPr>
              <a:t>High </a:t>
            </a:r>
            <a:r>
              <a:rPr lang="en-US" dirty="0" err="1" smtClean="0">
                <a:solidFill>
                  <a:srgbClr val="FF9933"/>
                </a:solidFill>
              </a:rPr>
              <a:t>Agr</a:t>
            </a:r>
            <a:r>
              <a:rPr lang="en-US" dirty="0" smtClean="0">
                <a:solidFill>
                  <a:srgbClr val="FF9933"/>
                </a:solidFill>
              </a:rPr>
              <a:t>. Input  but low income return</a:t>
            </a:r>
            <a:endParaRPr lang="th-TH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452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 of vegetables in Thailand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ffectLst/>
              </a:rPr>
              <a:t>Leafy vegetable: </a:t>
            </a:r>
            <a:r>
              <a:rPr lang="en-US" dirty="0">
                <a:effectLst/>
                <a:hlinkClick r:id="rId2"/>
              </a:rPr>
              <a:t>edible amaranth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"/>
              </a:rPr>
              <a:t>oriental celery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"/>
              </a:rPr>
              <a:t>garland chrysanthemum (</a:t>
            </a:r>
            <a:r>
              <a:rPr lang="en-US" dirty="0" err="1">
                <a:effectLst/>
                <a:hlinkClick r:id="rId4"/>
              </a:rPr>
              <a:t>Shingiku</a:t>
            </a:r>
            <a:r>
              <a:rPr lang="en-US" dirty="0">
                <a:effectLst/>
                <a:hlinkClick r:id="rId4"/>
              </a:rPr>
              <a:t>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"/>
              </a:rPr>
              <a:t>Japanese Greens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6"/>
              </a:rPr>
              <a:t>herbs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7"/>
              </a:rPr>
              <a:t>vhinese</a:t>
            </a:r>
            <a:r>
              <a:rPr lang="en-US" dirty="0">
                <a:effectLst/>
                <a:hlinkClick r:id="rId7"/>
              </a:rPr>
              <a:t> kale (</a:t>
            </a:r>
            <a:r>
              <a:rPr lang="en-US" dirty="0" err="1">
                <a:effectLst/>
                <a:hlinkClick r:id="rId7"/>
              </a:rPr>
              <a:t>kai</a:t>
            </a:r>
            <a:r>
              <a:rPr lang="en-US" dirty="0">
                <a:effectLst/>
                <a:hlinkClick r:id="rId7"/>
              </a:rPr>
              <a:t> lam)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8"/>
              </a:rPr>
              <a:t>komatsuna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9"/>
              </a:rPr>
              <a:t>lettuce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10"/>
              </a:rPr>
              <a:t>malabar</a:t>
            </a:r>
            <a:r>
              <a:rPr lang="en-US" dirty="0">
                <a:effectLst/>
                <a:hlinkClick r:id="rId10"/>
              </a:rPr>
              <a:t> spinach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1"/>
              </a:rPr>
              <a:t>oriental mustard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2"/>
              </a:rPr>
              <a:t>bunching onion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13"/>
              </a:rPr>
              <a:t>yu</a:t>
            </a:r>
            <a:r>
              <a:rPr lang="en-US" dirty="0">
                <a:effectLst/>
                <a:hlinkClick r:id="rId13"/>
              </a:rPr>
              <a:t> </a:t>
            </a:r>
            <a:r>
              <a:rPr lang="en-US" dirty="0" err="1">
                <a:effectLst/>
                <a:hlinkClick r:id="rId13"/>
              </a:rPr>
              <a:t>choy</a:t>
            </a:r>
            <a:r>
              <a:rPr lang="en-US" dirty="0">
                <a:effectLst/>
                <a:hlinkClick r:id="rId13"/>
              </a:rPr>
              <a:t> (edible rape)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4"/>
              </a:rPr>
              <a:t>oriental spinach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15"/>
              </a:rPr>
              <a:t>hon</a:t>
            </a:r>
            <a:r>
              <a:rPr lang="en-US" dirty="0">
                <a:effectLst/>
                <a:hlinkClick r:id="rId15"/>
              </a:rPr>
              <a:t>-</a:t>
            </a:r>
            <a:r>
              <a:rPr lang="en-US" dirty="0" err="1">
                <a:effectLst/>
                <a:hlinkClick r:id="rId15"/>
              </a:rPr>
              <a:t>tsai</a:t>
            </a:r>
            <a:r>
              <a:rPr lang="en-US" dirty="0">
                <a:effectLst/>
                <a:hlinkClick r:id="rId15"/>
              </a:rPr>
              <a:t>-tai</a:t>
            </a:r>
            <a:r>
              <a:rPr lang="en-US" dirty="0">
                <a:effectLst/>
              </a:rPr>
              <a:t> . - Chinese cabbage: . </a:t>
            </a:r>
            <a:r>
              <a:rPr lang="en-US" dirty="0">
                <a:effectLst/>
                <a:hlinkClick r:id="rId16"/>
              </a:rPr>
              <a:t>white petiole small cabbage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7"/>
              </a:rPr>
              <a:t>green petiole small cabbage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8"/>
              </a:rPr>
              <a:t>white Large Pak Choy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19"/>
              </a:rPr>
              <a:t>heading NAPA Cabbage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20"/>
              </a:rPr>
              <a:t>Semiheading</a:t>
            </a:r>
            <a:r>
              <a:rPr lang="en-US" dirty="0">
                <a:effectLst/>
                <a:hlinkClick r:id="rId20"/>
              </a:rPr>
              <a:t> Chinese cabbage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Herbs: </a:t>
            </a:r>
            <a:r>
              <a:rPr lang="en-US" dirty="0">
                <a:effectLst/>
                <a:hlinkClick r:id="rId21"/>
              </a:rPr>
              <a:t>Chinese leek (Chinese chives)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2"/>
              </a:rPr>
              <a:t>Thai basil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3"/>
              </a:rPr>
              <a:t>coriander (Chinese parsley)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4"/>
              </a:rPr>
              <a:t>mint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25"/>
              </a:rPr>
              <a:t>perilla</a:t>
            </a:r>
            <a:r>
              <a:rPr lang="en-US" dirty="0">
                <a:effectLst/>
                <a:hlinkClick r:id="rId25"/>
              </a:rPr>
              <a:t> (Japanese Shi-So)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6"/>
              </a:rPr>
              <a:t>watercress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Fruit/gourd vegetable: </a:t>
            </a:r>
            <a:r>
              <a:rPr lang="en-US" dirty="0">
                <a:effectLst/>
                <a:hlinkClick r:id="rId27"/>
              </a:rPr>
              <a:t>oriental cucumber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8"/>
              </a:rPr>
              <a:t>oriental eggplant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29"/>
              </a:rPr>
              <a:t>bitter gourd (bitter melon)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0"/>
              </a:rPr>
              <a:t>winter melon (wax gourd)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1"/>
              </a:rPr>
              <a:t>calabash (OPO)</a:t>
            </a:r>
            <a:r>
              <a:rPr lang="en-US" dirty="0">
                <a:effectLst/>
              </a:rPr>
              <a:t> . </a:t>
            </a:r>
            <a:r>
              <a:rPr lang="en-US" dirty="0" err="1">
                <a:effectLst/>
                <a:hlinkClick r:id="rId32"/>
              </a:rPr>
              <a:t>mao</a:t>
            </a:r>
            <a:r>
              <a:rPr lang="en-US" dirty="0">
                <a:effectLst/>
                <a:hlinkClick r:id="rId32"/>
              </a:rPr>
              <a:t> </a:t>
            </a:r>
            <a:r>
              <a:rPr lang="en-US" dirty="0" err="1">
                <a:effectLst/>
                <a:hlinkClick r:id="rId32"/>
              </a:rPr>
              <a:t>qwa</a:t>
            </a:r>
            <a:r>
              <a:rPr lang="en-US" dirty="0">
                <a:effectLst/>
                <a:hlinkClick r:id="rId32"/>
              </a:rPr>
              <a:t> (hairy gourd)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3"/>
              </a:rPr>
              <a:t>Snake Gourd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4"/>
              </a:rPr>
              <a:t>Edible </a:t>
            </a:r>
            <a:r>
              <a:rPr lang="en-US" dirty="0" err="1">
                <a:effectLst/>
                <a:hlinkClick r:id="rId34"/>
              </a:rPr>
              <a:t>Luffa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5"/>
              </a:rPr>
              <a:t>Oriental Melon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6"/>
              </a:rPr>
              <a:t>Pickling Melon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7"/>
              </a:rPr>
              <a:t>Oriental Sweet pepper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8"/>
              </a:rPr>
              <a:t>hot pepper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39"/>
              </a:rPr>
              <a:t>oriental squash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0"/>
              </a:rPr>
              <a:t>tomato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1"/>
              </a:rPr>
              <a:t>watermelon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Root vegetable: </a:t>
            </a:r>
            <a:r>
              <a:rPr lang="en-US" dirty="0">
                <a:effectLst/>
                <a:hlinkClick r:id="rId42"/>
              </a:rPr>
              <a:t>edible burdock (gobo)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3"/>
              </a:rPr>
              <a:t>carrot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4"/>
              </a:rPr>
              <a:t>oriental radish (daikon)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5"/>
              </a:rPr>
              <a:t>turnip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ffectLst/>
              </a:rPr>
              <a:t>Flower vegetable: </a:t>
            </a:r>
            <a:r>
              <a:rPr lang="en-US" dirty="0">
                <a:effectLst/>
                <a:hlinkClick r:id="rId46"/>
              </a:rPr>
              <a:t>broccoli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7"/>
              </a:rPr>
              <a:t>cauliflower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8"/>
              </a:rPr>
              <a:t>flower Chinese cabbage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49"/>
              </a:rPr>
              <a:t>Chinese leek flower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0"/>
              </a:rPr>
              <a:t>white </a:t>
            </a:r>
            <a:r>
              <a:rPr lang="en-US" dirty="0" err="1">
                <a:effectLst/>
                <a:hlinkClick r:id="rId50"/>
              </a:rPr>
              <a:t>choy</a:t>
            </a:r>
            <a:r>
              <a:rPr lang="en-US" dirty="0">
                <a:effectLst/>
                <a:hlinkClick r:id="rId50"/>
              </a:rPr>
              <a:t> sum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1"/>
              </a:rPr>
              <a:t>green </a:t>
            </a:r>
            <a:r>
              <a:rPr lang="en-US" dirty="0" err="1">
                <a:effectLst/>
                <a:hlinkClick r:id="rId51"/>
              </a:rPr>
              <a:t>choy</a:t>
            </a:r>
            <a:r>
              <a:rPr lang="en-US" dirty="0">
                <a:effectLst/>
                <a:hlinkClick r:id="rId51"/>
              </a:rPr>
              <a:t> sum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Others: </a:t>
            </a:r>
            <a:r>
              <a:rPr lang="en-US" dirty="0">
                <a:effectLst/>
                <a:hlinkClick r:id="rId52"/>
              </a:rPr>
              <a:t>baby corn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3"/>
              </a:rPr>
              <a:t>kohlrabi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4"/>
              </a:rPr>
              <a:t>Okra</a:t>
            </a:r>
            <a:r>
              <a:rPr lang="en-US" dirty="0">
                <a:effectLst/>
              </a:rPr>
              <a:t> . </a:t>
            </a:r>
            <a:r>
              <a:rPr lang="en-US" dirty="0">
                <a:effectLst/>
                <a:hlinkClick r:id="rId55"/>
              </a:rPr>
              <a:t>sesame</a:t>
            </a:r>
            <a:r>
              <a:rPr lang="en-US" dirty="0">
                <a:effectLst/>
              </a:rPr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76995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get1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get1" id="{2055E662-2978-49D7-9BF6-796C8E88A9FB}" vid="{F89D915A-2DBE-4D3B-B130-84670A34BE11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Veget1</Template>
  <TotalTime>4157</TotalTime>
  <Words>1648</Words>
  <Application>Microsoft Office PowerPoint</Application>
  <PresentationFormat>On-screen Show (4:3)</PresentationFormat>
  <Paragraphs>376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Angsana New</vt:lpstr>
      <vt:lpstr>Arial</vt:lpstr>
      <vt:lpstr>Bookman Old Style</vt:lpstr>
      <vt:lpstr>Calibri</vt:lpstr>
      <vt:lpstr>Candara</vt:lpstr>
      <vt:lpstr>Comic Sans MS</vt:lpstr>
      <vt:lpstr>Cordia New</vt:lpstr>
      <vt:lpstr>Gill Sans MT</vt:lpstr>
      <vt:lpstr>KodchiangUPC</vt:lpstr>
      <vt:lpstr>Rockwell</vt:lpstr>
      <vt:lpstr>Symbol</vt:lpstr>
      <vt:lpstr>Tahoma</vt:lpstr>
      <vt:lpstr>TH SarabunPSK</vt:lpstr>
      <vt:lpstr>Times New Roman</vt:lpstr>
      <vt:lpstr>Veget1</vt:lpstr>
      <vt:lpstr>Vegetable Production and strategies of AARNET Countries: Thailand</vt:lpstr>
      <vt:lpstr>General Information of Thailand</vt:lpstr>
      <vt:lpstr>Market situation (2016)</vt:lpstr>
      <vt:lpstr>Income &amp; debt</vt:lpstr>
      <vt:lpstr>Vegetables and product  value export</vt:lpstr>
      <vt:lpstr>PowerPoint Presentation</vt:lpstr>
      <vt:lpstr>Vegetables Production</vt:lpstr>
      <vt:lpstr>PowerPoint Presentation</vt:lpstr>
      <vt:lpstr>Kind of vegetables in Thailand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policy</vt:lpstr>
      <vt:lpstr>Thailand’s 20-Year National Strategy &amp; 4.0 Policy (1)</vt:lpstr>
      <vt:lpstr>Thailand’s 20-Year National Strategy &amp; 4.0 Policy (2)</vt:lpstr>
      <vt:lpstr>PowerPoint Presentation</vt:lpstr>
      <vt:lpstr>     Ministry of Agriculture and Cooperatives </vt:lpstr>
      <vt:lpstr>PowerPoint Presentation</vt:lpstr>
      <vt:lpstr>PowerPoint Presentation</vt:lpstr>
      <vt:lpstr>Agricultural Map for Adaptive Management</vt:lpstr>
      <vt:lpstr>3. Cluster Agricultural Farms/Mega Farms</vt:lpstr>
      <vt:lpstr>4. Organic Farming</vt:lpstr>
      <vt:lpstr>5. Agricultural Learning Centers</vt:lpstr>
      <vt:lpstr>6.  Agricultural Products Bank</vt:lpstr>
      <vt:lpstr>The A4 Paper Models</vt:lpstr>
      <vt:lpstr>Vegetable strategy</vt:lpstr>
      <vt:lpstr>Q-GAP</vt:lpstr>
      <vt:lpstr>PowerPoint Presentation</vt:lpstr>
      <vt:lpstr>PowerPoint Presentation</vt:lpstr>
      <vt:lpstr>เทคนิคใหม่ๆ (New Techniques)</vt:lpstr>
      <vt:lpstr>PowerPoint Presentation</vt:lpstr>
      <vt:lpstr>Precision Tomato Production (in NL) - increasing photosynthesis - co2  at leaf boundary layer - fertigation (crop requirt.) - light inty.  -temperature 18-30 0c - rh - vigorous rootstock - pollination (bubble bee)</vt:lpstr>
      <vt:lpstr>PowerPoint Presentation</vt:lpstr>
      <vt:lpstr>PowerPoint Presentation</vt:lpstr>
      <vt:lpstr>Conclusion</vt:lpstr>
      <vt:lpstr>PowerPoint Presentation</vt:lpstr>
    </vt:vector>
  </TitlesOfParts>
  <Company>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 GAP for  Fruit and Vegetables</dc:title>
  <dc:creator>hort</dc:creator>
  <cp:lastModifiedBy>Windows 10 Pro</cp:lastModifiedBy>
  <cp:revision>478</cp:revision>
  <dcterms:created xsi:type="dcterms:W3CDTF">2006-11-10T03:56:09Z</dcterms:created>
  <dcterms:modified xsi:type="dcterms:W3CDTF">2017-05-23T07:30:50Z</dcterms:modified>
</cp:coreProperties>
</file>