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68466720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854" r:id="rId2"/>
  </p:sldMasterIdLst>
  <p:notesMasterIdLst>
    <p:notesMasterId r:id="rId22"/>
  </p:notesMasterIdLst>
  <p:sldIdLst>
    <p:sldId id="330" r:id="rId3"/>
    <p:sldId id="298" r:id="rId4"/>
    <p:sldId id="264" r:id="rId5"/>
    <p:sldId id="315" r:id="rId6"/>
    <p:sldId id="339" r:id="rId7"/>
    <p:sldId id="347" r:id="rId8"/>
    <p:sldId id="340" r:id="rId9"/>
    <p:sldId id="342" r:id="rId10"/>
    <p:sldId id="351" r:id="rId11"/>
    <p:sldId id="349" r:id="rId12"/>
    <p:sldId id="343" r:id="rId13"/>
    <p:sldId id="344" r:id="rId14"/>
    <p:sldId id="289" r:id="rId15"/>
    <p:sldId id="308" r:id="rId16"/>
    <p:sldId id="337" r:id="rId17"/>
    <p:sldId id="323" r:id="rId18"/>
    <p:sldId id="332" r:id="rId19"/>
    <p:sldId id="352" r:id="rId20"/>
    <p:sldId id="346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A1511F"/>
    <a:srgbClr val="003366"/>
    <a:srgbClr val="9900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0416" autoAdjust="0"/>
  </p:normalViewPr>
  <p:slideViewPr>
    <p:cSldViewPr>
      <p:cViewPr varScale="1">
        <p:scale>
          <a:sx n="64" d="100"/>
          <a:sy n="64" d="100"/>
        </p:scale>
        <p:origin x="12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239F1-6932-485B-A55D-2E5388F7B9D1}" type="doc">
      <dgm:prSet loTypeId="urn:microsoft.com/office/officeart/2005/8/layout/radial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SG"/>
        </a:p>
      </dgm:t>
    </dgm:pt>
    <dgm:pt modelId="{89A21239-93CF-4233-BCF7-16C136CD37B4}">
      <dgm:prSet phldrT="[Text]" custT="1"/>
      <dgm:spPr/>
      <dgm:t>
        <a:bodyPr/>
        <a:lstStyle/>
        <a:p>
          <a:r>
            <a:rPr lang="en-US" sz="1600" b="1" dirty="0" smtClean="0"/>
            <a:t>Space creating system</a:t>
          </a:r>
          <a:endParaRPr lang="en-SG" sz="1600" b="1" dirty="0"/>
        </a:p>
      </dgm:t>
    </dgm:pt>
    <dgm:pt modelId="{7EB10356-A386-4782-8C0D-84A2191445FF}" type="parTrans" cxnId="{BB18DA87-713C-460B-B2BE-91C35F18DDF9}">
      <dgm:prSet/>
      <dgm:spPr/>
      <dgm:t>
        <a:bodyPr/>
        <a:lstStyle/>
        <a:p>
          <a:endParaRPr lang="en-SG"/>
        </a:p>
      </dgm:t>
    </dgm:pt>
    <dgm:pt modelId="{BA791253-A530-4DFD-B972-6C391381D400}" type="sibTrans" cxnId="{BB18DA87-713C-460B-B2BE-91C35F18DDF9}">
      <dgm:prSet/>
      <dgm:spPr/>
      <dgm:t>
        <a:bodyPr/>
        <a:lstStyle/>
        <a:p>
          <a:endParaRPr lang="en-SG"/>
        </a:p>
      </dgm:t>
    </dgm:pt>
    <dgm:pt modelId="{BB84D6B6-C183-49ED-8CD1-EA28CE38AD0D}">
      <dgm:prSet phldrT="[Text]" custT="1"/>
      <dgm:spPr/>
      <dgm:t>
        <a:bodyPr/>
        <a:lstStyle/>
        <a:p>
          <a:r>
            <a:rPr lang="en-US" sz="1600" b="1" dirty="0" smtClean="0"/>
            <a:t>Automation &amp; System Integration</a:t>
          </a:r>
          <a:endParaRPr lang="en-SG" sz="1600" b="1" dirty="0"/>
        </a:p>
      </dgm:t>
    </dgm:pt>
    <dgm:pt modelId="{1994EEF8-33CB-4F0D-BE9E-09919E7D193C}" type="parTrans" cxnId="{CE7894AC-3774-4243-84C8-ABD297A402BC}">
      <dgm:prSet/>
      <dgm:spPr/>
      <dgm:t>
        <a:bodyPr/>
        <a:lstStyle/>
        <a:p>
          <a:endParaRPr lang="en-SG"/>
        </a:p>
      </dgm:t>
    </dgm:pt>
    <dgm:pt modelId="{56B7F76D-B1B4-4390-B3AB-AD01B872D451}" type="sibTrans" cxnId="{CE7894AC-3774-4243-84C8-ABD297A402BC}">
      <dgm:prSet/>
      <dgm:spPr/>
      <dgm:t>
        <a:bodyPr/>
        <a:lstStyle/>
        <a:p>
          <a:endParaRPr lang="en-SG"/>
        </a:p>
      </dgm:t>
    </dgm:pt>
    <dgm:pt modelId="{E3294E46-F2F9-4196-B5C8-1723D06F6D58}">
      <dgm:prSet phldrT="[Text]" custT="1"/>
      <dgm:spPr/>
      <dgm:t>
        <a:bodyPr/>
        <a:lstStyle/>
        <a:p>
          <a:r>
            <a:rPr lang="en-US" sz="1600" b="1" dirty="0" smtClean="0"/>
            <a:t>Inputs </a:t>
          </a:r>
          <a:r>
            <a:rPr lang="en-US" sz="1600" b="1" dirty="0" err="1" smtClean="0"/>
            <a:t>optimisation</a:t>
          </a:r>
          <a:endParaRPr lang="en-SG" sz="1600" b="1" dirty="0"/>
        </a:p>
      </dgm:t>
    </dgm:pt>
    <dgm:pt modelId="{C444D2B2-02A7-4C39-9A84-AD0D5F1B3C7B}" type="parTrans" cxnId="{EEF8CC0C-646E-45FA-9073-8A14028611BD}">
      <dgm:prSet/>
      <dgm:spPr/>
      <dgm:t>
        <a:bodyPr/>
        <a:lstStyle/>
        <a:p>
          <a:endParaRPr lang="en-SG"/>
        </a:p>
      </dgm:t>
    </dgm:pt>
    <dgm:pt modelId="{5B6B9086-749A-43F7-B62E-001B894916A9}" type="sibTrans" cxnId="{EEF8CC0C-646E-45FA-9073-8A14028611BD}">
      <dgm:prSet/>
      <dgm:spPr/>
      <dgm:t>
        <a:bodyPr/>
        <a:lstStyle/>
        <a:p>
          <a:endParaRPr lang="en-SG"/>
        </a:p>
      </dgm:t>
    </dgm:pt>
    <dgm:pt modelId="{CBB9DBC7-6FF8-4065-9D81-EB76D1DF80F6}">
      <dgm:prSet phldrT="[Text]" custT="1"/>
      <dgm:spPr/>
      <dgm:t>
        <a:bodyPr/>
        <a:lstStyle/>
        <a:p>
          <a:r>
            <a:rPr lang="en-US" sz="1600" b="1" dirty="0" smtClean="0"/>
            <a:t>Climate Change</a:t>
          </a:r>
          <a:endParaRPr lang="en-SG" sz="1600" b="1" dirty="0"/>
        </a:p>
      </dgm:t>
    </dgm:pt>
    <dgm:pt modelId="{0992481A-11A9-47B0-A7DF-3EA571941CD4}" type="parTrans" cxnId="{F48638F7-EFE1-4FD5-9FC5-0C56BCE44C79}">
      <dgm:prSet/>
      <dgm:spPr/>
      <dgm:t>
        <a:bodyPr/>
        <a:lstStyle/>
        <a:p>
          <a:endParaRPr lang="en-SG"/>
        </a:p>
      </dgm:t>
    </dgm:pt>
    <dgm:pt modelId="{ED657980-3122-412E-BEC1-9CC3D10AC41F}" type="sibTrans" cxnId="{F48638F7-EFE1-4FD5-9FC5-0C56BCE44C79}">
      <dgm:prSet/>
      <dgm:spPr/>
      <dgm:t>
        <a:bodyPr/>
        <a:lstStyle/>
        <a:p>
          <a:endParaRPr lang="en-SG"/>
        </a:p>
      </dgm:t>
    </dgm:pt>
    <dgm:pt modelId="{3998CA33-16EF-4403-8CEC-09A08FD0C15A}" type="pres">
      <dgm:prSet presAssocID="{72A239F1-6932-485B-A55D-2E5388F7B9D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SG"/>
        </a:p>
      </dgm:t>
    </dgm:pt>
    <dgm:pt modelId="{200C9E05-29B5-484A-9192-ABF860ED7CD6}" type="pres">
      <dgm:prSet presAssocID="{72A239F1-6932-485B-A55D-2E5388F7B9D1}" presName="cycle" presStyleCnt="0"/>
      <dgm:spPr/>
    </dgm:pt>
    <dgm:pt modelId="{826B75C1-1EC6-4C75-A673-7E19C232A718}" type="pres">
      <dgm:prSet presAssocID="{72A239F1-6932-485B-A55D-2E5388F7B9D1}" presName="centerShape" presStyleCnt="0"/>
      <dgm:spPr/>
    </dgm:pt>
    <dgm:pt modelId="{CBFFA86D-EECA-49DF-B3B9-63D43EE86795}" type="pres">
      <dgm:prSet presAssocID="{72A239F1-6932-485B-A55D-2E5388F7B9D1}" presName="connSite" presStyleLbl="node1" presStyleIdx="0" presStyleCnt="5"/>
      <dgm:spPr/>
    </dgm:pt>
    <dgm:pt modelId="{E2B58FAC-4EBF-4A1E-8D71-2CF70AC075F7}" type="pres">
      <dgm:prSet presAssocID="{72A239F1-6932-485B-A55D-2E5388F7B9D1}" presName="visible" presStyleLbl="node1" presStyleIdx="0" presStyleCnt="5"/>
      <dgm:spPr/>
    </dgm:pt>
    <dgm:pt modelId="{9D8CA631-327B-41D2-BBA8-95393600DDBB}" type="pres">
      <dgm:prSet presAssocID="{7EB10356-A386-4782-8C0D-84A2191445FF}" presName="Name25" presStyleLbl="parChTrans1D1" presStyleIdx="0" presStyleCnt="4"/>
      <dgm:spPr/>
      <dgm:t>
        <a:bodyPr/>
        <a:lstStyle/>
        <a:p>
          <a:endParaRPr lang="en-SG"/>
        </a:p>
      </dgm:t>
    </dgm:pt>
    <dgm:pt modelId="{BD360292-02E0-4E33-8DD0-B597F0AA324A}" type="pres">
      <dgm:prSet presAssocID="{89A21239-93CF-4233-BCF7-16C136CD37B4}" presName="node" presStyleCnt="0"/>
      <dgm:spPr/>
    </dgm:pt>
    <dgm:pt modelId="{F3AF1AD4-E99B-46BC-BE9B-0284800A199B}" type="pres">
      <dgm:prSet presAssocID="{89A21239-93CF-4233-BCF7-16C136CD37B4}" presName="parentNode" presStyleLbl="node1" presStyleIdx="1" presStyleCnt="5" custScaleX="107490" custLinFactNeighborX="40629" custLinFactNeighborY="10633">
        <dgm:presLayoutVars>
          <dgm:chMax val="1"/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85061036-560C-4FC6-84E6-D90A34F14D81}" type="pres">
      <dgm:prSet presAssocID="{89A21239-93CF-4233-BCF7-16C136CD37B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5041E56E-9709-4F8F-BF10-C2ABF66D654F}" type="pres">
      <dgm:prSet presAssocID="{1994EEF8-33CB-4F0D-BE9E-09919E7D193C}" presName="Name25" presStyleLbl="parChTrans1D1" presStyleIdx="1" presStyleCnt="4"/>
      <dgm:spPr/>
      <dgm:t>
        <a:bodyPr/>
        <a:lstStyle/>
        <a:p>
          <a:endParaRPr lang="en-SG"/>
        </a:p>
      </dgm:t>
    </dgm:pt>
    <dgm:pt modelId="{F2798A25-0319-4FE2-B9AF-06F4E16AE95E}" type="pres">
      <dgm:prSet presAssocID="{BB84D6B6-C183-49ED-8CD1-EA28CE38AD0D}" presName="node" presStyleCnt="0"/>
      <dgm:spPr/>
    </dgm:pt>
    <dgm:pt modelId="{2A3E2E4D-2EB6-49F1-BDCF-A0132119DB8A}" type="pres">
      <dgm:prSet presAssocID="{BB84D6B6-C183-49ED-8CD1-EA28CE38AD0D}" presName="parentNode" presStyleLbl="node1" presStyleIdx="2" presStyleCnt="5" custScaleX="133362" custScaleY="127888" custLinFactNeighborX="-17" custLinFactNeighborY="12388">
        <dgm:presLayoutVars>
          <dgm:chMax val="1"/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FBF9E1F6-F9B6-444C-8AAD-A6FE256B252E}" type="pres">
      <dgm:prSet presAssocID="{BB84D6B6-C183-49ED-8CD1-EA28CE38AD0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74DD4E11-88F3-4D46-A6C9-C4CB1D901EF1}" type="pres">
      <dgm:prSet presAssocID="{C444D2B2-02A7-4C39-9A84-AD0D5F1B3C7B}" presName="Name25" presStyleLbl="parChTrans1D1" presStyleIdx="2" presStyleCnt="4"/>
      <dgm:spPr/>
      <dgm:t>
        <a:bodyPr/>
        <a:lstStyle/>
        <a:p>
          <a:endParaRPr lang="en-SG"/>
        </a:p>
      </dgm:t>
    </dgm:pt>
    <dgm:pt modelId="{C961A7F8-2CB6-49E0-94DF-3E90BE3F84CE}" type="pres">
      <dgm:prSet presAssocID="{E3294E46-F2F9-4196-B5C8-1723D06F6D58}" presName="node" presStyleCnt="0"/>
      <dgm:spPr/>
    </dgm:pt>
    <dgm:pt modelId="{5E833F7D-803D-4DFB-97ED-0E5353E3FC77}" type="pres">
      <dgm:prSet presAssocID="{E3294E46-F2F9-4196-B5C8-1723D06F6D58}" presName="parentNode" presStyleLbl="node1" presStyleIdx="3" presStyleCnt="5" custScaleX="124666" custScaleY="122357" custLinFactNeighborX="-3659" custLinFactNeighborY="8076">
        <dgm:presLayoutVars>
          <dgm:chMax val="1"/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729EBE32-EE85-48CC-8B61-3A0ABBE5854C}" type="pres">
      <dgm:prSet presAssocID="{E3294E46-F2F9-4196-B5C8-1723D06F6D58}" presName="childNode" presStyleLbl="revTx" presStyleIdx="0" presStyleCnt="0">
        <dgm:presLayoutVars>
          <dgm:bulletEnabled val="1"/>
        </dgm:presLayoutVars>
      </dgm:prSet>
      <dgm:spPr/>
    </dgm:pt>
    <dgm:pt modelId="{19CFFFF3-54A9-4EB1-9736-C3771D980D54}" type="pres">
      <dgm:prSet presAssocID="{0992481A-11A9-47B0-A7DF-3EA571941CD4}" presName="Name25" presStyleLbl="parChTrans1D1" presStyleIdx="3" presStyleCnt="4"/>
      <dgm:spPr/>
      <dgm:t>
        <a:bodyPr/>
        <a:lstStyle/>
        <a:p>
          <a:endParaRPr lang="en-SG"/>
        </a:p>
      </dgm:t>
    </dgm:pt>
    <dgm:pt modelId="{E59FA4B4-7E29-4D89-AA6E-33996E9C5C31}" type="pres">
      <dgm:prSet presAssocID="{CBB9DBC7-6FF8-4065-9D81-EB76D1DF80F6}" presName="node" presStyleCnt="0"/>
      <dgm:spPr/>
    </dgm:pt>
    <dgm:pt modelId="{C1652148-3D33-4572-847E-BF9D0DA6236E}" type="pres">
      <dgm:prSet presAssocID="{CBB9DBC7-6FF8-4065-9D81-EB76D1DF80F6}" presName="parentNode" presStyleLbl="node1" presStyleIdx="4" presStyleCnt="5" custLinFactNeighborX="9254" custLinFactNeighborY="-725">
        <dgm:presLayoutVars>
          <dgm:chMax val="1"/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ED7B48F7-1AF2-461C-AC9E-C63E61E8BA18}" type="pres">
      <dgm:prSet presAssocID="{CBB9DBC7-6FF8-4065-9D81-EB76D1DF80F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</dgm:ptLst>
  <dgm:cxnLst>
    <dgm:cxn modelId="{7E7B5AB5-9361-4058-B569-BC3C1B697321}" type="presOf" srcId="{CBB9DBC7-6FF8-4065-9D81-EB76D1DF80F6}" destId="{C1652148-3D33-4572-847E-BF9D0DA6236E}" srcOrd="0" destOrd="0" presId="urn:microsoft.com/office/officeart/2005/8/layout/radial2"/>
    <dgm:cxn modelId="{E3A1D288-EEC6-4249-9EDA-AE0B530ED272}" type="presOf" srcId="{72A239F1-6932-485B-A55D-2E5388F7B9D1}" destId="{3998CA33-16EF-4403-8CEC-09A08FD0C15A}" srcOrd="0" destOrd="0" presId="urn:microsoft.com/office/officeart/2005/8/layout/radial2"/>
    <dgm:cxn modelId="{31C90BB0-AAE1-4B5E-B56D-CD7D392B38CD}" type="presOf" srcId="{7EB10356-A386-4782-8C0D-84A2191445FF}" destId="{9D8CA631-327B-41D2-BBA8-95393600DDBB}" srcOrd="0" destOrd="0" presId="urn:microsoft.com/office/officeart/2005/8/layout/radial2"/>
    <dgm:cxn modelId="{5DCB727D-C2D5-4981-B844-BFF0D4A6A46F}" type="presOf" srcId="{0992481A-11A9-47B0-A7DF-3EA571941CD4}" destId="{19CFFFF3-54A9-4EB1-9736-C3771D980D54}" srcOrd="0" destOrd="0" presId="urn:microsoft.com/office/officeart/2005/8/layout/radial2"/>
    <dgm:cxn modelId="{F48638F7-EFE1-4FD5-9FC5-0C56BCE44C79}" srcId="{72A239F1-6932-485B-A55D-2E5388F7B9D1}" destId="{CBB9DBC7-6FF8-4065-9D81-EB76D1DF80F6}" srcOrd="3" destOrd="0" parTransId="{0992481A-11A9-47B0-A7DF-3EA571941CD4}" sibTransId="{ED657980-3122-412E-BEC1-9CC3D10AC41F}"/>
    <dgm:cxn modelId="{BB18DA87-713C-460B-B2BE-91C35F18DDF9}" srcId="{72A239F1-6932-485B-A55D-2E5388F7B9D1}" destId="{89A21239-93CF-4233-BCF7-16C136CD37B4}" srcOrd="0" destOrd="0" parTransId="{7EB10356-A386-4782-8C0D-84A2191445FF}" sibTransId="{BA791253-A530-4DFD-B972-6C391381D400}"/>
    <dgm:cxn modelId="{790C6BD0-C015-47FA-B02F-8B445CB0164A}" type="presOf" srcId="{E3294E46-F2F9-4196-B5C8-1723D06F6D58}" destId="{5E833F7D-803D-4DFB-97ED-0E5353E3FC77}" srcOrd="0" destOrd="0" presId="urn:microsoft.com/office/officeart/2005/8/layout/radial2"/>
    <dgm:cxn modelId="{3C0C66B8-5214-4534-AD31-36EF3F6FB25F}" type="presOf" srcId="{C444D2B2-02A7-4C39-9A84-AD0D5F1B3C7B}" destId="{74DD4E11-88F3-4D46-A6C9-C4CB1D901EF1}" srcOrd="0" destOrd="0" presId="urn:microsoft.com/office/officeart/2005/8/layout/radial2"/>
    <dgm:cxn modelId="{8147114B-D1FB-45B1-8803-830158AC45BB}" type="presOf" srcId="{89A21239-93CF-4233-BCF7-16C136CD37B4}" destId="{F3AF1AD4-E99B-46BC-BE9B-0284800A199B}" srcOrd="0" destOrd="0" presId="urn:microsoft.com/office/officeart/2005/8/layout/radial2"/>
    <dgm:cxn modelId="{EEF8CC0C-646E-45FA-9073-8A14028611BD}" srcId="{72A239F1-6932-485B-A55D-2E5388F7B9D1}" destId="{E3294E46-F2F9-4196-B5C8-1723D06F6D58}" srcOrd="2" destOrd="0" parTransId="{C444D2B2-02A7-4C39-9A84-AD0D5F1B3C7B}" sibTransId="{5B6B9086-749A-43F7-B62E-001B894916A9}"/>
    <dgm:cxn modelId="{2D88B49F-9FBC-41B1-97B1-84EDBA8BCC75}" type="presOf" srcId="{1994EEF8-33CB-4F0D-BE9E-09919E7D193C}" destId="{5041E56E-9709-4F8F-BF10-C2ABF66D654F}" srcOrd="0" destOrd="0" presId="urn:microsoft.com/office/officeart/2005/8/layout/radial2"/>
    <dgm:cxn modelId="{E61B80B4-154E-4A6F-8BE5-B2472B069B75}" type="presOf" srcId="{BB84D6B6-C183-49ED-8CD1-EA28CE38AD0D}" destId="{2A3E2E4D-2EB6-49F1-BDCF-A0132119DB8A}" srcOrd="0" destOrd="0" presId="urn:microsoft.com/office/officeart/2005/8/layout/radial2"/>
    <dgm:cxn modelId="{CE7894AC-3774-4243-84C8-ABD297A402BC}" srcId="{72A239F1-6932-485B-A55D-2E5388F7B9D1}" destId="{BB84D6B6-C183-49ED-8CD1-EA28CE38AD0D}" srcOrd="1" destOrd="0" parTransId="{1994EEF8-33CB-4F0D-BE9E-09919E7D193C}" sibTransId="{56B7F76D-B1B4-4390-B3AB-AD01B872D451}"/>
    <dgm:cxn modelId="{1B328142-EDEA-4B48-978B-67408B48652F}" type="presParOf" srcId="{3998CA33-16EF-4403-8CEC-09A08FD0C15A}" destId="{200C9E05-29B5-484A-9192-ABF860ED7CD6}" srcOrd="0" destOrd="0" presId="urn:microsoft.com/office/officeart/2005/8/layout/radial2"/>
    <dgm:cxn modelId="{6645FC32-C6B5-4D8E-B9DE-67C3A5B89FB5}" type="presParOf" srcId="{200C9E05-29B5-484A-9192-ABF860ED7CD6}" destId="{826B75C1-1EC6-4C75-A673-7E19C232A718}" srcOrd="0" destOrd="0" presId="urn:microsoft.com/office/officeart/2005/8/layout/radial2"/>
    <dgm:cxn modelId="{78C95304-8EED-4EA0-BE56-12163ACF730C}" type="presParOf" srcId="{826B75C1-1EC6-4C75-A673-7E19C232A718}" destId="{CBFFA86D-EECA-49DF-B3B9-63D43EE86795}" srcOrd="0" destOrd="0" presId="urn:microsoft.com/office/officeart/2005/8/layout/radial2"/>
    <dgm:cxn modelId="{9894EBC0-C216-4ECF-BFCE-1EF120FABE1D}" type="presParOf" srcId="{826B75C1-1EC6-4C75-A673-7E19C232A718}" destId="{E2B58FAC-4EBF-4A1E-8D71-2CF70AC075F7}" srcOrd="1" destOrd="0" presId="urn:microsoft.com/office/officeart/2005/8/layout/radial2"/>
    <dgm:cxn modelId="{13C38D32-17FE-4B09-AD1E-52853122C54D}" type="presParOf" srcId="{200C9E05-29B5-484A-9192-ABF860ED7CD6}" destId="{9D8CA631-327B-41D2-BBA8-95393600DDBB}" srcOrd="1" destOrd="0" presId="urn:microsoft.com/office/officeart/2005/8/layout/radial2"/>
    <dgm:cxn modelId="{C3B6E0AE-1AF8-45BE-AB3B-201259B0C98E}" type="presParOf" srcId="{200C9E05-29B5-484A-9192-ABF860ED7CD6}" destId="{BD360292-02E0-4E33-8DD0-B597F0AA324A}" srcOrd="2" destOrd="0" presId="urn:microsoft.com/office/officeart/2005/8/layout/radial2"/>
    <dgm:cxn modelId="{3AE1E483-3C2C-44DD-BE92-B56746E2D1E5}" type="presParOf" srcId="{BD360292-02E0-4E33-8DD0-B597F0AA324A}" destId="{F3AF1AD4-E99B-46BC-BE9B-0284800A199B}" srcOrd="0" destOrd="0" presId="urn:microsoft.com/office/officeart/2005/8/layout/radial2"/>
    <dgm:cxn modelId="{A56D34AF-1990-477A-87ED-CBD32E522BF0}" type="presParOf" srcId="{BD360292-02E0-4E33-8DD0-B597F0AA324A}" destId="{85061036-560C-4FC6-84E6-D90A34F14D81}" srcOrd="1" destOrd="0" presId="urn:microsoft.com/office/officeart/2005/8/layout/radial2"/>
    <dgm:cxn modelId="{5A7BD342-6DF1-4EB6-A472-A2099911028D}" type="presParOf" srcId="{200C9E05-29B5-484A-9192-ABF860ED7CD6}" destId="{5041E56E-9709-4F8F-BF10-C2ABF66D654F}" srcOrd="3" destOrd="0" presId="urn:microsoft.com/office/officeart/2005/8/layout/radial2"/>
    <dgm:cxn modelId="{A76A6DF7-2695-4AD6-AAC2-2C7F8F71D42A}" type="presParOf" srcId="{200C9E05-29B5-484A-9192-ABF860ED7CD6}" destId="{F2798A25-0319-4FE2-B9AF-06F4E16AE95E}" srcOrd="4" destOrd="0" presId="urn:microsoft.com/office/officeart/2005/8/layout/radial2"/>
    <dgm:cxn modelId="{D84F92BD-8BF7-467E-8C43-D310EBB94EE2}" type="presParOf" srcId="{F2798A25-0319-4FE2-B9AF-06F4E16AE95E}" destId="{2A3E2E4D-2EB6-49F1-BDCF-A0132119DB8A}" srcOrd="0" destOrd="0" presId="urn:microsoft.com/office/officeart/2005/8/layout/radial2"/>
    <dgm:cxn modelId="{F7828855-CA3F-4B77-9A6F-90F87EA1D100}" type="presParOf" srcId="{F2798A25-0319-4FE2-B9AF-06F4E16AE95E}" destId="{FBF9E1F6-F9B6-444C-8AAD-A6FE256B252E}" srcOrd="1" destOrd="0" presId="urn:microsoft.com/office/officeart/2005/8/layout/radial2"/>
    <dgm:cxn modelId="{5F02CC4E-7205-4947-923B-850365A82FE5}" type="presParOf" srcId="{200C9E05-29B5-484A-9192-ABF860ED7CD6}" destId="{74DD4E11-88F3-4D46-A6C9-C4CB1D901EF1}" srcOrd="5" destOrd="0" presId="urn:microsoft.com/office/officeart/2005/8/layout/radial2"/>
    <dgm:cxn modelId="{B474934E-82A6-47DA-BCDF-DC7581E49955}" type="presParOf" srcId="{200C9E05-29B5-484A-9192-ABF860ED7CD6}" destId="{C961A7F8-2CB6-49E0-94DF-3E90BE3F84CE}" srcOrd="6" destOrd="0" presId="urn:microsoft.com/office/officeart/2005/8/layout/radial2"/>
    <dgm:cxn modelId="{506DA11B-8B2B-4501-A354-3B3609FF0298}" type="presParOf" srcId="{C961A7F8-2CB6-49E0-94DF-3E90BE3F84CE}" destId="{5E833F7D-803D-4DFB-97ED-0E5353E3FC77}" srcOrd="0" destOrd="0" presId="urn:microsoft.com/office/officeart/2005/8/layout/radial2"/>
    <dgm:cxn modelId="{EF461825-1938-4873-A789-74089D1FCA2B}" type="presParOf" srcId="{C961A7F8-2CB6-49E0-94DF-3E90BE3F84CE}" destId="{729EBE32-EE85-48CC-8B61-3A0ABBE5854C}" srcOrd="1" destOrd="0" presId="urn:microsoft.com/office/officeart/2005/8/layout/radial2"/>
    <dgm:cxn modelId="{F5A093EC-8733-4000-9DF6-FFA5FA3CAB63}" type="presParOf" srcId="{200C9E05-29B5-484A-9192-ABF860ED7CD6}" destId="{19CFFFF3-54A9-4EB1-9736-C3771D980D54}" srcOrd="7" destOrd="0" presId="urn:microsoft.com/office/officeart/2005/8/layout/radial2"/>
    <dgm:cxn modelId="{269DBE70-ED4F-4CA0-B98F-B2599AD3E3AD}" type="presParOf" srcId="{200C9E05-29B5-484A-9192-ABF860ED7CD6}" destId="{E59FA4B4-7E29-4D89-AA6E-33996E9C5C31}" srcOrd="8" destOrd="0" presId="urn:microsoft.com/office/officeart/2005/8/layout/radial2"/>
    <dgm:cxn modelId="{8102E612-FDDA-4F27-B715-A3CF6E4DABBC}" type="presParOf" srcId="{E59FA4B4-7E29-4D89-AA6E-33996E9C5C31}" destId="{C1652148-3D33-4572-847E-BF9D0DA6236E}" srcOrd="0" destOrd="0" presId="urn:microsoft.com/office/officeart/2005/8/layout/radial2"/>
    <dgm:cxn modelId="{601C25FC-F117-4C77-8276-0460E8796A5E}" type="presParOf" srcId="{E59FA4B4-7E29-4D89-AA6E-33996E9C5C31}" destId="{ED7B48F7-1AF2-461C-AC9E-C63E61E8BA1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C98A-9A74-43F2-9543-4B43121CD402}" type="datetimeFigureOut">
              <a:rPr lang="en-SG" smtClean="0"/>
              <a:t>21/5/2017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91BBC-B5E8-4CDE-9C92-BF851FC91D6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384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9" indent="-28572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07" indent="-22858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70" indent="-22858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32" indent="-22858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95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59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722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84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2A8627C-CDAB-40AA-9C14-71E7F2F63322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09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Advantages/Benefit</a:t>
            </a:r>
            <a:r>
              <a:rPr lang="en-GB" baseline="0" dirty="0" smtClean="0"/>
              <a:t> to farm indoor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1BBC-B5E8-4CDE-9C92-BF851FC91D69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008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Edible Gardens is a registered social enterprise, primarily doing </a:t>
            </a:r>
            <a:r>
              <a:rPr lang="en-GB" dirty="0" err="1" smtClean="0"/>
              <a:t>foodscape</a:t>
            </a:r>
            <a:r>
              <a:rPr lang="en-GB" dirty="0" smtClean="0"/>
              <a:t> projects (both indoor and rooftop), working with SG-Enable, and training courses for public.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4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89" indent="-28572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07" indent="-22858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70" indent="-22858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32" indent="-22858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95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59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722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84" indent="-22858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2A8627C-CDAB-40AA-9C14-71E7F2F63322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cultivation</a:t>
            </a:r>
            <a:r>
              <a:rPr lang="en-US" baseline="0" dirty="0" smtClean="0"/>
              <a:t> systems used in Singapore: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Tunnel houses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Open field under netting for pest exclusion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Greenhouses with higher roofs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Hydroponics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Majority of production is soil based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0AA60-C8A0-47CC-9868-BCD0BCC22C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8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1BBC-B5E8-4CDE-9C92-BF851FC91D69}" type="slidenum">
              <a:rPr lang="en-SG" smtClean="0">
                <a:solidFill>
                  <a:prstClr val="black"/>
                </a:solidFill>
              </a:rPr>
              <a:pPr/>
              <a:t>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41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945E3-01EC-4693-84A2-BC39E736832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101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945E3-01EC-4693-84A2-BC39E7368325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20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0" dirty="0" smtClean="0">
              <a:latin typeface="Arial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F31AE-FF6C-47F2-AA5D-E6B5B602F54E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067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1BBC-B5E8-4CDE-9C92-BF851FC91D69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205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Outdoor commercial vertical farm – </a:t>
            </a:r>
            <a:r>
              <a:rPr lang="en-US" dirty="0" err="1" smtClean="0"/>
              <a:t>SkyGreens</a:t>
            </a:r>
            <a:endParaRPr lang="en-US" dirty="0" smtClean="0"/>
          </a:p>
          <a:p>
            <a:r>
              <a:rPr lang="en-US" dirty="0" smtClean="0"/>
              <a:t>-  9 m tall rotating system </a:t>
            </a:r>
          </a:p>
          <a:p>
            <a:r>
              <a:rPr lang="en-US" dirty="0" smtClean="0"/>
              <a:t>5 times more productive compared to growing on flat ground </a:t>
            </a:r>
          </a:p>
          <a:p>
            <a:r>
              <a:rPr lang="en-US" dirty="0" smtClean="0"/>
              <a:t>Officially opened in October 2012</a:t>
            </a:r>
          </a:p>
          <a:p>
            <a:endParaRPr lang="en-US" dirty="0" smtClean="0"/>
          </a:p>
          <a:p>
            <a:r>
              <a:rPr lang="en-US" dirty="0" smtClean="0"/>
              <a:t>Indoor farms – ?? currently </a:t>
            </a:r>
          </a:p>
          <a:p>
            <a:r>
              <a:rPr lang="en-US" dirty="0" smtClean="0"/>
              <a:t>- Produce crops under controlled environmental conditions </a:t>
            </a:r>
          </a:p>
          <a:p>
            <a:r>
              <a:rPr lang="en-US" dirty="0" smtClean="0"/>
              <a:t>- Currently restricted to production of high value and specialty crops due to higher production costs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1BBC-B5E8-4CDE-9C92-BF851FC91D69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189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Panasonic - uses existing space</a:t>
            </a:r>
            <a:r>
              <a:rPr lang="en-GB" baseline="0" dirty="0" smtClean="0"/>
              <a:t> in their warehouse in </a:t>
            </a:r>
            <a:r>
              <a:rPr lang="en-GB" baseline="0" dirty="0" err="1" smtClean="0"/>
              <a:t>Tuas</a:t>
            </a:r>
            <a:r>
              <a:rPr lang="en-GB" baseline="0" dirty="0" smtClean="0"/>
              <a:t>. Started out with 120sqm in 2014 and expanded to ~1,200sqm in 2015 – which is supposed to produce 81 tons a year.</a:t>
            </a:r>
          </a:p>
          <a:p>
            <a:r>
              <a:rPr lang="en-GB" baseline="0" dirty="0" err="1" smtClean="0"/>
              <a:t>Sustenir</a:t>
            </a:r>
            <a:r>
              <a:rPr lang="en-GB" baseline="0" dirty="0" smtClean="0"/>
              <a:t>, ENF and Farm Delight rented factory units from industrial buildings -not well established, still developing technology, and business model.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All multi-tier, using artificial lighting (LED or </a:t>
            </a:r>
            <a:r>
              <a:rPr lang="en-GB" baseline="0" dirty="0" err="1" smtClean="0"/>
              <a:t>flurorescent</a:t>
            </a:r>
            <a:r>
              <a:rPr lang="en-GB" baseline="0" dirty="0" smtClean="0"/>
              <a:t>). Panasonic and Farm Delight are soil-based. </a:t>
            </a:r>
            <a:r>
              <a:rPr lang="en-GB" baseline="0" dirty="0" err="1" smtClean="0"/>
              <a:t>Sustenir</a:t>
            </a:r>
            <a:r>
              <a:rPr lang="en-GB" baseline="0" dirty="0" smtClean="0"/>
              <a:t> &amp; ENF - hydroponics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0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86D1-4466-4503-9E94-869513CD495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0DAE-8158-4246-9447-E47041AEABD5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10406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86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FF1E-CC0B-4008-8A87-735B94A3855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E4F2-651F-4F19-9CA5-D6667B3C38B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16352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473F3-B15F-46E0-B4E3-E58F2F6CA3E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38BB-7E24-4C21-9400-58CAD7E898D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58104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CB86D1-4466-4503-9E94-869513CD495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20DAE-8158-4246-9447-E47041AEABD5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10406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7772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85740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5B3611-FCBF-483E-804E-4E65AC17AA40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918B0-327C-4BA8-83E9-D4B87E90DD06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17123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639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C739EB-5E94-42E7-86A6-2FEE400CEF48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A3604-7BA9-4039-9FC2-561EED5995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1949342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65124-A611-41B3-9CF6-4A110216987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7647F-E2CE-4657-AA01-5697997C6F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888010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786" b="1"/>
            </a:lvl3pPr>
            <a:lvl4pPr marL="1371627" indent="0">
              <a:buNone/>
              <a:defRPr sz="1571" b="1"/>
            </a:lvl4pPr>
            <a:lvl5pPr marL="1828837" indent="0">
              <a:buNone/>
              <a:defRPr sz="1571" b="1"/>
            </a:lvl5pPr>
            <a:lvl6pPr marL="2286046" indent="0">
              <a:buNone/>
              <a:defRPr sz="1571" b="1"/>
            </a:lvl6pPr>
            <a:lvl7pPr marL="2743255" indent="0">
              <a:buNone/>
              <a:defRPr sz="1571" b="1"/>
            </a:lvl7pPr>
            <a:lvl8pPr marL="3200464" indent="0">
              <a:buNone/>
              <a:defRPr sz="1571" b="1"/>
            </a:lvl8pPr>
            <a:lvl9pPr marL="3657673" indent="0">
              <a:buNone/>
              <a:defRPr sz="157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786" b="1"/>
            </a:lvl3pPr>
            <a:lvl4pPr marL="1371627" indent="0">
              <a:buNone/>
              <a:defRPr sz="1571" b="1"/>
            </a:lvl4pPr>
            <a:lvl5pPr marL="1828837" indent="0">
              <a:buNone/>
              <a:defRPr sz="1571" b="1"/>
            </a:lvl5pPr>
            <a:lvl6pPr marL="2286046" indent="0">
              <a:buNone/>
              <a:defRPr sz="1571" b="1"/>
            </a:lvl6pPr>
            <a:lvl7pPr marL="2743255" indent="0">
              <a:buNone/>
              <a:defRPr sz="1571" b="1"/>
            </a:lvl7pPr>
            <a:lvl8pPr marL="3200464" indent="0">
              <a:buNone/>
              <a:defRPr sz="1571" b="1"/>
            </a:lvl8pPr>
            <a:lvl9pPr marL="3657673" indent="0">
              <a:buNone/>
              <a:defRPr sz="157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D1274A-13C8-4400-A1E0-07FBAB8A1FD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92D0C-B592-4F8A-9A04-B8FDDCE705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961286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9DD6A-22B6-4FC3-B88F-EAB8F30FA22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5E851-56AC-4083-BBEA-F30A82B586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06500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FE290-3821-43F7-9698-753BB689B68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753A7-F18B-44C6-BE4A-5F963D4100C7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34337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306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42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29"/>
            </a:lvl1pPr>
            <a:lvl2pPr marL="457209" indent="0">
              <a:buNone/>
              <a:defRPr sz="1214"/>
            </a:lvl2pPr>
            <a:lvl3pPr marL="914418" indent="0">
              <a:buNone/>
              <a:defRPr sz="1000"/>
            </a:lvl3pPr>
            <a:lvl4pPr marL="1371627" indent="0">
              <a:buNone/>
              <a:defRPr sz="929"/>
            </a:lvl4pPr>
            <a:lvl5pPr marL="1828837" indent="0">
              <a:buNone/>
              <a:defRPr sz="929"/>
            </a:lvl5pPr>
            <a:lvl6pPr marL="2286046" indent="0">
              <a:buNone/>
              <a:defRPr sz="929"/>
            </a:lvl6pPr>
            <a:lvl7pPr marL="2743255" indent="0">
              <a:buNone/>
              <a:defRPr sz="929"/>
            </a:lvl7pPr>
            <a:lvl8pPr marL="3200464" indent="0">
              <a:buNone/>
              <a:defRPr sz="929"/>
            </a:lvl8pPr>
            <a:lvl9pPr marL="3657673" indent="0">
              <a:buNone/>
              <a:defRPr sz="92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39707-7A4B-4F7E-98E6-0C273E1E5D10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29F0B-BF0E-430A-AD96-611450FE71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345993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B3611-FCBF-483E-804E-4E65AC17AA40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8B0-327C-4BA8-83E9-D4B87E90DD06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17123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449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14"/>
            </a:lvl1pPr>
            <a:lvl2pPr marL="457209" indent="0">
              <a:buNone/>
              <a:defRPr sz="2786"/>
            </a:lvl2pPr>
            <a:lvl3pPr marL="914418" indent="0">
              <a:buNone/>
              <a:defRPr sz="2429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29"/>
            </a:lvl1pPr>
            <a:lvl2pPr marL="457209" indent="0">
              <a:buNone/>
              <a:defRPr sz="1214"/>
            </a:lvl2pPr>
            <a:lvl3pPr marL="914418" indent="0">
              <a:buNone/>
              <a:defRPr sz="1000"/>
            </a:lvl3pPr>
            <a:lvl4pPr marL="1371627" indent="0">
              <a:buNone/>
              <a:defRPr sz="929"/>
            </a:lvl4pPr>
            <a:lvl5pPr marL="1828837" indent="0">
              <a:buNone/>
              <a:defRPr sz="929"/>
            </a:lvl5pPr>
            <a:lvl6pPr marL="2286046" indent="0">
              <a:buNone/>
              <a:defRPr sz="929"/>
            </a:lvl6pPr>
            <a:lvl7pPr marL="2743255" indent="0">
              <a:buNone/>
              <a:defRPr sz="929"/>
            </a:lvl7pPr>
            <a:lvl8pPr marL="3200464" indent="0">
              <a:buNone/>
              <a:defRPr sz="929"/>
            </a:lvl8pPr>
            <a:lvl9pPr marL="3657673" indent="0">
              <a:buNone/>
              <a:defRPr sz="92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FD71D7-19E3-4C8F-AA6D-E81532F5A7C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7BBB6-6F3F-4C42-BF4E-2FA2045C86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702883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CFF1E-CC0B-4008-8A87-735B94A3855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4E4F2-651F-4F19-9CA5-D6667B3C38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583246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4473F3-B15F-46E0-B4E3-E58F2F6CA3E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A38BB-7E24-4C21-9400-58CAD7E898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03017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39EB-5E94-42E7-86A6-2FEE400CEF48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3604-7BA9-4039-9FC2-561EED5995D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33179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5124-A611-41B3-9CF6-4A110216987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7647F-E2CE-4657-AA01-5697997C6FE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908305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274A-13C8-4400-A1E0-07FBAB8A1FDB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2D0C-B592-4F8A-9A04-B8FDDCE7057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69260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D6A-22B6-4FC3-B88F-EAB8F30FA22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E851-56AC-4083-BBEA-F30A82B5867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00301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E290-3821-43F7-9698-753BB689B68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53A7-F18B-44C6-BE4A-5F963D4100C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3755" y="34337"/>
            <a:ext cx="1588385" cy="7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131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9707-7A4B-4F7E-98E6-0C273E1E5D10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9F0B-BF0E-430A-AD96-611450FE71E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6574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1D7-19E3-4C8F-AA6D-E81532F5A7CF}" type="datetime1">
              <a:rPr lang="en-GB" altLang="en-US" smtClean="0"/>
              <a:pPr/>
              <a:t>21/05/2017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BBB6-6F3F-4C42-BF4E-2FA2045C86DF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66560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433D2-7895-4A6C-B9E1-67595C40B480}" type="datetime1">
              <a:rPr lang="en-GB" altLang="en-US" smtClean="0">
                <a:cs typeface="Arial" charset="0"/>
              </a:rPr>
              <a:pPr/>
              <a:t>21/05/2017</a:t>
            </a:fld>
            <a:endParaRPr lang="en-GB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9D8C-F5C3-4776-A3BE-2D0D7AA1649B}" type="slidenum">
              <a:rPr lang="en-GB" altLang="en-US" smtClean="0">
                <a:cs typeface="Arial" charset="0"/>
              </a:rPr>
              <a:pPr/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9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</a:bodyPr>
          <a:lstStyle>
            <a:lvl1pPr>
              <a:defRPr sz="1214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1B433D2-7895-4A6C-B9E1-67595C40B480}" type="datetime1">
              <a:rPr lang="en-GB" altLang="en-US" smtClean="0">
                <a:cs typeface="Arial" charset="0"/>
              </a:rPr>
              <a:pPr/>
              <a:t>21/05/2017</a:t>
            </a:fld>
            <a:endParaRPr lang="en-GB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</a:bodyPr>
          <a:lstStyle>
            <a:lvl1pPr algn="ctr">
              <a:defRPr sz="1214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</a:bodyPr>
          <a:lstStyle>
            <a:lvl1pPr algn="r">
              <a:defRPr sz="1214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2F49D8C-F5C3-4776-A3BE-2D0D7AA1649B}" type="slidenum">
              <a:rPr lang="en-GB" altLang="en-US">
                <a:cs typeface="Arial" charset="0"/>
              </a:rPr>
              <a:pPr/>
              <a:t>‹#›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0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14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5pPr>
      <a:lvl6pPr marL="457209"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6pPr>
      <a:lvl7pPr marL="914418"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7pPr>
      <a:lvl8pPr marL="1371627"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8pPr>
      <a:lvl9pPr marL="1828837" algn="ctr" rtl="0" fontAlgn="base">
        <a:spcBef>
          <a:spcPct val="0"/>
        </a:spcBef>
        <a:spcAft>
          <a:spcPct val="0"/>
        </a:spcAft>
        <a:defRPr sz="3214" b="1">
          <a:solidFill>
            <a:schemeClr val="tx1"/>
          </a:solidFill>
          <a:latin typeface="Calibri" pitchFamily="34" charset="0"/>
        </a:defRPr>
      </a:lvl9pPr>
    </p:titleStyle>
    <p:bodyStyle>
      <a:lvl1pPr marL="342907" indent="-342907" algn="l" rtl="0" fontAlgn="base">
        <a:spcBef>
          <a:spcPct val="0"/>
        </a:spcBef>
        <a:spcAft>
          <a:spcPct val="0"/>
        </a:spcAft>
        <a:buFont typeface="Arial" charset="0"/>
        <a:buChar char="•"/>
        <a:defRPr sz="2429" kern="1200">
          <a:solidFill>
            <a:schemeClr val="tx1"/>
          </a:solidFill>
          <a:latin typeface="+mn-lt"/>
          <a:ea typeface="+mn-ea"/>
          <a:cs typeface="+mn-cs"/>
        </a:defRPr>
      </a:lvl1pPr>
      <a:lvl2pPr marL="742965" indent="-285756" algn="l" rtl="0" fontAlgn="base">
        <a:spcBef>
          <a:spcPct val="0"/>
        </a:spcBef>
        <a:spcAft>
          <a:spcPct val="0"/>
        </a:spcAft>
        <a:buFont typeface="Arial" charset="0"/>
        <a:buChar char="–"/>
        <a:defRPr sz="2429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rtl="0" fontAlgn="base">
        <a:spcBef>
          <a:spcPct val="0"/>
        </a:spcBef>
        <a:spcAft>
          <a:spcPct val="0"/>
        </a:spcAft>
        <a:buFont typeface="Arial" charset="0"/>
        <a:buChar char="•"/>
        <a:defRPr sz="2429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rtl="0" fontAlgn="base">
        <a:spcBef>
          <a:spcPct val="0"/>
        </a:spcBef>
        <a:spcAft>
          <a:spcPct val="0"/>
        </a:spcAft>
        <a:buFont typeface="Arial" charset="0"/>
        <a:buChar char="–"/>
        <a:defRPr sz="242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rtl="0" fontAlgn="base">
        <a:spcBef>
          <a:spcPct val="0"/>
        </a:spcBef>
        <a:spcAft>
          <a:spcPct val="0"/>
        </a:spcAft>
        <a:buFont typeface="Arial" charset="0"/>
        <a:buChar char="»"/>
        <a:defRPr sz="242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hyperlink" Target="https://www.google.com.sg/url?sa=i&amp;rct=j&amp;q=&amp;esrc=s&amp;source=imgres&amp;cd=&amp;cad=rja&amp;uact=8&amp;ved=0ahUKEwj5tqrG3PzPAhUMMY8KHVpLC64QjRwIBw&amp;url=https://blog.hwtrek.com/internet-of-things-5-applications-in-agriculture/&amp;psig=AFQjCNF8ADc6i5BuM9_anS5mmPLeyCndTQ&amp;ust=1477717430939508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hyperlink" Target="http://www.google.com.sg/url?sa=i&amp;rct=j&amp;q=&amp;esrc=s&amp;source=imgres&amp;cd=&amp;cad=rja&amp;uact=8&amp;ved=0ahUKEwiW-8mY3PzPAhUJPRoKHcdJBEcQjRwIBw&amp;url=http://ieassa.org/en/top-trends-in-agriculture-technology/&amp;psig=AFQjCNFI9-WPwdGhVs86o8QuQuYilVIv_Q&amp;ust=1477717335117064" TargetMode="External"/><Relationship Id="rId5" Type="http://schemas.openxmlformats.org/officeDocument/2006/relationships/image" Target="../media/image29.png"/><Relationship Id="rId15" Type="http://schemas.openxmlformats.org/officeDocument/2006/relationships/hyperlink" Target="http://www.google.com.sg/url?sa=i&amp;rct=j&amp;q=&amp;esrc=s&amp;source=imgres&amp;cd=&amp;cad=rja&amp;uact=8&amp;ved=0ahUKEwiiouvL3PzPAhUH2xoKHU0jD9oQjRwIBw&amp;url=http://www.attinadsoftware.com/blog/jacob-babu/how-iot-going-change-your-everyday-life%E2%80%A6&amp;psig=AFQjCNHHu9g-j0S74gyoSeR9iTzPM1lVFw&amp;ust=1477717442355569" TargetMode="External"/><Relationship Id="rId10" Type="http://schemas.openxmlformats.org/officeDocument/2006/relationships/image" Target="../media/image32.jpg"/><Relationship Id="rId4" Type="http://schemas.openxmlformats.org/officeDocument/2006/relationships/image" Target="../media/image28.jpe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68466720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N:\Creative Projects\PCCD\Corporate Template\Newbackground1.1_NEWpurple copy.jpg"/>
          <p:cNvPicPr>
            <a:picLocks noChangeAspect="1" noChangeArrowheads="1"/>
          </p:cNvPicPr>
          <p:nvPr/>
        </p:nvPicPr>
        <p:blipFill>
          <a:blip r:embed="rId3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"/>
          <a:stretch>
            <a:fillRect/>
          </a:stretch>
        </p:blipFill>
        <p:spPr bwMode="auto">
          <a:xfrm>
            <a:off x="3633728" y="4403019"/>
            <a:ext cx="4810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8B0-327C-4BA8-83E9-D4B87E90DD06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95536" y="1196752"/>
            <a:ext cx="8583848" cy="201622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Transforming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Vegetable Farming in Singapore</a:t>
            </a:r>
            <a:endParaRPr kumimoji="0" lang="en-GB" sz="55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0" y="6223442"/>
            <a:ext cx="8473281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rgbClr val="333399"/>
                </a:solidFill>
                <a:latin typeface="Tahoma" pitchFamily="34" charset="0"/>
                <a:cs typeface="Arial" charset="0"/>
              </a:rPr>
              <a:t> 12</a:t>
            </a:r>
            <a:r>
              <a:rPr lang="en-US" sz="1600" i="1" baseline="30000" dirty="0" smtClean="0">
                <a:solidFill>
                  <a:srgbClr val="333399"/>
                </a:solidFill>
                <a:latin typeface="Tahoma" pitchFamily="34" charset="0"/>
                <a:cs typeface="Arial" charset="0"/>
              </a:rPr>
              <a:t>th</a:t>
            </a:r>
            <a:r>
              <a:rPr lang="en-US" sz="1600" i="1" dirty="0" smtClean="0">
                <a:solidFill>
                  <a:srgbClr val="333399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sz="16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AARNET Steering Committee Meeting,23-25 May 2017, </a:t>
            </a:r>
            <a:r>
              <a:rPr lang="en-US" sz="1600" i="1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WorldVeg</a:t>
            </a:r>
            <a:r>
              <a:rPr lang="en-US" sz="1600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HQ, Tainan, Taiwan</a:t>
            </a:r>
            <a:endParaRPr lang="en-US" sz="1600" i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solidFill>
                <a:srgbClr val="333399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53A7-F18B-44C6-BE4A-5F963D4100C7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 b="10781"/>
          <a:stretch/>
        </p:blipFill>
        <p:spPr>
          <a:xfrm>
            <a:off x="0" y="2323902"/>
            <a:ext cx="9144000" cy="403244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858" y="475995"/>
            <a:ext cx="8157492" cy="18479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Leveraging Technologies for</a:t>
            </a:r>
          </a:p>
          <a:p>
            <a:pPr fontAlgn="auto">
              <a:spcAft>
                <a:spcPts val="0"/>
              </a:spcAft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More Productive Farms</a:t>
            </a:r>
            <a:endParaRPr lang="en-SG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32454432"/>
              </p:ext>
            </p:extLst>
          </p:nvPr>
        </p:nvGraphicFramePr>
        <p:xfrm>
          <a:off x="1547664" y="573296"/>
          <a:ext cx="73790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78633" y="3523074"/>
            <a:ext cx="18730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solidFill>
                  <a:schemeClr val="bg1"/>
                </a:solidFill>
              </a:rPr>
              <a:t>A more food secured SG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752E68-7755-4BCD-BA2D-3C3513731840}" type="slidenum">
              <a:rPr lang="en-SG" smtClean="0"/>
              <a:t>11</a:t>
            </a:fld>
            <a:endParaRPr lang="en-SG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67544" y="212940"/>
            <a:ext cx="4068452" cy="2244465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key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Technologies for…</a:t>
            </a:r>
            <a:endParaRPr lang="en-SG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78691" y="2984191"/>
            <a:ext cx="1368152" cy="79483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Urban Food Production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5113" y="4017742"/>
            <a:ext cx="1709175" cy="11394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/>
          <p:cNvSpPr/>
          <p:nvPr/>
        </p:nvSpPr>
        <p:spPr>
          <a:xfrm>
            <a:off x="107505" y="2564904"/>
            <a:ext cx="1995122" cy="1752808"/>
          </a:xfrm>
          <a:prstGeom prst="ellipse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More Food Secured SG </a:t>
            </a:r>
          </a:p>
          <a:p>
            <a:pPr algn="ctr"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04038" y="774687"/>
            <a:ext cx="3304457" cy="5308625"/>
            <a:chOff x="5705535" y="864230"/>
            <a:chExt cx="3304457" cy="5308625"/>
          </a:xfrm>
        </p:grpSpPr>
        <p:sp>
          <p:nvSpPr>
            <p:cNvPr id="4" name="TextBox 3"/>
            <p:cNvSpPr txBox="1"/>
            <p:nvPr/>
          </p:nvSpPr>
          <p:spPr>
            <a:xfrm>
              <a:off x="5705535" y="864230"/>
              <a:ext cx="3169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SG" sz="1600" dirty="0" smtClean="0">
                  <a:latin typeface="+mn-lt"/>
                </a:rPr>
                <a:t>Vertical  &amp; multi-tiered  systems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SG" sz="1600" dirty="0" smtClean="0">
                  <a:latin typeface="+mn-lt"/>
                </a:rPr>
                <a:t>Indoor systems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SG" sz="1600" dirty="0" smtClean="0">
                  <a:latin typeface="+mn-lt"/>
                </a:rPr>
                <a:t>System for unconventional spaces i.e. container farming</a:t>
              </a:r>
              <a:endParaRPr lang="en-SG" sz="1600" dirty="0"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152836" y="2358395"/>
              <a:ext cx="2501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Automation &amp; robotics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Sensors &amp; IOT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Closed-loop system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52836" y="3851312"/>
              <a:ext cx="2613095" cy="105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Improved genetics </a:t>
              </a:r>
            </a:p>
            <a:p>
              <a:pPr marL="285750" lvl="1" indent="-28575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Energy &amp; water efficiency</a:t>
              </a:r>
            </a:p>
            <a:p>
              <a:pPr marL="285750" lvl="1" indent="-28575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Water and Nutrient used efficiency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97560" y="5157192"/>
              <a:ext cx="32124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1" indent="-34290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Impact and adaptation measures for farms</a:t>
              </a:r>
            </a:p>
            <a:p>
              <a:pPr marL="342900" lvl="1" indent="-34290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latin typeface="+mn-lt"/>
                </a:rPr>
                <a:t>Control environment agriculture (CEA)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081522" y="3429000"/>
            <a:ext cx="270030" cy="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24" y="142720"/>
            <a:ext cx="8405707" cy="9989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technologies for the next quantum leap for farming in SG</a:t>
            </a:r>
            <a:endParaRPr lang="en-SG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7502"/>
            <a:ext cx="2345034" cy="16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1128"/>
            <a:ext cx="2434428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332849"/>
            <a:ext cx="2577272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1168"/>
            <a:ext cx="3026843" cy="16200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164440"/>
              </p:ext>
            </p:extLst>
          </p:nvPr>
        </p:nvGraphicFramePr>
        <p:xfrm>
          <a:off x="3672625" y="3240860"/>
          <a:ext cx="2327746" cy="16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Photo Editor Photo" r:id="rId8" imgW="19504762" imgH="14628571" progId="">
                  <p:embed/>
                </p:oleObj>
              </mc:Choice>
              <mc:Fallback>
                <p:oleObj name="Photo Editor Photo" r:id="rId8" imgW="19504762" imgH="146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2625" y="3240860"/>
                        <a:ext cx="2327746" cy="16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068960"/>
            <a:ext cx="2411633" cy="18087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0894" y="482716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Improved varieties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" name="Picture 4" descr="Image result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26" y="5229200"/>
            <a:ext cx="1657437" cy="110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300" y="5140592"/>
            <a:ext cx="2074388" cy="14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5229200"/>
            <a:ext cx="2773662" cy="10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84165" y="631010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Data analytics</a:t>
            </a:r>
            <a:endParaRPr lang="en-SG" sz="16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2321" y="6503609"/>
            <a:ext cx="1796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Internet of Things</a:t>
            </a:r>
            <a:endParaRPr lang="en-SG" sz="16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6282663"/>
            <a:ext cx="1796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Smart Sensing</a:t>
            </a:r>
            <a:endParaRPr lang="en-SG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8766" y="482716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Mechanisation 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933" y="2939075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Automation 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8689" y="289968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Automation 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39238" y="2907799"/>
            <a:ext cx="257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Greenhouse &amp; hydroponics 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9681" y="6412798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10</a:t>
            </a:r>
            <a:endParaRPr lang="en-GB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3256" y="4890646"/>
            <a:ext cx="2538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Arial" panose="020B0604020202020204" pitchFamily="34" charset="0"/>
              </a:rPr>
              <a:t>Vertical Indoor farming</a:t>
            </a:r>
            <a:endParaRPr lang="en-SG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73040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11</a:t>
            </a:r>
            <a:endParaRPr lang="en-GB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7177" y="509478"/>
            <a:ext cx="4372573" cy="6348522"/>
            <a:chOff x="87177" y="509478"/>
            <a:chExt cx="4372573" cy="6348522"/>
          </a:xfrm>
        </p:grpSpPr>
        <p:pic>
          <p:nvPicPr>
            <p:cNvPr id="16" name="Picture 2" descr="VFT0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5853" y="836712"/>
              <a:ext cx="2520280" cy="1637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45718" y="3194459"/>
              <a:ext cx="553998" cy="171451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Calibri" pitchFamily="34" charset="0"/>
                </a:rPr>
                <a:t>Outdoor</a:t>
              </a:r>
              <a:endParaRPr lang="en-GB" b="1" dirty="0">
                <a:latin typeface="Calibri" pitchFamily="34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722717" y="6200063"/>
              <a:ext cx="3111429" cy="65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+mj-ea"/>
                  <a:cs typeface="+mj-cs"/>
                </a:rPr>
                <a:t>Vertical Farming </a:t>
              </a:r>
            </a:p>
          </p:txBody>
        </p:sp>
        <p:pic>
          <p:nvPicPr>
            <p:cNvPr id="21" name="Picture 20" descr="Photo 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853" y="2564904"/>
              <a:ext cx="2526027" cy="378904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20907756">
              <a:off x="87177" y="509478"/>
              <a:ext cx="4372573" cy="828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ascadeUp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4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LAND INTENSIFICATION</a:t>
              </a:r>
              <a:endPara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4146" y="923633"/>
            <a:ext cx="5341083" cy="5831970"/>
            <a:chOff x="3834146" y="923633"/>
            <a:chExt cx="5341083" cy="5831970"/>
          </a:xfrm>
        </p:grpSpPr>
        <p:pic>
          <p:nvPicPr>
            <p:cNvPr id="17" name="Picture 6" descr="Veggie Factory 02.jpg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923633"/>
              <a:ext cx="3000375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834146" y="3386455"/>
              <a:ext cx="553998" cy="142876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Calibri" pitchFamily="34" charset="0"/>
                </a:rPr>
                <a:t>Indoor</a:t>
              </a:r>
              <a:endParaRPr lang="en-GB" b="1" dirty="0">
                <a:latin typeface="Calibri" pitchFamily="34" charset="0"/>
              </a:endParaRPr>
            </a:p>
          </p:txBody>
        </p:sp>
        <p:pic>
          <p:nvPicPr>
            <p:cNvPr id="22" name="Picture 21" descr="(4)24102012(4)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2814" y="5171603"/>
              <a:ext cx="2367907" cy="1584000"/>
            </a:xfrm>
            <a:prstGeom prst="rect">
              <a:avLst/>
            </a:prstGeom>
          </p:spPr>
        </p:pic>
        <p:pic>
          <p:nvPicPr>
            <p:cNvPr id="23" name="Picture 8" descr="Veggie Factory 03.JPG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8264" y="923633"/>
              <a:ext cx="1905000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(4)24102012(1)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6997" y="3667328"/>
              <a:ext cx="2238232" cy="149725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7984" y="3571533"/>
              <a:ext cx="2947197" cy="1656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77984" y="5206023"/>
              <a:ext cx="2237426" cy="14936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2143" y="398658"/>
            <a:ext cx="890506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MECHANISATION &amp; AUTOMATION</a:t>
            </a:r>
            <a:endParaRPr lang="en-US" sz="36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143" y="1646207"/>
            <a:ext cx="8516695" cy="4873675"/>
            <a:chOff x="172143" y="1646207"/>
            <a:chExt cx="8516695" cy="4873675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37129" y="3294652"/>
              <a:ext cx="2151709" cy="3225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 descr="F:\STAFFCON\HTD\Picture 10-Harvester Prototype 02 (first cut)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143" y="4418263"/>
              <a:ext cx="3190554" cy="20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362516" y="5900010"/>
              <a:ext cx="1872208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+mn-lt"/>
                </a:rPr>
                <a:t>Source: Koyo Engineering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+mn-lt"/>
                </a:rPr>
                <a:t>Harvester</a:t>
              </a:r>
              <a:endParaRPr lang="en-US" dirty="0">
                <a:solidFill>
                  <a:prstClr val="black"/>
                </a:solidFill>
                <a:latin typeface="+mn-lt"/>
              </a:endParaRPr>
            </a:p>
          </p:txBody>
        </p:sp>
        <p:pic>
          <p:nvPicPr>
            <p:cNvPr id="22531" name="Picture 3" descr="C:\Users\US2PBL1\Pictures\paperpot-spinach-1-2_svp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175" y="1695318"/>
              <a:ext cx="2467175" cy="2016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467354" y="3748279"/>
              <a:ext cx="2520280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+mn-lt"/>
                </a:rPr>
                <a:t>Source: http://www.smallfarmworks.com/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+mn-lt"/>
                </a:rPr>
                <a:t>Transplanter</a:t>
              </a:r>
              <a:endParaRPr lang="en-US" dirty="0">
                <a:solidFill>
                  <a:prstClr val="black"/>
                </a:solidFill>
                <a:latin typeface="+mn-lt"/>
              </a:endParaRPr>
            </a:p>
          </p:txBody>
        </p: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7643" y="1646207"/>
              <a:ext cx="3129486" cy="20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3306260" y="3729100"/>
              <a:ext cx="324036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+mn-lt"/>
                </a:rPr>
                <a:t>Media filling &amp; seeding machine</a:t>
              </a:r>
              <a:endParaRPr lang="en-US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9810" y="6470263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12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25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048650"/>
          <p:cNvSpPr>
            <a:spLocks noGrp="1"/>
          </p:cNvSpPr>
          <p:nvPr>
            <p:ph type="title"/>
          </p:nvPr>
        </p:nvSpPr>
        <p:spPr>
          <a:xfrm>
            <a:off x="168929" y="275546"/>
            <a:ext cx="7886700" cy="633174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Indoor vegetable farms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9493" y="914232"/>
            <a:ext cx="3893168" cy="2455652"/>
            <a:chOff x="449493" y="914232"/>
            <a:chExt cx="3893168" cy="24556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93" y="914232"/>
              <a:ext cx="3578399" cy="19939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38692" y="2908219"/>
              <a:ext cx="21039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Panasonic 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35696" y="908720"/>
            <a:ext cx="512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grpSp>
        <p:nvGrpSpPr>
          <p:cNvPr id="2" name="Group 1"/>
          <p:cNvGrpSpPr/>
          <p:nvPr/>
        </p:nvGrpSpPr>
        <p:grpSpPr>
          <a:xfrm>
            <a:off x="256235" y="2963790"/>
            <a:ext cx="5780664" cy="3677675"/>
            <a:chOff x="620002" y="3085740"/>
            <a:chExt cx="5780664" cy="367767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24" y="3085740"/>
              <a:ext cx="1816298" cy="24329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20002" y="5566341"/>
              <a:ext cx="1618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ENF Farm 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94972" y="6301750"/>
              <a:ext cx="180569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Farm Delight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671" y="3525791"/>
              <a:ext cx="1949778" cy="250221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82181" y="6035004"/>
              <a:ext cx="2952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Sustenir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 Agriculture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pic>
          <p:nvPicPr>
            <p:cNvPr id="14" name="Picture 13" descr="cid:image001.png@01D15899.6846672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510" y="3804810"/>
              <a:ext cx="1728192" cy="24863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Content Placeholder 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63" y="897941"/>
            <a:ext cx="1860918" cy="2304000"/>
          </a:xfrm>
        </p:spPr>
      </p:pic>
      <p:sp>
        <p:nvSpPr>
          <p:cNvPr id="19" name="TextBox 18"/>
          <p:cNvSpPr txBox="1"/>
          <p:nvPr/>
        </p:nvSpPr>
        <p:spPr>
          <a:xfrm>
            <a:off x="6014083" y="908720"/>
            <a:ext cx="3022870" cy="59093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800" b="1" dirty="0" smtClean="0">
                <a:latin typeface="+mn-lt"/>
                <a:cs typeface="Arial" panose="020B0604020202020204" pitchFamily="34" charset="0"/>
              </a:rPr>
              <a:t>Current status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+mn-lt"/>
              </a:rPr>
              <a:t>To date, 12 </a:t>
            </a:r>
            <a:r>
              <a:rPr lang="en-US" sz="2200" dirty="0">
                <a:latin typeface="+mn-lt"/>
              </a:rPr>
              <a:t>indoor </a:t>
            </a:r>
            <a:r>
              <a:rPr lang="en-US" sz="2200" dirty="0" smtClean="0">
                <a:latin typeface="+mn-lt"/>
              </a:rPr>
              <a:t>farms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+mn-lt"/>
              </a:rPr>
              <a:t>Limitation:</a:t>
            </a:r>
          </a:p>
          <a:p>
            <a:pPr marL="800100" lvl="1" indent="-342900">
              <a:buFont typeface="Calibri" panose="020F0502020204030204" pitchFamily="34" charset="0"/>
              <a:buChar char="₋"/>
            </a:pPr>
            <a:r>
              <a:rPr lang="en-US" sz="2200" dirty="0" smtClean="0">
                <a:latin typeface="+mn-lt"/>
              </a:rPr>
              <a:t>appropriate space </a:t>
            </a:r>
            <a:r>
              <a:rPr lang="en-US" sz="2200" dirty="0">
                <a:latin typeface="+mn-lt"/>
              </a:rPr>
              <a:t>to </a:t>
            </a:r>
            <a:r>
              <a:rPr lang="en-US" sz="2200" dirty="0" smtClean="0">
                <a:latin typeface="+mn-lt"/>
              </a:rPr>
              <a:t>test-bed</a:t>
            </a:r>
          </a:p>
          <a:p>
            <a:pPr marL="800100" lvl="1" indent="-342900">
              <a:buFont typeface="Calibri" panose="020F0502020204030204" pitchFamily="34" charset="0"/>
              <a:buChar char="₋"/>
            </a:pPr>
            <a:r>
              <a:rPr lang="en-US" sz="2200" dirty="0" smtClean="0">
                <a:latin typeface="+mn-lt"/>
              </a:rPr>
              <a:t>farming system</a:t>
            </a:r>
          </a:p>
          <a:p>
            <a:pPr marL="800100" lvl="1" indent="-342900">
              <a:buFont typeface="Calibri" panose="020F0502020204030204" pitchFamily="34" charset="0"/>
              <a:buChar char="₋"/>
            </a:pPr>
            <a:r>
              <a:rPr lang="en-US" sz="2200" dirty="0" smtClean="0">
                <a:latin typeface="+mn-lt"/>
              </a:rPr>
              <a:t>business model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 err="1" smtClean="0">
                <a:latin typeface="+mn-lt"/>
              </a:rPr>
              <a:t>Gov</a:t>
            </a:r>
            <a:r>
              <a:rPr lang="en-US" sz="2200" dirty="0" smtClean="0">
                <a:latin typeface="+mn-lt"/>
              </a:rPr>
              <a:t> support:</a:t>
            </a:r>
          </a:p>
          <a:p>
            <a:pPr marL="800100" lvl="1" indent="-342900">
              <a:buFontTx/>
              <a:buChar char="-"/>
            </a:pPr>
            <a:r>
              <a:rPr lang="en-US" sz="2200" dirty="0" smtClean="0">
                <a:latin typeface="+mn-lt"/>
              </a:rPr>
              <a:t>AVA facilitate applications, interagency coordination</a:t>
            </a:r>
          </a:p>
          <a:p>
            <a:pPr marL="800100" lvl="1" indent="-342900">
              <a:buFontTx/>
              <a:buChar char="-"/>
            </a:pPr>
            <a:r>
              <a:rPr lang="en-US" sz="2200" dirty="0" smtClean="0">
                <a:latin typeface="+mn-lt"/>
              </a:rPr>
              <a:t>Agriculture </a:t>
            </a:r>
            <a:r>
              <a:rPr lang="en-US" sz="2200" dirty="0">
                <a:latin typeface="+mn-lt"/>
              </a:rPr>
              <a:t>productivity Fund (APF</a:t>
            </a:r>
            <a:r>
              <a:rPr lang="en-US" sz="22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pPr lvl="1"/>
            <a:endParaRPr lang="en-SG" sz="2000" dirty="0">
              <a:latin typeface="+mn-lt"/>
            </a:endParaRP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04600" y="6415902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13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07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53A7-F18B-44C6-BE4A-5F963D4100C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67544" y="1556792"/>
            <a:ext cx="79208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SG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Stable supply of green vegetables both in quality and quantity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Minimise</a:t>
            </a:r>
            <a:r>
              <a:rPr lang="en-US" sz="3200" dirty="0">
                <a:latin typeface="Calibri" panose="020F0502020204030204" pitchFamily="34" charset="0"/>
              </a:rPr>
              <a:t> environmental risks such as the climate, disease and insect pests.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</a:rPr>
              <a:t>Intensify </a:t>
            </a:r>
            <a:r>
              <a:rPr lang="en-US" sz="3200" dirty="0">
                <a:latin typeface="Calibri" panose="020F0502020204030204" pitchFamily="34" charset="0"/>
              </a:rPr>
              <a:t>food production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3200" dirty="0" smtClean="0">
                <a:latin typeface="Calibri" panose="020F0502020204030204" pitchFamily="34" charset="0"/>
              </a:rPr>
              <a:t>Attract young </a:t>
            </a:r>
            <a:r>
              <a:rPr lang="en-SG" sz="3200" dirty="0" err="1" smtClean="0">
                <a:latin typeface="Calibri" panose="020F0502020204030204" pitchFamily="34" charset="0"/>
              </a:rPr>
              <a:t>agri</a:t>
            </a:r>
            <a:r>
              <a:rPr lang="en-SG" sz="3200" dirty="0" smtClean="0">
                <a:latin typeface="Calibri" panose="020F0502020204030204" pitchFamily="34" charset="0"/>
              </a:rPr>
              <a:t>-specialists and replacing aging farming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</a:rPr>
              <a:t>Less food miles and smaller carbon foot print. More environmentally friendly.</a:t>
            </a:r>
            <a:endParaRPr lang="en-SG" sz="3200" dirty="0" smtClean="0">
              <a:latin typeface="Calibri" panose="020F0502020204030204" pitchFamily="34" charset="0"/>
            </a:endParaRPr>
          </a:p>
          <a:p>
            <a:endParaRPr lang="en-US" sz="3200" dirty="0" smtClean="0"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3568" y="188640"/>
            <a:ext cx="6624736" cy="122413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Indoor Farming/Plant factory 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56" y="5120544"/>
            <a:ext cx="5766483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Open Cultivation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Multi-tier system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Hydroponics water culture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Natural sunlight</a:t>
            </a:r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7" y="1170341"/>
            <a:ext cx="4264819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645" y="942326"/>
            <a:ext cx="2780999" cy="37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23004"/>
            <a:ext cx="4104000" cy="1566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594" y="4650326"/>
            <a:ext cx="2400000" cy="1800000"/>
          </a:xfrm>
          <a:prstGeom prst="rect">
            <a:avLst/>
          </a:prstGeom>
        </p:spPr>
      </p:pic>
      <p:sp>
        <p:nvSpPr>
          <p:cNvPr id="9" name="Title 1048650"/>
          <p:cNvSpPr>
            <a:spLocks noGrp="1"/>
          </p:cNvSpPr>
          <p:nvPr>
            <p:ph type="title"/>
          </p:nvPr>
        </p:nvSpPr>
        <p:spPr>
          <a:xfrm>
            <a:off x="168929" y="275546"/>
            <a:ext cx="7886700" cy="633174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Rooftop farms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9974" y="6450326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15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32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048650"/>
          <p:cNvSpPr>
            <a:spLocks noGrp="1"/>
          </p:cNvSpPr>
          <p:nvPr>
            <p:ph type="title"/>
          </p:nvPr>
        </p:nvSpPr>
        <p:spPr>
          <a:xfrm>
            <a:off x="298740" y="332553"/>
            <a:ext cx="3799334" cy="63317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enterprises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921" y="2010326"/>
            <a:ext cx="25569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E.g. Edible Gardens</a:t>
            </a:r>
            <a:endParaRPr lang="en-GB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32066"/>
            <a:ext cx="2716393" cy="2037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1" y="2436790"/>
            <a:ext cx="2556903" cy="1856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838" y="4078526"/>
            <a:ext cx="3030410" cy="248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66709"/>
            <a:ext cx="1858750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048650"/>
          <p:cNvSpPr txBox="1">
            <a:spLocks/>
          </p:cNvSpPr>
          <p:nvPr/>
        </p:nvSpPr>
        <p:spPr>
          <a:xfrm>
            <a:off x="3933797" y="320736"/>
            <a:ext cx="4887838" cy="633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gardens</a:t>
            </a:r>
            <a:endParaRPr lang="en-US" sz="3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1649" y="895276"/>
            <a:ext cx="425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+mn-lt"/>
              </a:rPr>
              <a:t>Empty plot/rooftop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+mn-lt"/>
              </a:rPr>
              <a:t>Low tech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latin typeface="+mn-lt"/>
              </a:rPr>
              <a:t>Bonding, interest, health</a:t>
            </a:r>
            <a:endParaRPr lang="en-S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870" y="102081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Rooftop/indoor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70C0"/>
                </a:solidFill>
                <a:latin typeface="+mn-lt"/>
              </a:rPr>
              <a:t>Educational</a:t>
            </a:r>
            <a:endParaRPr lang="en-SG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908" y="2132856"/>
            <a:ext cx="37465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 descr="C:\Documents and Settings\US2WCP1\Desktop\Photos for Brochure\Leafy Vegetable Cultivation\Type of Leafy Vegetables\5 Leafy Veg - Chinese cabbage.jpg"/>
          <p:cNvSpPr>
            <a:spLocks noChangeAspect="1" noChangeArrowheads="1"/>
          </p:cNvSpPr>
          <p:nvPr/>
        </p:nvSpPr>
        <p:spPr bwMode="auto">
          <a:xfrm>
            <a:off x="-1" y="2996952"/>
            <a:ext cx="3130851" cy="19440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5" descr="C:\Documents and Settings\US2WCP1\Desktop\Leafy Veg - Baicai.JPG"/>
          <p:cNvSpPr>
            <a:spLocks noChangeAspect="1" noChangeArrowheads="1"/>
          </p:cNvSpPr>
          <p:nvPr/>
        </p:nvSpPr>
        <p:spPr bwMode="auto">
          <a:xfrm>
            <a:off x="6084000" y="2640440"/>
            <a:ext cx="3060000" cy="2039945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1027" descr="C:\Documents and Settings\US2WCP1\Desktop\Photos for Brochure\Bayam - Pointed Leaf.jpg"/>
          <p:cNvSpPr>
            <a:spLocks noChangeArrowheads="1"/>
          </p:cNvSpPr>
          <p:nvPr/>
        </p:nvSpPr>
        <p:spPr bwMode="auto">
          <a:xfrm>
            <a:off x="4326003" y="0"/>
            <a:ext cx="3131840" cy="1844824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8B0-327C-4BA8-83E9-D4B87E90DD06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42581" y="3602158"/>
            <a:ext cx="3072373" cy="905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 descr="C:\Documents and Settings\US2WCP1\Desktop\Photos for Brochure\Leafy Vegetable Cultivation\Type of Leafy Vegetables\1 Leafy Veg - Caixin.JPG"/>
          <p:cNvSpPr>
            <a:spLocks noChangeArrowheads="1"/>
          </p:cNvSpPr>
          <p:nvPr/>
        </p:nvSpPr>
        <p:spPr bwMode="auto">
          <a:xfrm>
            <a:off x="0" y="0"/>
            <a:ext cx="3059832" cy="1916832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2" descr="C:\Documents and Settings\US2WCP1\Desktop\Photos for Brochure\Leafy Vegetable Cultivation\Type of Leafy Vegetables\2 Leafy Veg - Xiaobaicai.jpg"/>
          <p:cNvSpPr>
            <a:spLocks noChangeAspect="1" noChangeArrowheads="1"/>
          </p:cNvSpPr>
          <p:nvPr/>
        </p:nvSpPr>
        <p:spPr bwMode="auto">
          <a:xfrm>
            <a:off x="2817689" y="1476807"/>
            <a:ext cx="3508285" cy="2412000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2053" descr="C:\Documents and Settings\US2WCP1\Desktop\Leaf Mustard-1.JPG"/>
          <p:cNvSpPr>
            <a:spLocks noChangeAspect="1" noChangeArrowheads="1"/>
          </p:cNvSpPr>
          <p:nvPr/>
        </p:nvSpPr>
        <p:spPr bwMode="auto">
          <a:xfrm>
            <a:off x="4572000" y="4653136"/>
            <a:ext cx="2639847" cy="2196000"/>
          </a:xfrm>
          <a:prstGeom prst="rect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29" descr="C:\Documents and Settings\US2WCP1\Desktop\LCK85-Lettuce-3.jpg"/>
          <p:cNvSpPr>
            <a:spLocks noChangeAspect="1" noChangeArrowheads="1"/>
          </p:cNvSpPr>
          <p:nvPr/>
        </p:nvSpPr>
        <p:spPr bwMode="auto">
          <a:xfrm>
            <a:off x="1680076" y="4662000"/>
            <a:ext cx="2891924" cy="2196000"/>
          </a:xfrm>
          <a:prstGeom prst="rect">
            <a:avLst/>
          </a:prstGeom>
          <a:blipFill dpi="0" rotWithShape="0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03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75656" y="214433"/>
            <a:ext cx="567154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Background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9996"/>
            <a:ext cx="8191822" cy="4834655"/>
          </a:xfrm>
        </p:spPr>
        <p:txBody>
          <a:bodyPr>
            <a:noAutofit/>
          </a:bodyPr>
          <a:lstStyle/>
          <a:p>
            <a:pPr marL="228600" indent="-228600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Singapore is a city state (land area 710 </a:t>
            </a:r>
            <a:r>
              <a:rPr lang="en-US" sz="3200" dirty="0" err="1" smtClean="0">
                <a:solidFill>
                  <a:srgbClr val="0070C0"/>
                </a:solidFill>
                <a:cs typeface="Arial" pitchFamily="34" charset="0"/>
              </a:rPr>
              <a:t>sq</a:t>
            </a: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 km) with population of 5 million</a:t>
            </a:r>
          </a:p>
          <a:p>
            <a:pPr marL="228600" indent="-228600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Agriculture contributes less than 0.1% of its GDP</a:t>
            </a:r>
          </a:p>
          <a:p>
            <a:pPr marL="228600" indent="-228600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Imports </a:t>
            </a:r>
            <a:r>
              <a:rPr lang="en-US" sz="3200" dirty="0">
                <a:solidFill>
                  <a:srgbClr val="0070C0"/>
                </a:solidFill>
                <a:cs typeface="Arial" pitchFamily="34" charset="0"/>
              </a:rPr>
              <a:t>more than 90% </a:t>
            </a: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of its food </a:t>
            </a:r>
            <a:r>
              <a:rPr lang="en-US" sz="3200" dirty="0">
                <a:solidFill>
                  <a:srgbClr val="0070C0"/>
                </a:solidFill>
                <a:cs typeface="Arial" pitchFamily="34" charset="0"/>
              </a:rPr>
              <a:t>from diversified </a:t>
            </a: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sources (170 countries worldwide)</a:t>
            </a:r>
          </a:p>
          <a:p>
            <a:pPr marL="228600" indent="-228600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Local farms produce a small proportion of fresh food (leafy veg, eggs &amp; fish), helps </a:t>
            </a:r>
            <a:r>
              <a:rPr lang="en-US" sz="3200" dirty="0">
                <a:solidFill>
                  <a:srgbClr val="0070C0"/>
                </a:solidFill>
                <a:cs typeface="Arial" pitchFamily="34" charset="0"/>
              </a:rPr>
              <a:t>to buffer against sudden </a:t>
            </a:r>
            <a:r>
              <a:rPr lang="en-US" sz="3200" dirty="0" smtClean="0">
                <a:solidFill>
                  <a:srgbClr val="0070C0"/>
                </a:solidFill>
                <a:cs typeface="Arial" pitchFamily="34" charset="0"/>
              </a:rPr>
              <a:t>supply disruptions.</a:t>
            </a:r>
            <a:endParaRPr lang="en-US" sz="3200" dirty="0">
              <a:solidFill>
                <a:srgbClr val="0070C0"/>
              </a:solidFill>
              <a:cs typeface="Arial" pitchFamily="34" charset="0"/>
            </a:endParaRPr>
          </a:p>
          <a:p>
            <a:pPr marL="228600" indent="-228600" eaLnBrk="0" hangingPunct="0">
              <a:spcBef>
                <a:spcPct val="50000"/>
              </a:spcBef>
            </a:pPr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0" hangingPunct="0">
              <a:spcBef>
                <a:spcPct val="50000"/>
              </a:spcBef>
            </a:pP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US" dirty="0" smtClean="0"/>
              <a:t>2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83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 descr="D:\Pics\agrotechpark.jpg"/>
          <p:cNvSpPr>
            <a:spLocks noChangeAspect="1" noChangeArrowheads="1"/>
          </p:cNvSpPr>
          <p:nvPr/>
        </p:nvSpPr>
        <p:spPr bwMode="auto">
          <a:xfrm>
            <a:off x="2051720" y="1002590"/>
            <a:ext cx="5000475" cy="2772000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dirty="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9227"/>
            <a:ext cx="8064895" cy="83508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Snapshot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Singapore Agriculture Sector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3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382286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  <a:latin typeface="+mn-lt"/>
              </a:rPr>
              <a:t>Agrotechnology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 Parks are agricultural estates designated for farming</a:t>
            </a:r>
            <a:endParaRPr lang="en-GB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Close to 500 </a:t>
            </a:r>
            <a:r>
              <a:rPr lang="en-US" dirty="0">
                <a:solidFill>
                  <a:srgbClr val="0070C0"/>
                </a:solidFill>
                <a:latin typeface="+mn-lt"/>
                <a:cs typeface="Arial" pitchFamily="34" charset="0"/>
              </a:rPr>
              <a:t>ha of land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are </a:t>
            </a:r>
            <a:r>
              <a:rPr lang="en-US" dirty="0">
                <a:solidFill>
                  <a:srgbClr val="0070C0"/>
                </a:solidFill>
                <a:latin typeface="+mn-lt"/>
                <a:cs typeface="Arial" pitchFamily="34" charset="0"/>
              </a:rPr>
              <a:t>allocated to over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300 farms </a:t>
            </a:r>
          </a:p>
          <a:p>
            <a:pPr marL="379874" indent="-252871"/>
            <a:r>
              <a:rPr lang="en-GB" dirty="0" smtClean="0">
                <a:solidFill>
                  <a:srgbClr val="0070C0"/>
                </a:solidFill>
                <a:latin typeface="Calibri"/>
                <a:cs typeface="Arial" charset="0"/>
              </a:rPr>
              <a:t>	- </a:t>
            </a:r>
            <a:r>
              <a:rPr lang="en-GB" dirty="0">
                <a:solidFill>
                  <a:srgbClr val="FF0000"/>
                </a:solidFill>
                <a:latin typeface="Calibri"/>
                <a:cs typeface="Arial" charset="0"/>
              </a:rPr>
              <a:t>72</a:t>
            </a:r>
            <a:r>
              <a:rPr lang="en-GB" dirty="0">
                <a:solidFill>
                  <a:srgbClr val="0070C0"/>
                </a:solidFill>
                <a:latin typeface="Calibri"/>
                <a:cs typeface="Arial" charset="0"/>
              </a:rPr>
              <a:t> food farms on </a:t>
            </a:r>
            <a:r>
              <a:rPr lang="en-GB" dirty="0">
                <a:solidFill>
                  <a:srgbClr val="FF0000"/>
                </a:solidFill>
                <a:latin typeface="Calibri"/>
                <a:cs typeface="Arial" charset="0"/>
              </a:rPr>
              <a:t>210 ha </a:t>
            </a:r>
            <a:r>
              <a:rPr lang="en-GB" dirty="0">
                <a:solidFill>
                  <a:srgbClr val="0070C0"/>
                </a:solidFill>
                <a:latin typeface="Calibri"/>
                <a:cs typeface="Arial" charset="0"/>
              </a:rPr>
              <a:t>land</a:t>
            </a:r>
          </a:p>
          <a:p>
            <a:pPr marL="379874" indent="-252871"/>
            <a:r>
              <a:rPr lang="en-GB" dirty="0" smtClean="0">
                <a:solidFill>
                  <a:srgbClr val="0070C0"/>
                </a:solidFill>
                <a:latin typeface="Calibri"/>
                <a:cs typeface="Arial" charset="0"/>
              </a:rPr>
              <a:t>	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(eggs, </a:t>
            </a:r>
            <a:r>
              <a:rPr lang="en-US" dirty="0">
                <a:solidFill>
                  <a:srgbClr val="0070C0"/>
                </a:solidFill>
                <a:latin typeface="+mn-lt"/>
                <a:cs typeface="Arial" pitchFamily="34" charset="0"/>
              </a:rPr>
              <a:t>food fish,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vegetables, other food)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118 </a:t>
            </a:r>
            <a:r>
              <a:rPr lang="en-US" dirty="0">
                <a:solidFill>
                  <a:srgbClr val="0070C0"/>
                </a:solidFill>
                <a:latin typeface="+mn-lt"/>
                <a:cs typeface="Arial" pitchFamily="34" charset="0"/>
              </a:rPr>
              <a:t>coastal fish farms on 400 ha </a:t>
            </a:r>
            <a:r>
              <a:rPr lang="en-US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of coastal water</a:t>
            </a:r>
            <a:endParaRPr lang="en-US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1238" y="1862328"/>
            <a:ext cx="425501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3200" kern="0" dirty="0" smtClean="0">
                <a:solidFill>
                  <a:srgbClr val="000099"/>
                </a:solidFill>
                <a:latin typeface="+mn-lt"/>
              </a:rPr>
              <a:t>Number: 56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</a:rPr>
              <a:t>Area: 113.9 ha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3200" kern="0" dirty="0" smtClean="0">
                <a:solidFill>
                  <a:srgbClr val="000099"/>
                </a:solidFill>
                <a:latin typeface="+mn-lt"/>
              </a:rPr>
              <a:t>Average size: ~2 ha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+mn-lt"/>
              </a:rPr>
              <a:t>Conventional, soil-based.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035357"/>
            <a:ext cx="9160471" cy="4839810"/>
            <a:chOff x="0" y="2035357"/>
            <a:chExt cx="9160471" cy="4839810"/>
          </a:xfrm>
        </p:grpSpPr>
        <p:pic>
          <p:nvPicPr>
            <p:cNvPr id="8" name="Picture 4" descr="C:\Windows\DESKTOP\Presentation\Images\rainshelt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8956" y="2035357"/>
              <a:ext cx="4555332" cy="277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0" y="4816764"/>
              <a:ext cx="9160471" cy="2058403"/>
              <a:chOff x="-76201" y="4837725"/>
              <a:chExt cx="9229726" cy="2058403"/>
            </a:xfrm>
          </p:grpSpPr>
          <p:pic>
            <p:nvPicPr>
              <p:cNvPr id="5" name="Picture 5" descr="A:\ohmodular.jpg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24970"/>
              <a:stretch/>
            </p:blipFill>
            <p:spPr bwMode="auto">
              <a:xfrm>
                <a:off x="6806589" y="4837725"/>
                <a:ext cx="2346936" cy="20393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Picture 6" descr="A:\aerobutter2.jpg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8604" r="9144"/>
              <a:stretch/>
            </p:blipFill>
            <p:spPr bwMode="auto">
              <a:xfrm>
                <a:off x="4554803" y="4837725"/>
                <a:ext cx="2257425" cy="20584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Rectangle 7" descr="D:\Pics\bayam.jpg"/>
              <p:cNvSpPr>
                <a:spLocks noChangeArrowheads="1"/>
              </p:cNvSpPr>
              <p:nvPr/>
            </p:nvSpPr>
            <p:spPr bwMode="auto">
              <a:xfrm>
                <a:off x="-76201" y="4847263"/>
                <a:ext cx="2438493" cy="2039326"/>
              </a:xfrm>
              <a:prstGeom prst="rect">
                <a:avLst/>
              </a:prstGeom>
              <a:blipFill dpi="0" rotWithShape="0">
                <a:blip r:embed="rId6" cstate="print"/>
                <a:srcRect/>
                <a:stretch>
                  <a:fillRect l="809" r="-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" name="Picture 8" descr="DSC08413.JPG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572" r="27175"/>
              <a:stretch/>
            </p:blipFill>
            <p:spPr>
              <a:xfrm>
                <a:off x="2362293" y="4837725"/>
                <a:ext cx="2192510" cy="20584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6038" y="486598"/>
            <a:ext cx="7556500" cy="111601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Vegetable Farms</a:t>
            </a:r>
          </a:p>
        </p:txBody>
      </p:sp>
    </p:spTree>
    <p:extLst>
      <p:ext uri="{BB962C8B-B14F-4D97-AF65-F5344CB8AC3E}">
        <p14:creationId xmlns:p14="http://schemas.microsoft.com/office/powerpoint/2010/main" val="2233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67286"/>
              </p:ext>
            </p:extLst>
          </p:nvPr>
        </p:nvGraphicFramePr>
        <p:xfrm>
          <a:off x="1763688" y="4797152"/>
          <a:ext cx="5334000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67000"/>
                <a:gridCol w="2667000"/>
              </a:tblGrid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effectLst/>
                        </a:rPr>
                        <a:t>Productivity (tonnes/ha/year)</a:t>
                      </a:r>
                      <a:endParaRPr lang="en-GB" sz="2800" b="1" dirty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811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rgbClr val="000099"/>
                          </a:solidFill>
                          <a:effectLst/>
                        </a:rPr>
                        <a:t>Average farm</a:t>
                      </a:r>
                      <a:endParaRPr lang="en-GB" sz="2800" b="1" dirty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rgbClr val="000099"/>
                          </a:solidFill>
                          <a:effectLst/>
                        </a:rPr>
                        <a:t>130</a:t>
                      </a:r>
                      <a:endParaRPr lang="en-GB" sz="2800" b="1" dirty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811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rgbClr val="000099"/>
                          </a:solidFill>
                          <a:effectLst/>
                        </a:rPr>
                        <a:t>Top farm</a:t>
                      </a:r>
                      <a:endParaRPr lang="en-GB" sz="2800" b="1" dirty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rgbClr val="000099"/>
                          </a:solidFill>
                          <a:effectLst/>
                        </a:rPr>
                        <a:t>~ 200</a:t>
                      </a:r>
                      <a:endParaRPr lang="en-GB" sz="2800" b="1" dirty="0"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1509"/>
              </p:ext>
            </p:extLst>
          </p:nvPr>
        </p:nvGraphicFramePr>
        <p:xfrm>
          <a:off x="791578" y="1572654"/>
          <a:ext cx="752340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427"/>
                <a:gridCol w="2440147"/>
                <a:gridCol w="2374835"/>
              </a:tblGrid>
              <a:tr h="365760">
                <a:tc>
                  <a:txBody>
                    <a:bodyPr/>
                    <a:lstStyle/>
                    <a:p>
                      <a:pPr algn="l"/>
                      <a:endParaRPr lang="en-S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Amount (</a:t>
                      </a:r>
                      <a:r>
                        <a:rPr lang="en-US" sz="2800" dirty="0" err="1" smtClean="0"/>
                        <a:t>tonnes</a:t>
                      </a:r>
                      <a:r>
                        <a:rPr lang="en-US" sz="2800" dirty="0" smtClean="0"/>
                        <a:t>)</a:t>
                      </a:r>
                      <a:endParaRPr lang="en-S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Value (</a:t>
                      </a:r>
                      <a:r>
                        <a:rPr lang="en-US" sz="2800" dirty="0" err="1" smtClean="0"/>
                        <a:t>S$million</a:t>
                      </a:r>
                      <a:r>
                        <a:rPr lang="en-US" sz="2800" dirty="0" smtClean="0"/>
                        <a:t>)</a:t>
                      </a:r>
                      <a:endParaRPr lang="en-SG" sz="280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Leafy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</a:rPr>
                        <a:t> vegetables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11,335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$21.0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Bean sprouts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10,686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$9.3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Others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437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$3.7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Total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22,458 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</a:rPr>
                        <a:t>$34.0</a:t>
                      </a:r>
                      <a:endParaRPr lang="en-SG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89" y="761279"/>
            <a:ext cx="7307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Vegetable Production in 2016</a:t>
            </a:r>
            <a:endParaRPr lang="en-SG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altLang="en-US" dirty="0" smtClean="0">
                <a:solidFill>
                  <a:prstClr val="black">
                    <a:tint val="75000"/>
                  </a:prstClr>
                </a:solidFill>
              </a:rPr>
              <a:t>5</a:t>
            </a:r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8B0-327C-4BA8-83E9-D4B87E90DD06}" type="slidenum">
              <a:rPr lang="en-GB" altLang="en-US" smtClean="0"/>
              <a:pPr/>
              <a:t>6</a:t>
            </a:fld>
            <a:endParaRPr lang="en-GB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74" y="560735"/>
            <a:ext cx="2155572" cy="178056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02" y="2267090"/>
            <a:ext cx="2099299" cy="19698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26" y="3296154"/>
            <a:ext cx="2110240" cy="19967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05" y="4593090"/>
            <a:ext cx="2241203" cy="2040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58646" y="962540"/>
            <a:ext cx="3277850" cy="1200294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txBody>
          <a:bodyPr wrap="square" lIns="91406" tIns="45703" rIns="91406" bIns="45703" anchor="ctr">
            <a:spAutoFit/>
          </a:bodyPr>
          <a:lstStyle/>
          <a:p>
            <a:pPr indent="-176213">
              <a:defRPr/>
            </a:pPr>
            <a:r>
              <a:rPr lang="en-GB" sz="2800" b="1" dirty="0" smtClean="0">
                <a:latin typeface="+mn-lt"/>
              </a:rPr>
              <a:t>High production cost</a:t>
            </a:r>
          </a:p>
          <a:p>
            <a:pPr marL="166687" indent="-342900">
              <a:buFont typeface="Wingdings" panose="05000000000000000000" pitchFamily="2" charset="2"/>
              <a:buChar char="§"/>
              <a:defRPr/>
            </a:pPr>
            <a:r>
              <a:rPr lang="en-GB" sz="2200" dirty="0" smtClean="0">
                <a:solidFill>
                  <a:srgbClr val="0070C0"/>
                </a:solidFill>
                <a:latin typeface="+mn-lt"/>
              </a:rPr>
              <a:t>Land rental</a:t>
            </a:r>
          </a:p>
          <a:p>
            <a:pPr marL="166687" indent="-342900">
              <a:buFont typeface="Wingdings" panose="05000000000000000000" pitchFamily="2" charset="2"/>
              <a:buChar char="§"/>
              <a:defRPr/>
            </a:pPr>
            <a:r>
              <a:rPr lang="en-GB" sz="2200" dirty="0" smtClean="0">
                <a:solidFill>
                  <a:srgbClr val="0070C0"/>
                </a:solidFill>
                <a:latin typeface="+mn-lt"/>
              </a:rPr>
              <a:t>Manpower cost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3241" y="2409666"/>
            <a:ext cx="3426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2800" b="1" dirty="0">
                <a:latin typeface="+mn-lt"/>
              </a:rPr>
              <a:t>Resource constraints </a:t>
            </a:r>
            <a:endParaRPr lang="en-SG" sz="2800" b="1" dirty="0" smtClean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SG" sz="2200" dirty="0" smtClean="0">
                <a:solidFill>
                  <a:srgbClr val="0070C0"/>
                </a:solidFill>
                <a:latin typeface="+mn-lt"/>
              </a:rPr>
              <a:t>Labour shortage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070C0"/>
                </a:solidFill>
                <a:latin typeface="+mn-lt"/>
              </a:rPr>
              <a:t>Limited </a:t>
            </a:r>
            <a:r>
              <a:rPr lang="en-US" sz="2200" dirty="0" err="1" smtClean="0">
                <a:solidFill>
                  <a:srgbClr val="0070C0"/>
                </a:solidFill>
                <a:latin typeface="+mn-lt"/>
              </a:rPr>
              <a:t>agri</a:t>
            </a:r>
            <a:r>
              <a:rPr lang="en-US" sz="2200" dirty="0" smtClean="0">
                <a:solidFill>
                  <a:srgbClr val="0070C0"/>
                </a:solidFill>
                <a:latin typeface="+mn-lt"/>
              </a:rPr>
              <a:t>-inputs</a:t>
            </a:r>
            <a:endParaRPr lang="en-SG" sz="2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5332" y="2897093"/>
            <a:ext cx="23603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800" b="1" dirty="0" smtClean="0">
                <a:latin typeface="+mn-lt"/>
              </a:rPr>
              <a:t>Land scarcity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Competing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Arial" pitchFamily="34" charset="0"/>
              </a:rPr>
              <a:t>land use </a:t>
            </a:r>
            <a:r>
              <a:rPr lang="en-US" sz="2200" dirty="0">
                <a:solidFill>
                  <a:srgbClr val="0070C0"/>
                </a:solidFill>
                <a:latin typeface="+mn-lt"/>
                <a:cs typeface="Arial" pitchFamily="34" charset="0"/>
                <a:sym typeface="Wingdings" pitchFamily="2" charset="2"/>
              </a:rPr>
              <a:t> less land for </a:t>
            </a:r>
            <a:r>
              <a:rPr lang="en-US" sz="2200" dirty="0" smtClean="0">
                <a:solidFill>
                  <a:srgbClr val="0070C0"/>
                </a:solidFill>
                <a:latin typeface="+mn-lt"/>
                <a:cs typeface="Arial" pitchFamily="34" charset="0"/>
                <a:sym typeface="Wingdings" pitchFamily="2" charset="2"/>
              </a:rPr>
              <a:t>farming</a:t>
            </a:r>
            <a:endParaRPr lang="en-SG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47" y="4626858"/>
            <a:ext cx="3086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800" b="1" dirty="0" smtClean="0">
                <a:latin typeface="+mn-lt"/>
              </a:rPr>
              <a:t>Climate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200" dirty="0" smtClean="0">
                <a:solidFill>
                  <a:srgbClr val="0070C0"/>
                </a:solidFill>
                <a:latin typeface="+mn-lt"/>
              </a:rPr>
              <a:t>Extreme weather conditions</a:t>
            </a:r>
            <a:endParaRPr lang="en-SG" sz="2200" dirty="0" smtClean="0">
              <a:solidFill>
                <a:srgbClr val="0070C0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SG" sz="28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529" y="438212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46511" y="5790193"/>
            <a:ext cx="2232248" cy="33852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txBody>
          <a:bodyPr wrap="square" lIns="91406" tIns="45703" rIns="91406" bIns="45703" anchor="ctr">
            <a:spAutoFit/>
          </a:bodyPr>
          <a:lstStyle/>
          <a:p>
            <a:pPr indent="-176213">
              <a:defRPr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Longest Dry Spell (2014)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9372" y="6127188"/>
            <a:ext cx="2437337" cy="584741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txBody>
          <a:bodyPr wrap="square" lIns="91406" tIns="45703" rIns="91406" bIns="45703" anchor="ctr">
            <a:spAutoFit/>
          </a:bodyPr>
          <a:lstStyle/>
          <a:p>
            <a:pPr indent="-176213">
              <a:defRPr/>
            </a:pPr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Plankton Bloom</a:t>
            </a:r>
          </a:p>
          <a:p>
            <a:pPr indent="-176213">
              <a:defRPr/>
            </a:pPr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Fishkill Incident (Feb 2014)</a:t>
            </a:r>
            <a:endParaRPr lang="en-GB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63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8369"/>
            <a:ext cx="7776864" cy="944978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Farm Transformation in Singapore</a:t>
            </a:r>
            <a:endParaRPr lang="en-SG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AVA VISION</a:t>
            </a:r>
          </a:p>
          <a:p>
            <a:pPr marL="0" indent="0">
              <a:buNone/>
            </a:pPr>
            <a:r>
              <a:rPr lang="en-US" sz="2400" dirty="0" smtClean="0"/>
              <a:t>Safe food, healthy animals and plants for Singapore; trusted and respected globally</a:t>
            </a:r>
            <a:endParaRPr lang="en-SG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348880"/>
            <a:ext cx="8229600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MISSION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a resilient supply of safe food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Farm Transformation 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Food security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Climate resilience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 Guidelines 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Maximize land use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Increase productivity 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Reduce need for manpower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Reduce use of energy &amp; water 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Commercially competitive</a:t>
            </a:r>
          </a:p>
          <a:p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74" y="2410375"/>
            <a:ext cx="3107946" cy="23400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0" y="5104788"/>
            <a:ext cx="4170605" cy="1282166"/>
            <a:chOff x="323528" y="836712"/>
            <a:chExt cx="8619037" cy="2306343"/>
          </a:xfrm>
        </p:grpSpPr>
        <p:grpSp>
          <p:nvGrpSpPr>
            <p:cNvPr id="15" name="Group 14"/>
            <p:cNvGrpSpPr/>
            <p:nvPr/>
          </p:nvGrpSpPr>
          <p:grpSpPr>
            <a:xfrm>
              <a:off x="323528" y="836712"/>
              <a:ext cx="8619037" cy="2306343"/>
              <a:chOff x="-638200" y="1124744"/>
              <a:chExt cx="8619037" cy="230634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13379" y="1148336"/>
                <a:ext cx="6467458" cy="2282751"/>
                <a:chOff x="251520" y="1412776"/>
                <a:chExt cx="6467458" cy="2282751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51520" y="1412776"/>
                  <a:ext cx="6467458" cy="2282751"/>
                  <a:chOff x="539552" y="1506289"/>
                  <a:chExt cx="8303567" cy="2930823"/>
                </a:xfrm>
              </p:grpSpPr>
              <p:pic>
                <p:nvPicPr>
                  <p:cNvPr id="23" name="Picture 2" descr="C:\Users\us2tat1\Documents\Picture1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8847"/>
                  <a:stretch/>
                </p:blipFill>
                <p:spPr bwMode="auto">
                  <a:xfrm>
                    <a:off x="539552" y="2996952"/>
                    <a:ext cx="2981325" cy="14020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4" descr="C:\Users\us2tat1\Documents\Picture2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7508"/>
                  <a:stretch/>
                </p:blipFill>
                <p:spPr bwMode="auto">
                  <a:xfrm>
                    <a:off x="5868144" y="2986817"/>
                    <a:ext cx="2974975" cy="145029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" name="Picture 5" descr="C:\Users\us2tat1\Documents\Picture3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/>
                  <a:stretch/>
                </p:blipFill>
                <p:spPr bwMode="auto">
                  <a:xfrm rot="10800000">
                    <a:off x="3203848" y="1506289"/>
                    <a:ext cx="2974975" cy="14906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0" name="Picture 6" descr="C:\Users\us2tat1\Documents\Picture4.pn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29" t="12055" r="27631" b="12055"/>
                <a:stretch/>
              </p:blipFill>
              <p:spPr bwMode="auto">
                <a:xfrm>
                  <a:off x="472214" y="1605208"/>
                  <a:ext cx="1876199" cy="1797550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7" descr="C:\Users\us2tat1\Documents\Picture5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8" t="-3018" r="41629" b="21853"/>
                <a:stretch/>
              </p:blipFill>
              <p:spPr bwMode="auto">
                <a:xfrm>
                  <a:off x="2555776" y="1628800"/>
                  <a:ext cx="1846062" cy="194421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1" descr="CIMG0004.JPG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4597308" y="1556792"/>
                  <a:ext cx="1918908" cy="1896616"/>
                </a:xfrm>
                <a:prstGeom prst="ellipse">
                  <a:avLst/>
                </a:prstGeom>
              </p:spPr>
            </p:pic>
          </p:grpSp>
          <p:pic>
            <p:nvPicPr>
              <p:cNvPr id="18" name="Picture 9" descr="C:\Users\us2tat1\Documents\Picture7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084"/>
              <a:stretch/>
            </p:blipFill>
            <p:spPr bwMode="auto">
              <a:xfrm>
                <a:off x="-638200" y="1124744"/>
                <a:ext cx="2401888" cy="1252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 descr="Photo 9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552" y="1127111"/>
              <a:ext cx="1984135" cy="1941849"/>
            </a:xfrm>
            <a:prstGeom prst="ellipse">
              <a:avLst/>
            </a:prstGeom>
          </p:spPr>
        </p:pic>
      </p:grpSp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78312" y="6342039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7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913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2" y="0"/>
            <a:ext cx="7833393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Turning Challenges to Opportunities</a:t>
            </a:r>
            <a:endParaRPr lang="en-SG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065" y="2371442"/>
            <a:ext cx="5422935" cy="111436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US" sz="3000" b="1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Impetus for Farm </a:t>
            </a:r>
            <a:r>
              <a:rPr lang="en-US" sz="30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Transformation</a:t>
            </a:r>
            <a:endParaRPr lang="en-US" sz="3000" b="1" dirty="0" smtClean="0">
              <a:ln w="1841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4155" y="963091"/>
            <a:ext cx="6090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We have the opportunity to carve a niche in urban solutions by becoming a 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living lab </a:t>
            </a:r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for food production technologies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9079" y="2450672"/>
            <a:ext cx="684076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 w="18415" cmpd="sng">
                <a:solidFill>
                  <a:srgbClr val="9BBB59">
                    <a:lumMod val="75000"/>
                  </a:srgbClr>
                </a:solidFill>
                <a:prstDash val="solid"/>
              </a:ln>
              <a:solidFill>
                <a:srgbClr val="9BBB59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50035" y="6411086"/>
            <a:ext cx="2057400" cy="365125"/>
          </a:xfrm>
        </p:spPr>
        <p:txBody>
          <a:bodyPr/>
          <a:lstStyle/>
          <a:p>
            <a:r>
              <a:rPr lang="en-GB" altLang="en-US" dirty="0" smtClean="0"/>
              <a:t>8</a:t>
            </a:r>
            <a:endParaRPr lang="en-GB" alt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>
          <a:xfrm>
            <a:off x="173145" y="1304211"/>
            <a:ext cx="3271696" cy="547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11684" y="3200046"/>
            <a:ext cx="4943413" cy="3211039"/>
            <a:chOff x="3711684" y="3200046"/>
            <a:chExt cx="4943413" cy="3211039"/>
          </a:xfrm>
        </p:grpSpPr>
        <p:sp>
          <p:nvSpPr>
            <p:cNvPr id="11" name="Half Frame 10"/>
            <p:cNvSpPr/>
            <p:nvPr/>
          </p:nvSpPr>
          <p:spPr>
            <a:xfrm>
              <a:off x="3711684" y="3200046"/>
              <a:ext cx="623103" cy="544322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913188" y="3483189"/>
              <a:ext cx="4688156" cy="2652346"/>
              <a:chOff x="1784122" y="3395944"/>
              <a:chExt cx="6691754" cy="265234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784122" y="3395944"/>
                <a:ext cx="669175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“We envision that farms of the future… will be highly intensive and productive, and operate on minimal manpower.”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55000" y="4847961"/>
                <a:ext cx="57400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+mn-lt"/>
                  </a:rPr>
                  <a:t>Dr Koh Poh Koon</a:t>
                </a:r>
              </a:p>
              <a:p>
                <a:pPr algn="r"/>
                <a:r>
                  <a:rPr lang="en-US" dirty="0" smtClean="0">
                    <a:latin typeface="+mn-lt"/>
                  </a:rPr>
                  <a:t>Minister of State,</a:t>
                </a:r>
              </a:p>
              <a:p>
                <a:pPr algn="r"/>
                <a:r>
                  <a:rPr lang="en-US" dirty="0" smtClean="0">
                    <a:latin typeface="+mn-lt"/>
                  </a:rPr>
                  <a:t>MND &amp; MTI</a:t>
                </a:r>
              </a:p>
            </p:txBody>
          </p:sp>
        </p:grpSp>
        <p:sp>
          <p:nvSpPr>
            <p:cNvPr id="16" name="Half Frame 15"/>
            <p:cNvSpPr/>
            <p:nvPr/>
          </p:nvSpPr>
          <p:spPr>
            <a:xfrm rot="16200000" flipV="1">
              <a:off x="8111947" y="5867936"/>
              <a:ext cx="585349" cy="500950"/>
            </a:xfrm>
            <a:prstGeom prst="halfFrame">
              <a:avLst/>
            </a:prstGeom>
            <a:solidFill>
              <a:srgbClr val="00B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4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8B0-327C-4BA8-83E9-D4B87E90DD06}" type="slidenum">
              <a:rPr lang="en-GB" altLang="en-US" smtClean="0"/>
              <a:pPr/>
              <a:t>9</a:t>
            </a:fld>
            <a:endParaRPr lang="en-GB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0996" y="99182"/>
            <a:ext cx="8982209" cy="6269927"/>
            <a:chOff x="-10996" y="99182"/>
            <a:chExt cx="8982209" cy="6269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0"/>
            <a:stretch/>
          </p:blipFill>
          <p:spPr>
            <a:xfrm>
              <a:off x="5959945" y="1329109"/>
              <a:ext cx="3011268" cy="504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0" b="16400"/>
            <a:stretch/>
          </p:blipFill>
          <p:spPr>
            <a:xfrm>
              <a:off x="-10996" y="99182"/>
              <a:ext cx="2969603" cy="4104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4"/>
            <a:stretch/>
          </p:blipFill>
          <p:spPr>
            <a:xfrm>
              <a:off x="2721789" y="443579"/>
              <a:ext cx="3355257" cy="48600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155155" y="5312266"/>
            <a:ext cx="58047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Online news feed after the announcement of Farm Transformation Map, 7 Mar 2017</a:t>
            </a:r>
            <a:endParaRPr lang="en-SG" sz="2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7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1900</TotalTime>
  <Words>821</Words>
  <Application>Microsoft Office PowerPoint</Application>
  <PresentationFormat>On-screen Show (4:3)</PresentationFormat>
  <Paragraphs>201</Paragraphs>
  <Slides>19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6_Office Theme</vt:lpstr>
      <vt:lpstr>Photo Editor Photo</vt:lpstr>
      <vt:lpstr>PowerPoint Presentation</vt:lpstr>
      <vt:lpstr>Background</vt:lpstr>
      <vt:lpstr> Snapshot of Singapore Agriculture Sector </vt:lpstr>
      <vt:lpstr>Vegetable Farms</vt:lpstr>
      <vt:lpstr>PowerPoint Presentation</vt:lpstr>
      <vt:lpstr>PowerPoint Presentation</vt:lpstr>
      <vt:lpstr>Farm Transformation in Singapore</vt:lpstr>
      <vt:lpstr>Turning Challenges to Opportunities</vt:lpstr>
      <vt:lpstr>PowerPoint Presentation</vt:lpstr>
      <vt:lpstr>PowerPoint Presentation</vt:lpstr>
      <vt:lpstr>Innovation is key  Technologies for…</vt:lpstr>
      <vt:lpstr>Potential technologies for the next quantum leap for farming in SG</vt:lpstr>
      <vt:lpstr>PowerPoint Presentation</vt:lpstr>
      <vt:lpstr>PowerPoint Presentation</vt:lpstr>
      <vt:lpstr>Indoor vegetable farms</vt:lpstr>
      <vt:lpstr>PowerPoint Presentation</vt:lpstr>
      <vt:lpstr>Rooftop farms</vt:lpstr>
      <vt:lpstr>Social enterprises </vt:lpstr>
      <vt:lpstr>PowerPoint Presentation</vt:lpstr>
    </vt:vector>
  </TitlesOfParts>
  <Company>AVA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at this point size</dc:title>
  <dc:creator>Siew Lee FONG (AVA)</dc:creator>
  <cp:lastModifiedBy>Siew Lee FONG (AVA)</cp:lastModifiedBy>
  <cp:revision>148</cp:revision>
  <dcterms:created xsi:type="dcterms:W3CDTF">2005-02-07T06:47:08Z</dcterms:created>
  <dcterms:modified xsi:type="dcterms:W3CDTF">2017-05-20T16:08:53Z</dcterms:modified>
</cp:coreProperties>
</file>