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7"/>
  </p:notesMasterIdLst>
  <p:sldIdLst>
    <p:sldId id="256" r:id="rId4"/>
    <p:sldId id="258" r:id="rId5"/>
    <p:sldId id="259" r:id="rId6"/>
    <p:sldId id="260" r:id="rId7"/>
    <p:sldId id="261" r:id="rId8"/>
    <p:sldId id="262" r:id="rId9"/>
    <p:sldId id="263" r:id="rId10"/>
    <p:sldId id="257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6" r:id="rId23"/>
    <p:sldId id="277" r:id="rId24"/>
    <p:sldId id="278" r:id="rId25"/>
    <p:sldId id="275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BCFF"/>
    <a:srgbClr val="2E471D"/>
    <a:srgbClr val="531005"/>
    <a:srgbClr val="36001B"/>
    <a:srgbClr val="460023"/>
    <a:srgbClr val="FFFF66"/>
    <a:srgbClr val="B44900"/>
    <a:srgbClr val="E65D00"/>
    <a:srgbClr val="D05400"/>
    <a:srgbClr val="10362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07" autoAdjust="0"/>
    <p:restoredTop sz="94646" autoAdjust="0"/>
  </p:normalViewPr>
  <p:slideViewPr>
    <p:cSldViewPr snapToGrid="0">
      <p:cViewPr>
        <p:scale>
          <a:sx n="150" d="100"/>
          <a:sy n="150" d="100"/>
        </p:scale>
        <p:origin x="2172" y="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20BDA7-D36D-42AA-8B3A-2D20B9107ED2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6653A9-5832-42EF-AC02-293068C5D2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88192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E3FFFD-8495-754B-98C3-35A6926F75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1455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E3FFFD-8495-754B-98C3-35A6926F75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18050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E3FFFD-8495-754B-98C3-35A6926F75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419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E3FFFD-8495-754B-98C3-35A6926F75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61906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E3FFFD-8495-754B-98C3-35A6926F75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0315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E3FFFD-8495-754B-98C3-35A6926F75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0592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653A9-5832-42EF-AC02-293068C5D22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78097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BFC2-B104-4DC4-90F1-A2D4AD2F62CD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7D896-7D2F-4908-8645-B782C72E98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44293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BFC2-B104-4DC4-90F1-A2D4AD2F62CD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7D896-7D2F-4908-8645-B782C72E98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8769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BFC2-B104-4DC4-90F1-A2D4AD2F62CD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7D896-7D2F-4908-8645-B782C72E98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5915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5/22/2017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24451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37392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601170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57740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01134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686495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42898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5036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BFC2-B104-4DC4-90F1-A2D4AD2F62CD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7D896-7D2F-4908-8645-B782C72E98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686439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142508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386470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492752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7CAEA-9C35-4240-B99E-5EF83DE9DF2F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5/22/2017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15E11-26A4-4EE1-B12D-9E0377A9C166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05308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654EA-B286-412D-865B-90CDE6C9450F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5/22/2017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F6014-80E9-4E61-A1A3-5058D0FB8F3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60054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8FAB8-18B4-44BE-AE74-2F7EF363980B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5/22/2017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964AF-0F7F-4506-B498-883AA7BE416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807664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43E0F-AE82-4E47-B722-6903D83D3FD5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5/22/2017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78E38D-9A44-4937-A7FC-622680B9B8E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806974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4B069-918C-4895-850D-74524BBFA0E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5/22/2017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96B19-3390-4852-98B6-DDB01B1D381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189484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E62D0-EDE5-4EC5-A081-7F84042F1BEC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5/22/2017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2EE65-ABDF-40F5-B65F-9C3BB0E6B35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90509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02195-BADE-4A61-9C5D-0ED391EBBAFB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5/22/2017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9AAF3-E519-404D-B4DA-E01219AC43D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1627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BFC2-B104-4DC4-90F1-A2D4AD2F62CD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7D896-7D2F-4908-8645-B782C72E98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691594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F963B-B164-4BEA-AEFA-391036D07EE1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5/22/2017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19855-D976-46F3-909A-E903D94AEB72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47911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40C5F-05DF-40AD-95ED-BEA4B288E053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5/22/2017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CC83F-B01E-4D2D-916A-4435468BBC40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90720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38597-142E-4284-AACA-3D993D8E3BB8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5/22/2017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D8CB5-A176-4384-B93C-4E970A7D988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66400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EB217-171B-4FF7-B0A4-5F36A7F1E214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5/22/2017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D97A5-F093-4EF2-B954-E759FC3999C2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3714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BFC2-B104-4DC4-90F1-A2D4AD2F62CD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7D896-7D2F-4908-8645-B782C72E98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51902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BFC2-B104-4DC4-90F1-A2D4AD2F62CD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7D896-7D2F-4908-8645-B782C72E98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6029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BFC2-B104-4DC4-90F1-A2D4AD2F62CD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7D896-7D2F-4908-8645-B782C72E98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76946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BFC2-B104-4DC4-90F1-A2D4AD2F62CD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7D896-7D2F-4908-8645-B782C72E98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70359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BFC2-B104-4DC4-90F1-A2D4AD2F62CD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7D896-7D2F-4908-8645-B782C72E98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36369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BFC2-B104-4DC4-90F1-A2D4AD2F62CD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7D896-7D2F-4908-8645-B782C72E98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93278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DBFC2-B104-4DC4-90F1-A2D4AD2F62CD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E7D896-7D2F-4908-8645-B782C72E98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82987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18969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0D0FEAE7-E7AD-4F07-A298-6ECE32723835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>
                <a:defRPr/>
              </a:pPr>
              <a:t>5/22/2017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393569D9-A45D-44CE-BCFE-E1BC185F5672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383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4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8.jpeg"/><Relationship Id="rId4" Type="http://schemas.openxmlformats.org/officeDocument/2006/relationships/image" Target="../media/image55.jpeg"/><Relationship Id="rId9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30.jpeg"/><Relationship Id="rId7" Type="http://schemas.openxmlformats.org/officeDocument/2006/relationships/image" Target="../media/image71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6.png"/><Relationship Id="rId7" Type="http://schemas.openxmlformats.org/officeDocument/2006/relationships/image" Target="../media/image79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30.jpeg"/><Relationship Id="rId4" Type="http://schemas.openxmlformats.org/officeDocument/2006/relationships/image" Target="../media/image77.jpeg"/><Relationship Id="rId9" Type="http://schemas.openxmlformats.org/officeDocument/2006/relationships/image" Target="../media/image8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17.jpeg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965450"/>
            <a:ext cx="9144000" cy="220345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4153" b="39239"/>
          <a:stretch/>
        </p:blipFill>
        <p:spPr>
          <a:xfrm>
            <a:off x="0" y="3017278"/>
            <a:ext cx="9144000" cy="1882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74915"/>
            <a:ext cx="9144000" cy="2182019"/>
          </a:xfrm>
        </p:spPr>
        <p:txBody>
          <a:bodyPr anchor="ctr">
            <a:normAutofit/>
          </a:bodyPr>
          <a:lstStyle/>
          <a:p>
            <a:pPr>
              <a:lnSpc>
                <a:spcPts val="4300"/>
              </a:lnSpc>
            </a:pPr>
            <a:r>
              <a:rPr lang="en-US" sz="4000" b="1" cap="all" dirty="0">
                <a:ln w="12700">
                  <a:solidFill>
                    <a:schemeClr val="bg1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oper Black" panose="0208090404030B020404" pitchFamily="18" charset="0"/>
              </a:rPr>
              <a:t>Vegetable production and strategies of </a:t>
            </a:r>
            <a:r>
              <a:rPr lang="en-US" sz="4000" b="1" cap="all" dirty="0" err="1">
                <a:ln w="12700">
                  <a:solidFill>
                    <a:schemeClr val="bg1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oper Black" panose="0208090404030B020404" pitchFamily="18" charset="0"/>
              </a:rPr>
              <a:t>aarnet</a:t>
            </a:r>
            <a:r>
              <a:rPr lang="en-US" sz="4400" b="1" cap="all" dirty="0">
                <a:ln w="12700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oper Black" panose="0208090404030B020404" pitchFamily="18" charset="0"/>
              </a:rPr>
              <a:t> </a:t>
            </a:r>
            <a:r>
              <a:rPr lang="en-US" sz="4000" b="1" cap="all" dirty="0">
                <a:ln w="1270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oper Black" panose="0208090404030B020404" pitchFamily="18" charset="0"/>
              </a:rPr>
              <a:t>countries: </a:t>
            </a:r>
            <a:r>
              <a:rPr lang="en-US" sz="4000" b="1" cap="all" dirty="0" err="1">
                <a:ln w="1270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oper Black" panose="0208090404030B020404" pitchFamily="18" charset="0"/>
              </a:rPr>
              <a:t>malaysia</a:t>
            </a:r>
            <a:endParaRPr lang="en-US" sz="4000" dirty="0">
              <a:ln w="12700"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9834" y="5210669"/>
            <a:ext cx="6984332" cy="1094881"/>
          </a:xfrm>
        </p:spPr>
        <p:txBody>
          <a:bodyPr anchor="ctr">
            <a:normAutofit/>
          </a:bodyPr>
          <a:lstStyle/>
          <a:p>
            <a:pPr>
              <a:lnSpc>
                <a:spcPts val="3200"/>
              </a:lnSpc>
              <a:spcBef>
                <a:spcPts val="0"/>
              </a:spcBef>
            </a:pPr>
            <a:r>
              <a:rPr lang="en-US" sz="3200" b="1" dirty="0" err="1">
                <a:latin typeface="Cambria" panose="02040503050406030204" pitchFamily="18" charset="0"/>
              </a:rPr>
              <a:t>Dr</a:t>
            </a:r>
            <a:r>
              <a:rPr lang="en-US" sz="3200" b="1" dirty="0">
                <a:latin typeface="Cambria" panose="02040503050406030204" pitchFamily="18" charset="0"/>
              </a:rPr>
              <a:t>  </a:t>
            </a:r>
            <a:r>
              <a:rPr lang="en-US" sz="3200" b="1" dirty="0" err="1">
                <a:latin typeface="Cambria" panose="02040503050406030204" pitchFamily="18" charset="0"/>
              </a:rPr>
              <a:t>Pauziah</a:t>
            </a:r>
            <a:r>
              <a:rPr lang="en-US" sz="3200" b="1" dirty="0">
                <a:latin typeface="Cambria" panose="02040503050406030204" pitchFamily="18" charset="0"/>
              </a:rPr>
              <a:t> Muda </a:t>
            </a:r>
          </a:p>
          <a:p>
            <a:pPr>
              <a:lnSpc>
                <a:spcPts val="3200"/>
              </a:lnSpc>
              <a:spcBef>
                <a:spcPts val="0"/>
              </a:spcBef>
            </a:pPr>
            <a:r>
              <a:rPr lang="en-US" b="1" dirty="0">
                <a:latin typeface="Cambria" panose="02040503050406030204" pitchFamily="18" charset="0"/>
              </a:rPr>
              <a:t>&amp; Vegetable </a:t>
            </a:r>
            <a:r>
              <a:rPr lang="en-US" b="1" dirty="0" err="1">
                <a:latin typeface="Cambria" panose="02040503050406030204" pitchFamily="18" charset="0"/>
              </a:rPr>
              <a:t>Programme</a:t>
            </a:r>
            <a:r>
              <a:rPr lang="en-US" b="1" dirty="0">
                <a:latin typeface="Cambria" panose="02040503050406030204" pitchFamily="18" charset="0"/>
              </a:rPr>
              <a:t> Team</a:t>
            </a:r>
          </a:p>
        </p:txBody>
      </p:sp>
      <p:pic>
        <p:nvPicPr>
          <p:cNvPr id="4" name="Picture 3" descr="01 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139" y="84224"/>
            <a:ext cx="2591787" cy="10820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892517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cap="all" dirty="0" err="1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aarnet</a:t>
            </a:r>
            <a:r>
              <a:rPr lang="en-US" sz="1200" b="1" cap="all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meeting 23-25 May 2017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184900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MALAYSIAN AGRICULTURAL RESEARCH AND DEVELOPMENT INSTITUTE (MARDI)</a:t>
            </a:r>
          </a:p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http://www.mardi.gov.my</a:t>
            </a:r>
          </a:p>
        </p:txBody>
      </p:sp>
    </p:spTree>
    <p:extLst>
      <p:ext uri="{BB962C8B-B14F-4D97-AF65-F5344CB8AC3E}">
        <p14:creationId xmlns="" xmlns:p14="http://schemas.microsoft.com/office/powerpoint/2010/main" val="29251492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8" descr="G:\CILI CH5 2014\IMG_8655.JPG"/>
          <p:cNvPicPr>
            <a:picLocks noChangeAspect="1" noChangeArrowheads="1"/>
          </p:cNvPicPr>
          <p:nvPr/>
        </p:nvPicPr>
        <p:blipFill rotWithShape="1">
          <a:blip r:embed="rId2" cstate="print"/>
          <a:srcRect l="1" r="6110"/>
          <a:stretch/>
        </p:blipFill>
        <p:spPr bwMode="auto">
          <a:xfrm>
            <a:off x="-12554" y="1360563"/>
            <a:ext cx="3500152" cy="4968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3435351" y="1361099"/>
            <a:ext cx="522147" cy="4967742"/>
          </a:xfrm>
          <a:prstGeom prst="rect">
            <a:avLst/>
          </a:prstGeom>
          <a:solidFill>
            <a:srgbClr val="FF19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-12555" y="0"/>
            <a:ext cx="9176092" cy="136109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47431" y="6328846"/>
            <a:ext cx="8716106" cy="538935"/>
            <a:chOff x="447431" y="6342845"/>
            <a:chExt cx="8716106" cy="538935"/>
          </a:xfrm>
        </p:grpSpPr>
        <p:pic>
          <p:nvPicPr>
            <p:cNvPr id="5" name="Picture 4" descr="01 logo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431" y="6342845"/>
              <a:ext cx="1256349" cy="524528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1768230" y="6485775"/>
              <a:ext cx="7395307" cy="396005"/>
              <a:chOff x="1768230" y="6485775"/>
              <a:chExt cx="7395307" cy="396005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1846385" y="6630990"/>
                <a:ext cx="7317152" cy="25077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2014416" y="6715690"/>
                <a:ext cx="7149121" cy="16607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1768230" y="6485775"/>
                <a:ext cx="344416" cy="396005"/>
                <a:chOff x="1768230" y="6622534"/>
                <a:chExt cx="344416" cy="252003"/>
              </a:xfrm>
            </p:grpSpPr>
            <p:sp>
              <p:nvSpPr>
                <p:cNvPr id="10" name="Parallelogram 9"/>
                <p:cNvSpPr>
                  <a:spLocks/>
                </p:cNvSpPr>
                <p:nvPr/>
              </p:nvSpPr>
              <p:spPr>
                <a:xfrm>
                  <a:off x="1768230" y="6622534"/>
                  <a:ext cx="107999" cy="251998"/>
                </a:xfrm>
                <a:prstGeom prst="parallelogram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Parallelogram 10"/>
                <p:cNvSpPr>
                  <a:spLocks/>
                </p:cNvSpPr>
                <p:nvPr/>
              </p:nvSpPr>
              <p:spPr>
                <a:xfrm>
                  <a:off x="1881554" y="6622539"/>
                  <a:ext cx="107999" cy="251998"/>
                </a:xfrm>
                <a:prstGeom prst="parallelogram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Parallelogram 11"/>
                <p:cNvSpPr>
                  <a:spLocks/>
                </p:cNvSpPr>
                <p:nvPr/>
              </p:nvSpPr>
              <p:spPr>
                <a:xfrm>
                  <a:off x="2004647" y="6622536"/>
                  <a:ext cx="107999" cy="251998"/>
                </a:xfrm>
                <a:prstGeom prst="parallelogram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4" name="Title 1"/>
          <p:cNvSpPr txBox="1">
            <a:spLocks/>
          </p:cNvSpPr>
          <p:nvPr/>
        </p:nvSpPr>
        <p:spPr bwMode="auto">
          <a:xfrm>
            <a:off x="228600" y="146050"/>
            <a:ext cx="871460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3200" dirty="0">
                <a:ln w="952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reflection blurRad="25400" stA="21000" endPos="31000" dist="12700" dir="5400000" sy="-100000" algn="bl" rotWithShape="0"/>
                </a:effectLst>
                <a:latin typeface="Arial Black" panose="020B0A04020102020204" pitchFamily="34" charset="0"/>
              </a:rPr>
              <a:t>NEW breed:  </a:t>
            </a:r>
          </a:p>
          <a:p>
            <a:pPr algn="l"/>
            <a:r>
              <a:rPr lang="en-US" sz="3200" dirty="0">
                <a:ln w="952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reflection blurRad="25400" stA="21000" endPos="31000" dist="12700" dir="5400000" sy="-100000" algn="bl" rotWithShape="0"/>
                </a:effectLst>
                <a:latin typeface="Arial Black" panose="020B0A04020102020204" pitchFamily="34" charset="0"/>
              </a:rPr>
              <a:t>CILIMARDI L5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3967767" y="3593170"/>
            <a:ext cx="5227037" cy="2893100"/>
            <a:chOff x="3868501" y="4541285"/>
            <a:chExt cx="5396017" cy="2893100"/>
          </a:xfrm>
        </p:grpSpPr>
        <p:sp>
          <p:nvSpPr>
            <p:cNvPr id="59" name="TextBox 58"/>
            <p:cNvSpPr txBox="1"/>
            <p:nvPr/>
          </p:nvSpPr>
          <p:spPr>
            <a:xfrm>
              <a:off x="4515804" y="4541285"/>
              <a:ext cx="4748714" cy="2893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30188" lvl="1">
                <a:buClr>
                  <a:srgbClr val="C00000"/>
                </a:buClr>
                <a:buSzPct val="150000"/>
              </a:pPr>
              <a:r>
                <a:rPr lang="en-US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Heavy and synchronize fruiting</a:t>
              </a:r>
            </a:p>
            <a:p>
              <a:pPr marL="230188" lvl="1">
                <a:buClr>
                  <a:srgbClr val="C00000"/>
                </a:buClr>
                <a:buSzPct val="150000"/>
              </a:pP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Fruit </a:t>
              </a:r>
              <a:r>
                <a:rPr lang="en-US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saiz</a:t>
              </a: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: 16.0 -19.0 g</a:t>
              </a:r>
              <a:endParaRPr lang="en-US" b="1" dirty="0">
                <a:solidFill>
                  <a:srgbClr val="5E1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  <a:p>
              <a:pPr marL="230188" lvl="1">
                <a:buClr>
                  <a:srgbClr val="C00000"/>
                </a:buClr>
                <a:buSzPct val="150000"/>
              </a:pPr>
              <a:r>
                <a:rPr lang="en-US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Fruit length: 13.0 – 18.0 cm</a:t>
              </a:r>
            </a:p>
            <a:p>
              <a:pPr marL="230188" lvl="1">
                <a:buClr>
                  <a:srgbClr val="C00000"/>
                </a:buClr>
                <a:buSzPct val="150000"/>
              </a:pPr>
              <a:r>
                <a:rPr lang="nl-NL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Fruit dimeter: 2.0 – 3.0 cm</a:t>
              </a:r>
              <a:endParaRPr lang="en-US" b="1" dirty="0">
                <a:solidFill>
                  <a:srgbClr val="5E1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  <a:p>
              <a:pPr marL="230188" lvl="1">
                <a:buClr>
                  <a:srgbClr val="C00000"/>
                </a:buClr>
                <a:buSzPct val="150000"/>
              </a:pPr>
              <a:r>
                <a:rPr lang="en-US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Yield &gt; 2.0 kg </a:t>
              </a:r>
              <a:r>
                <a:rPr lang="en-US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pe</a:t>
              </a:r>
              <a:r>
                <a:rPr lang="en-US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 plant; ~ 20-30 </a:t>
              </a:r>
              <a:r>
                <a:rPr lang="en-US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tonnes</a:t>
              </a:r>
              <a:r>
                <a:rPr lang="en-US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/ha</a:t>
              </a:r>
            </a:p>
            <a:p>
              <a:pPr marL="230188" lvl="1">
                <a:buClr>
                  <a:srgbClr val="C00000"/>
                </a:buClr>
                <a:buSzPct val="150000"/>
              </a:pP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Use as fresh and fresh processing</a:t>
              </a:r>
            </a:p>
            <a:p>
              <a:pPr marL="230188" lvl="1">
                <a:buClr>
                  <a:srgbClr val="C00000"/>
                </a:buClr>
                <a:buSzPct val="150000"/>
              </a:pPr>
              <a:r>
                <a:rPr lang="en-MY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As fresh processing:</a:t>
              </a:r>
            </a:p>
            <a:p>
              <a:pPr marL="573088" lvl="1" indent="-342900">
                <a:buClr>
                  <a:srgbClr val="C00000"/>
                </a:buClr>
                <a:buSzPct val="150000"/>
                <a:buFont typeface="Wingdings" panose="05000000000000000000" pitchFamily="2" charset="2"/>
                <a:buChar char="ü"/>
              </a:pPr>
              <a:r>
                <a: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Good natural color</a:t>
              </a:r>
            </a:p>
            <a:p>
              <a:pPr marL="573088" lvl="1" indent="-342900">
                <a:buClr>
                  <a:srgbClr val="C00000"/>
                </a:buClr>
                <a:buSzPct val="150000"/>
                <a:buFont typeface="Wingdings" panose="05000000000000000000" pitchFamily="2" charset="2"/>
                <a:buChar char="ü"/>
              </a:pPr>
              <a:r>
                <a: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Good color retention  for making </a:t>
              </a:r>
              <a:r>
                <a:rPr lang="en-US" sz="14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sos</a:t>
              </a:r>
              <a:r>
                <a: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  </a:t>
              </a:r>
            </a:p>
            <a:p>
              <a:pPr marL="573088" lvl="1" indent="-342900">
                <a:buClr>
                  <a:srgbClr val="C00000"/>
                </a:buClr>
                <a:buSzPct val="150000"/>
                <a:buFont typeface="Wingdings" panose="05000000000000000000" pitchFamily="2" charset="2"/>
                <a:buChar char="ü"/>
              </a:pPr>
              <a:r>
                <a: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 Capsaicin content perfect for processing </a:t>
              </a:r>
            </a:p>
            <a:p>
              <a:pPr marL="573088" lvl="1" indent="-342900">
                <a:buClr>
                  <a:srgbClr val="C00000"/>
                </a:buClr>
                <a:buSzPct val="150000"/>
                <a:buFont typeface="Wingdings" panose="05000000000000000000" pitchFamily="2" charset="2"/>
                <a:buChar char="ü"/>
              </a:pPr>
              <a:r>
                <a: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 Good </a:t>
              </a:r>
              <a:r>
                <a:rPr lang="en-US" sz="14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flavour</a:t>
              </a:r>
              <a:endParaRPr lang="en-MY" sz="1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cxnSp>
          <p:nvCxnSpPr>
            <p:cNvPr id="47" name="Straight Connector 46"/>
            <p:cNvCxnSpPr>
              <a:cxnSpLocks/>
            </p:cNvCxnSpPr>
            <p:nvPr/>
          </p:nvCxnSpPr>
          <p:spPr>
            <a:xfrm flipV="1">
              <a:off x="3868501" y="4751823"/>
              <a:ext cx="822960" cy="587642"/>
            </a:xfrm>
            <a:prstGeom prst="line">
              <a:avLst/>
            </a:prstGeom>
            <a:ln w="127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cxnSpLocks/>
            </p:cNvCxnSpPr>
            <p:nvPr/>
          </p:nvCxnSpPr>
          <p:spPr>
            <a:xfrm flipV="1">
              <a:off x="3868501" y="5046596"/>
              <a:ext cx="822960" cy="294775"/>
            </a:xfrm>
            <a:prstGeom prst="line">
              <a:avLst/>
            </a:prstGeom>
            <a:ln w="1270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cxnSpLocks/>
            </p:cNvCxnSpPr>
            <p:nvPr/>
          </p:nvCxnSpPr>
          <p:spPr>
            <a:xfrm>
              <a:off x="3868501" y="5341369"/>
              <a:ext cx="822960" cy="1"/>
            </a:xfrm>
            <a:prstGeom prst="line">
              <a:avLst/>
            </a:prstGeom>
            <a:ln w="127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>
              <a:cxnSpLocks/>
            </p:cNvCxnSpPr>
            <p:nvPr/>
          </p:nvCxnSpPr>
          <p:spPr>
            <a:xfrm>
              <a:off x="3868501" y="5339465"/>
              <a:ext cx="849565" cy="206050"/>
            </a:xfrm>
            <a:prstGeom prst="line">
              <a:avLst/>
            </a:prstGeom>
            <a:ln w="1270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>
              <a:cxnSpLocks/>
            </p:cNvCxnSpPr>
            <p:nvPr/>
          </p:nvCxnSpPr>
          <p:spPr>
            <a:xfrm>
              <a:off x="3897641" y="5355091"/>
              <a:ext cx="831027" cy="478574"/>
            </a:xfrm>
            <a:prstGeom prst="line">
              <a:avLst/>
            </a:prstGeom>
            <a:ln w="127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>
              <a:cxnSpLocks/>
            </p:cNvCxnSpPr>
            <p:nvPr/>
          </p:nvCxnSpPr>
          <p:spPr>
            <a:xfrm>
              <a:off x="3868501" y="5339464"/>
              <a:ext cx="849565" cy="758647"/>
            </a:xfrm>
            <a:prstGeom prst="line">
              <a:avLst/>
            </a:prstGeom>
            <a:ln w="1270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>
              <a:cxnSpLocks/>
            </p:cNvCxnSpPr>
            <p:nvPr/>
          </p:nvCxnSpPr>
          <p:spPr>
            <a:xfrm>
              <a:off x="3868501" y="5348922"/>
              <a:ext cx="889306" cy="1024638"/>
            </a:xfrm>
            <a:prstGeom prst="line">
              <a:avLst/>
            </a:prstGeom>
            <a:ln w="127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TextBox 69"/>
          <p:cNvSpPr txBox="1"/>
          <p:nvPr/>
        </p:nvSpPr>
        <p:spPr>
          <a:xfrm rot="16200000">
            <a:off x="1919676" y="4316420"/>
            <a:ext cx="354754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8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Characteristics:</a:t>
            </a:r>
          </a:p>
        </p:txBody>
      </p:sp>
      <p:pic>
        <p:nvPicPr>
          <p:cNvPr id="79" name="Picture 4" descr="G:\2012\CILI FOLDER\gambar cili\no5.JPG"/>
          <p:cNvPicPr>
            <a:picLocks noChangeAspect="1" noChangeArrowheads="1"/>
          </p:cNvPicPr>
          <p:nvPr/>
        </p:nvPicPr>
        <p:blipFill rotWithShape="1">
          <a:blip r:embed="rId4" cstate="print"/>
          <a:srcRect l="7670" t="10546" r="13707" b="21469"/>
          <a:stretch/>
        </p:blipFill>
        <p:spPr bwMode="auto">
          <a:xfrm>
            <a:off x="3956049" y="-2209"/>
            <a:ext cx="5201138" cy="3464075"/>
          </a:xfrm>
          <a:prstGeom prst="rect">
            <a:avLst/>
          </a:prstGeom>
          <a:ln>
            <a:noFill/>
          </a:ln>
          <a:effectLst/>
        </p:spPr>
      </p:pic>
      <p:sp>
        <p:nvSpPr>
          <p:cNvPr id="30" name="TextBox 29"/>
          <p:cNvSpPr txBox="1"/>
          <p:nvPr/>
        </p:nvSpPr>
        <p:spPr>
          <a:xfrm>
            <a:off x="5601676" y="6648882"/>
            <a:ext cx="35550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cap="all" dirty="0" err="1">
                <a:solidFill>
                  <a:schemeClr val="bg1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mbria" panose="02040503050406030204" pitchFamily="18" charset="0"/>
              </a:rPr>
              <a:t>aarnet</a:t>
            </a:r>
            <a:r>
              <a:rPr lang="en-US" sz="1000" b="1" cap="all" dirty="0">
                <a:solidFill>
                  <a:schemeClr val="bg1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mbria" panose="02040503050406030204" pitchFamily="18" charset="0"/>
              </a:rPr>
              <a:t> meeting 23-25 May 2017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649779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2197101" y="1361099"/>
            <a:ext cx="522147" cy="4967742"/>
          </a:xfrm>
          <a:prstGeom prst="rect">
            <a:avLst/>
          </a:prstGeom>
          <a:solidFill>
            <a:srgbClr val="E65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 descr="DSC_0299.JPG"/>
          <p:cNvPicPr>
            <a:picLocks noChangeAspect="1"/>
          </p:cNvPicPr>
          <p:nvPr/>
        </p:nvPicPr>
        <p:blipFill>
          <a:blip r:embed="rId2" cstate="print"/>
          <a:srcRect l="35833" t="36307" r="50000" b="15144"/>
          <a:stretch>
            <a:fillRect/>
          </a:stretch>
        </p:blipFill>
        <p:spPr>
          <a:xfrm>
            <a:off x="1" y="1361274"/>
            <a:ext cx="2165350" cy="496756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-12555" y="0"/>
            <a:ext cx="9176092" cy="136109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47431" y="6328846"/>
            <a:ext cx="8716106" cy="538935"/>
            <a:chOff x="447431" y="6342845"/>
            <a:chExt cx="8716106" cy="538935"/>
          </a:xfrm>
        </p:grpSpPr>
        <p:pic>
          <p:nvPicPr>
            <p:cNvPr id="5" name="Picture 4" descr="01 logo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431" y="6342845"/>
              <a:ext cx="1256349" cy="524528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1768230" y="6485775"/>
              <a:ext cx="7395307" cy="396005"/>
              <a:chOff x="1768230" y="6485775"/>
              <a:chExt cx="7395307" cy="396005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1846385" y="6630990"/>
                <a:ext cx="7317152" cy="250778"/>
              </a:xfrm>
              <a:prstGeom prst="rect">
                <a:avLst/>
              </a:prstGeom>
              <a:solidFill>
                <a:srgbClr val="B449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2014416" y="6715690"/>
                <a:ext cx="7149121" cy="16607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1768230" y="6485775"/>
                <a:ext cx="344416" cy="396005"/>
                <a:chOff x="1768230" y="6622534"/>
                <a:chExt cx="344416" cy="252003"/>
              </a:xfrm>
            </p:grpSpPr>
            <p:sp>
              <p:nvSpPr>
                <p:cNvPr id="10" name="Parallelogram 9"/>
                <p:cNvSpPr>
                  <a:spLocks/>
                </p:cNvSpPr>
                <p:nvPr/>
              </p:nvSpPr>
              <p:spPr>
                <a:xfrm>
                  <a:off x="1768230" y="6622534"/>
                  <a:ext cx="107999" cy="251998"/>
                </a:xfrm>
                <a:prstGeom prst="parallelogram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Parallelogram 10"/>
                <p:cNvSpPr>
                  <a:spLocks/>
                </p:cNvSpPr>
                <p:nvPr/>
              </p:nvSpPr>
              <p:spPr>
                <a:xfrm>
                  <a:off x="1881554" y="6622539"/>
                  <a:ext cx="107999" cy="251998"/>
                </a:xfrm>
                <a:prstGeom prst="parallelogram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Parallelogram 11"/>
                <p:cNvSpPr>
                  <a:spLocks/>
                </p:cNvSpPr>
                <p:nvPr/>
              </p:nvSpPr>
              <p:spPr>
                <a:xfrm>
                  <a:off x="2004647" y="6622536"/>
                  <a:ext cx="107999" cy="251998"/>
                </a:xfrm>
                <a:prstGeom prst="parallelogram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4" name="Title 1"/>
          <p:cNvSpPr txBox="1">
            <a:spLocks/>
          </p:cNvSpPr>
          <p:nvPr/>
        </p:nvSpPr>
        <p:spPr bwMode="auto">
          <a:xfrm>
            <a:off x="228600" y="146050"/>
            <a:ext cx="871460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171450" algn="l"/>
            <a:r>
              <a:rPr lang="en-US" sz="3200" dirty="0">
                <a:ln w="952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reflection blurRad="25400" stA="21000" endPos="31000" dist="12700" dir="5400000" sy="-100000" algn="bl" rotWithShape="0"/>
                </a:effectLst>
                <a:latin typeface="Arial Black" panose="020B0A04020102020204" pitchFamily="34" charset="0"/>
              </a:rPr>
              <a:t>NEW breed:  </a:t>
            </a:r>
          </a:p>
          <a:p>
            <a:r>
              <a:rPr lang="en-US" sz="2600" dirty="0">
                <a:ln w="952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reflection blurRad="25400" stA="21000" endPos="31000" dist="12700" dir="5400000" sy="-100000" algn="bl" rotWithShape="0"/>
                </a:effectLst>
                <a:latin typeface="Arial Black" panose="020B0A04020102020204" pitchFamily="34" charset="0"/>
              </a:rPr>
              <a:t>Tomato line 32 FOR LOW-LAND CULTIVATION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2748567" y="4520270"/>
            <a:ext cx="5087333" cy="1938992"/>
            <a:chOff x="3868501" y="4541285"/>
            <a:chExt cx="5251799" cy="1938992"/>
          </a:xfrm>
        </p:grpSpPr>
        <p:sp>
          <p:nvSpPr>
            <p:cNvPr id="59" name="TextBox 58"/>
            <p:cNvSpPr txBox="1"/>
            <p:nvPr/>
          </p:nvSpPr>
          <p:spPr>
            <a:xfrm>
              <a:off x="4463362" y="4541285"/>
              <a:ext cx="465693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30188" lvl="1">
                <a:buClr>
                  <a:srgbClr val="C00000"/>
                </a:buClr>
                <a:buSzPct val="150000"/>
              </a:pPr>
              <a:r>
                <a:rPr lang="en-US" sz="2000" b="1" dirty="0">
                  <a:solidFill>
                    <a:srgbClr val="B44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Yield &gt;1.8 kg/plant</a:t>
              </a:r>
            </a:p>
            <a:p>
              <a:pPr marL="230188" lvl="1">
                <a:buClr>
                  <a:srgbClr val="C00000"/>
                </a:buClr>
                <a:buSzPct val="150000"/>
              </a:pP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~ yield &gt;25 ton/ha (21,000 plants/ha)</a:t>
              </a:r>
              <a:endParaRPr lang="en-US" sz="2000" b="1" dirty="0">
                <a:solidFill>
                  <a:srgbClr val="5E1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  <a:p>
              <a:pPr marL="230188" lvl="1">
                <a:buClr>
                  <a:srgbClr val="C00000"/>
                </a:buClr>
                <a:buSzPct val="150000"/>
              </a:pPr>
              <a:r>
                <a:rPr lang="en-US" sz="2000" b="1" dirty="0">
                  <a:solidFill>
                    <a:srgbClr val="B44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Fruit size 25-30 g/fruit</a:t>
              </a:r>
            </a:p>
            <a:p>
              <a:pPr marL="230188" lvl="1">
                <a:buClr>
                  <a:srgbClr val="C00000"/>
                </a:buClr>
                <a:buSzPct val="150000"/>
              </a:pP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High tolerance to bacterial wilt</a:t>
              </a:r>
              <a:endParaRPr lang="en-US" sz="2000" b="1" dirty="0">
                <a:solidFill>
                  <a:srgbClr val="5E1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  <a:p>
              <a:pPr marL="230188" lvl="1">
                <a:buClr>
                  <a:srgbClr val="C00000"/>
                </a:buClr>
                <a:buSzPct val="150000"/>
              </a:pPr>
              <a:r>
                <a:rPr lang="en-US" sz="2000" b="1" dirty="0">
                  <a:solidFill>
                    <a:srgbClr val="B44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Survival rate &gt; 93%</a:t>
              </a:r>
            </a:p>
            <a:p>
              <a:pPr marL="230188" lvl="1">
                <a:buClr>
                  <a:srgbClr val="C00000"/>
                </a:buClr>
                <a:buSzPct val="150000"/>
              </a:pPr>
              <a:r>
                <a:rPr lang="en-MY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Long shelf-life</a:t>
              </a:r>
            </a:p>
          </p:txBody>
        </p:sp>
        <p:cxnSp>
          <p:nvCxnSpPr>
            <p:cNvPr id="47" name="Straight Connector 46"/>
            <p:cNvCxnSpPr>
              <a:cxnSpLocks/>
            </p:cNvCxnSpPr>
            <p:nvPr/>
          </p:nvCxnSpPr>
          <p:spPr>
            <a:xfrm flipV="1">
              <a:off x="3868501" y="4751823"/>
              <a:ext cx="822960" cy="587642"/>
            </a:xfrm>
            <a:prstGeom prst="line">
              <a:avLst/>
            </a:prstGeom>
            <a:ln w="127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cxnSpLocks/>
            </p:cNvCxnSpPr>
            <p:nvPr/>
          </p:nvCxnSpPr>
          <p:spPr>
            <a:xfrm flipV="1">
              <a:off x="3868501" y="5046596"/>
              <a:ext cx="822960" cy="294775"/>
            </a:xfrm>
            <a:prstGeom prst="line">
              <a:avLst/>
            </a:prstGeom>
            <a:ln w="12700">
              <a:solidFill>
                <a:srgbClr val="E65D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cxnSpLocks/>
            </p:cNvCxnSpPr>
            <p:nvPr/>
          </p:nvCxnSpPr>
          <p:spPr>
            <a:xfrm>
              <a:off x="3868501" y="5341369"/>
              <a:ext cx="822960" cy="1"/>
            </a:xfrm>
            <a:prstGeom prst="line">
              <a:avLst/>
            </a:prstGeom>
            <a:ln w="127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>
              <a:cxnSpLocks/>
            </p:cNvCxnSpPr>
            <p:nvPr/>
          </p:nvCxnSpPr>
          <p:spPr>
            <a:xfrm>
              <a:off x="3868501" y="5339465"/>
              <a:ext cx="822960" cy="306576"/>
            </a:xfrm>
            <a:prstGeom prst="line">
              <a:avLst/>
            </a:prstGeom>
            <a:ln w="12700">
              <a:solidFill>
                <a:srgbClr val="E65D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>
              <a:cxnSpLocks/>
            </p:cNvCxnSpPr>
            <p:nvPr/>
          </p:nvCxnSpPr>
          <p:spPr>
            <a:xfrm>
              <a:off x="3868501" y="5343579"/>
              <a:ext cx="822960" cy="604925"/>
            </a:xfrm>
            <a:prstGeom prst="line">
              <a:avLst/>
            </a:prstGeom>
            <a:ln w="127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>
              <a:cxnSpLocks/>
            </p:cNvCxnSpPr>
            <p:nvPr/>
          </p:nvCxnSpPr>
          <p:spPr>
            <a:xfrm>
              <a:off x="3868501" y="5339464"/>
              <a:ext cx="849565" cy="914400"/>
            </a:xfrm>
            <a:prstGeom prst="line">
              <a:avLst/>
            </a:prstGeom>
            <a:ln w="12700">
              <a:solidFill>
                <a:srgbClr val="E65D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TextBox 69"/>
          <p:cNvSpPr txBox="1"/>
          <p:nvPr/>
        </p:nvSpPr>
        <p:spPr>
          <a:xfrm rot="16200000">
            <a:off x="681426" y="4303720"/>
            <a:ext cx="354754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800" b="1" dirty="0">
                <a:ln w="6350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Characteristics:</a:t>
            </a:r>
          </a:p>
        </p:txBody>
      </p:sp>
      <p:pic>
        <p:nvPicPr>
          <p:cNvPr id="72" name="Picture 2" descr="J:\2016\2016 New\2016 lenovo New\2016 MAHA\Pic laman sayur 2 Dec 2016\20161202_094903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 cstate="print"/>
          <a:srcRect l="12241" r="16715" b="4607"/>
          <a:stretch/>
        </p:blipFill>
        <p:spPr bwMode="auto">
          <a:xfrm rot="5400000">
            <a:off x="2758972" y="1350151"/>
            <a:ext cx="2952796" cy="2973606"/>
          </a:xfrm>
          <a:prstGeom prst="rect">
            <a:avLst/>
          </a:prstGeom>
          <a:noFill/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48" t="14755" b="30667"/>
          <a:stretch/>
        </p:blipFill>
        <p:spPr>
          <a:xfrm>
            <a:off x="5751493" y="1360556"/>
            <a:ext cx="3392242" cy="295279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601676" y="6648882"/>
            <a:ext cx="35550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cap="all" dirty="0" err="1">
                <a:solidFill>
                  <a:schemeClr val="bg1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mbria" panose="02040503050406030204" pitchFamily="18" charset="0"/>
              </a:rPr>
              <a:t>aarnet</a:t>
            </a:r>
            <a:r>
              <a:rPr lang="en-US" sz="1000" b="1" cap="all" dirty="0">
                <a:solidFill>
                  <a:schemeClr val="bg1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mbria" panose="02040503050406030204" pitchFamily="18" charset="0"/>
              </a:rPr>
              <a:t> meeting 23-25 May 2017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62195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-19897" y="3621050"/>
            <a:ext cx="4412661" cy="2691724"/>
          </a:xfrm>
          <a:prstGeom prst="rect">
            <a:avLst/>
          </a:prstGeom>
          <a:solidFill>
            <a:srgbClr val="103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4418606" y="3621050"/>
            <a:ext cx="4725394" cy="2691724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436" b="36602"/>
          <a:stretch/>
        </p:blipFill>
        <p:spPr bwMode="auto">
          <a:xfrm>
            <a:off x="-19897" y="1083602"/>
            <a:ext cx="4405318" cy="2408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2" descr="E:\2016\2016 New\2016 lenovo New\Projek Kobis Tanah Pamah\Cabbage sprot FarahZ 8to12 Aug2016\20160802_120734.jpg"/>
          <p:cNvPicPr>
            <a:picLocks noChangeAspect="1" noChangeArrowheads="1"/>
          </p:cNvPicPr>
          <p:nvPr/>
        </p:nvPicPr>
        <p:blipFill rotWithShape="1">
          <a:blip r:embed="rId3" cstate="print"/>
          <a:srcRect l="17780" t="15758" r="216" b="18365"/>
          <a:stretch/>
        </p:blipFill>
        <p:spPr bwMode="auto">
          <a:xfrm>
            <a:off x="4425950" y="1083602"/>
            <a:ext cx="4718051" cy="2512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angle 38"/>
          <p:cNvSpPr/>
          <p:nvPr/>
        </p:nvSpPr>
        <p:spPr>
          <a:xfrm>
            <a:off x="7157116" y="1353049"/>
            <a:ext cx="1539489" cy="17373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-12554" y="3090410"/>
            <a:ext cx="4405318" cy="505863"/>
          </a:xfrm>
          <a:prstGeom prst="rect">
            <a:avLst/>
          </a:prstGeom>
          <a:solidFill>
            <a:srgbClr val="103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-12555" y="0"/>
            <a:ext cx="9156555" cy="108804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47431" y="6328846"/>
            <a:ext cx="8716106" cy="538935"/>
            <a:chOff x="447431" y="6342845"/>
            <a:chExt cx="8716106" cy="538935"/>
          </a:xfrm>
        </p:grpSpPr>
        <p:pic>
          <p:nvPicPr>
            <p:cNvPr id="5" name="Picture 4" descr="01 logo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431" y="6342845"/>
              <a:ext cx="1256349" cy="524528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1768230" y="6485775"/>
              <a:ext cx="7395307" cy="396005"/>
              <a:chOff x="1768230" y="6485775"/>
              <a:chExt cx="7395307" cy="396005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1846385" y="6630990"/>
                <a:ext cx="7317152" cy="250778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2014416" y="6715690"/>
                <a:ext cx="7149121" cy="16607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1768230" y="6485775"/>
                <a:ext cx="344416" cy="396005"/>
                <a:chOff x="1768230" y="6622534"/>
                <a:chExt cx="344416" cy="252003"/>
              </a:xfrm>
            </p:grpSpPr>
            <p:sp>
              <p:nvSpPr>
                <p:cNvPr id="10" name="Parallelogram 9"/>
                <p:cNvSpPr>
                  <a:spLocks/>
                </p:cNvSpPr>
                <p:nvPr/>
              </p:nvSpPr>
              <p:spPr>
                <a:xfrm>
                  <a:off x="1768230" y="6622534"/>
                  <a:ext cx="107999" cy="251998"/>
                </a:xfrm>
                <a:prstGeom prst="parallelogram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Parallelogram 10"/>
                <p:cNvSpPr>
                  <a:spLocks/>
                </p:cNvSpPr>
                <p:nvPr/>
              </p:nvSpPr>
              <p:spPr>
                <a:xfrm>
                  <a:off x="1881554" y="6622539"/>
                  <a:ext cx="107999" cy="251998"/>
                </a:xfrm>
                <a:prstGeom prst="parallelogram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Parallelogram 11"/>
                <p:cNvSpPr>
                  <a:spLocks/>
                </p:cNvSpPr>
                <p:nvPr/>
              </p:nvSpPr>
              <p:spPr>
                <a:xfrm>
                  <a:off x="2004647" y="6622536"/>
                  <a:ext cx="107999" cy="251998"/>
                </a:xfrm>
                <a:prstGeom prst="parallelogram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4" name="Title 1"/>
          <p:cNvSpPr txBox="1">
            <a:spLocks/>
          </p:cNvSpPr>
          <p:nvPr/>
        </p:nvSpPr>
        <p:spPr bwMode="auto">
          <a:xfrm>
            <a:off x="31750" y="19050"/>
            <a:ext cx="9093200" cy="1055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ts val="3200"/>
              </a:lnSpc>
            </a:pPr>
            <a:r>
              <a:rPr lang="en-US" sz="2400" dirty="0">
                <a:ln w="952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reflection blurRad="25400" stA="21000" endPos="31000" dist="12700" dir="5400000" sy="-100000" algn="bl" rotWithShape="0"/>
                </a:effectLst>
                <a:latin typeface="Arial Black" panose="020B0A04020102020204" pitchFamily="34" charset="0"/>
              </a:rPr>
              <a:t>TECHNOLOGY OF LOWLAND CABBAGE CULTIVATION</a:t>
            </a:r>
            <a:r>
              <a:rPr lang="en-US" sz="3200" dirty="0">
                <a:ln w="952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reflection blurRad="25400" stA="21000" endPos="31000" dist="12700" dir="5400000" sy="-100000" algn="bl" rotWithShape="0"/>
                </a:effectLst>
                <a:latin typeface="Arial Black" panose="020B0A04020102020204" pitchFamily="34" charset="0"/>
              </a:rPr>
              <a:t>  </a:t>
            </a:r>
          </a:p>
          <a:p>
            <a:pPr>
              <a:lnSpc>
                <a:spcPts val="3200"/>
              </a:lnSpc>
            </a:pPr>
            <a:r>
              <a:rPr lang="en-US" sz="3600" b="1" dirty="0">
                <a:ln w="952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reflection blurRad="25400" stA="21000" endPos="31000" dist="12700" dir="5400000" sy="-100000" algn="bl" rotWithShape="0"/>
                </a:effectLst>
                <a:latin typeface="+mn-lt"/>
              </a:rPr>
              <a:t>(Brassica </a:t>
            </a:r>
            <a:r>
              <a:rPr lang="en-US" sz="3600" b="1" dirty="0" err="1">
                <a:ln w="952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reflection blurRad="25400" stA="21000" endPos="31000" dist="12700" dir="5400000" sy="-100000" algn="bl" rotWithShape="0"/>
                </a:effectLst>
                <a:latin typeface="+mn-lt"/>
              </a:rPr>
              <a:t>oleracea</a:t>
            </a:r>
            <a:r>
              <a:rPr lang="en-US" sz="3600" b="1" dirty="0">
                <a:ln w="952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reflection blurRad="25400" stA="21000" endPos="31000" dist="12700" dir="5400000" sy="-100000" algn="bl" rotWithShape="0"/>
                </a:effectLst>
                <a:latin typeface="+mn-lt"/>
              </a:rPr>
              <a:t> var. </a:t>
            </a:r>
            <a:r>
              <a:rPr lang="en-US" sz="3600" b="1" dirty="0" err="1">
                <a:ln w="952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reflection blurRad="25400" stA="21000" endPos="31000" dist="12700" dir="5400000" sy="-100000" algn="bl" rotWithShape="0"/>
                </a:effectLst>
                <a:latin typeface="+mn-lt"/>
              </a:rPr>
              <a:t>capitata</a:t>
            </a:r>
            <a:r>
              <a:rPr lang="en-US" sz="3600" b="1" dirty="0">
                <a:ln w="952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reflection blurRad="25400" stA="21000" endPos="31000" dist="12700" dir="5400000" sy="-100000" algn="bl" rotWithShape="0"/>
                </a:effectLst>
                <a:latin typeface="+mn-lt"/>
              </a:rPr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4609" y="3727450"/>
            <a:ext cx="367371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open area planting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Harvested 10.5 – 12 weeks after planting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Size of cabbage head: </a:t>
            </a:r>
          </a:p>
          <a:p>
            <a:pPr marL="742950" lvl="1" indent="-285750">
              <a:buFont typeface="Calibri" panose="020F0502020204030204" pitchFamily="34" charset="0"/>
              <a:buChar char="↘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1.5 kg</a:t>
            </a:r>
          </a:p>
          <a:p>
            <a:pPr marL="742950" lvl="1" indent="-285750">
              <a:buFont typeface="Calibri" panose="020F0502020204030204" pitchFamily="34" charset="0"/>
              <a:buChar char="↘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19.4 cm head diameter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 MT/ha (22,220 plants /ha)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Good Agronomic cultural practices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022886" y="3727450"/>
            <a:ext cx="36737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 field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Induce sprouts by agronomic practices (topping) and fertilizer application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Sprouts rich in protective chemical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defences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Higher premium price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014416" y="1353050"/>
            <a:ext cx="1737360" cy="1739400"/>
            <a:chOff x="2014416" y="1359400"/>
            <a:chExt cx="1737360" cy="1739400"/>
          </a:xfrm>
        </p:grpSpPr>
        <p:sp>
          <p:nvSpPr>
            <p:cNvPr id="15" name="Rectangle 14"/>
            <p:cNvSpPr/>
            <p:nvPr/>
          </p:nvSpPr>
          <p:spPr>
            <a:xfrm>
              <a:off x="2014416" y="1359400"/>
              <a:ext cx="1737360" cy="17373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2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4334"/>
            <a:stretch/>
          </p:blipFill>
          <p:spPr bwMode="auto">
            <a:xfrm>
              <a:off x="2059008" y="1465119"/>
              <a:ext cx="1648177" cy="1633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8" name="Picture 2" descr="C:\Users\farahzety\Desktop\RMK11 Sayur\cabbage\IMG_540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823" t="13388" r="18337" b="7711"/>
          <a:stretch/>
        </p:blipFill>
        <p:spPr bwMode="auto">
          <a:xfrm>
            <a:off x="7214267" y="1456743"/>
            <a:ext cx="1434433" cy="163741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/>
          <p:cNvSpPr/>
          <p:nvPr/>
        </p:nvSpPr>
        <p:spPr>
          <a:xfrm>
            <a:off x="4418606" y="3090398"/>
            <a:ext cx="4725394" cy="50586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4433293" y="3111076"/>
            <a:ext cx="4710707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Cabbage Sprout production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-12555" y="3093571"/>
            <a:ext cx="4397976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Green Cabbage production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601676" y="6648882"/>
            <a:ext cx="35550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cap="all" dirty="0" err="1">
                <a:solidFill>
                  <a:schemeClr val="bg1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mbria" panose="02040503050406030204" pitchFamily="18" charset="0"/>
              </a:rPr>
              <a:t>aarnet</a:t>
            </a:r>
            <a:r>
              <a:rPr lang="en-US" sz="1000" b="1" cap="all" dirty="0">
                <a:solidFill>
                  <a:schemeClr val="bg1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mbria" panose="02040503050406030204" pitchFamily="18" charset="0"/>
              </a:rPr>
              <a:t> meeting 23-25 May 2017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80530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/>
          <p:cNvGrpSpPr/>
          <p:nvPr/>
        </p:nvGrpSpPr>
        <p:grpSpPr>
          <a:xfrm>
            <a:off x="4006626" y="926461"/>
            <a:ext cx="5143724" cy="2903911"/>
            <a:chOff x="5259310" y="4323218"/>
            <a:chExt cx="3878340" cy="2189533"/>
          </a:xfrm>
        </p:grpSpPr>
        <p:pic>
          <p:nvPicPr>
            <p:cNvPr id="61" name="Picture 2" descr="C:\Users\farahzety\Desktop\RMK11 Sayur\IMG_4668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9310" y="4323218"/>
              <a:ext cx="3878340" cy="218344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TextBox 61"/>
            <p:cNvSpPr txBox="1"/>
            <p:nvPr/>
          </p:nvSpPr>
          <p:spPr>
            <a:xfrm>
              <a:off x="5259310" y="6196039"/>
              <a:ext cx="3865640" cy="316712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txBody>
            <a:bodyPr vert="horz" wrap="none" lIns="91440" tIns="45720" rIns="91440" bIns="45720" rtlCol="0" anchor="ctr" anchorCtr="0">
              <a:noAutofit/>
            </a:bodyPr>
            <a:lstStyle/>
            <a:p>
              <a:pPr algn="ctr"/>
              <a:r>
                <a:rPr lang="en-US" sz="16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Tuaian</a:t>
              </a:r>
              <a:r>
                <a:rPr lang="en-US" sz="16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Daun</a:t>
              </a:r>
              <a:endParaRPr lang="en-MY" sz="16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-12555" y="0"/>
            <a:ext cx="9156555" cy="108804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47431" y="6328846"/>
            <a:ext cx="8716106" cy="538935"/>
            <a:chOff x="447431" y="6342845"/>
            <a:chExt cx="8716106" cy="538935"/>
          </a:xfrm>
        </p:grpSpPr>
        <p:pic>
          <p:nvPicPr>
            <p:cNvPr id="5" name="Picture 4" descr="01 logo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431" y="6342845"/>
              <a:ext cx="1256349" cy="524528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1768230" y="6485775"/>
              <a:ext cx="7395307" cy="396005"/>
              <a:chOff x="1768230" y="6485775"/>
              <a:chExt cx="7395307" cy="396005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1846385" y="6630990"/>
                <a:ext cx="7317152" cy="250778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2014416" y="6715690"/>
                <a:ext cx="7149121" cy="16607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1768230" y="6485775"/>
                <a:ext cx="344416" cy="396005"/>
                <a:chOff x="1768230" y="6622534"/>
                <a:chExt cx="344416" cy="252003"/>
              </a:xfrm>
            </p:grpSpPr>
            <p:sp>
              <p:nvSpPr>
                <p:cNvPr id="10" name="Parallelogram 9"/>
                <p:cNvSpPr>
                  <a:spLocks/>
                </p:cNvSpPr>
                <p:nvPr/>
              </p:nvSpPr>
              <p:spPr>
                <a:xfrm>
                  <a:off x="1768230" y="6622534"/>
                  <a:ext cx="107999" cy="251998"/>
                </a:xfrm>
                <a:prstGeom prst="parallelogram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Parallelogram 10"/>
                <p:cNvSpPr>
                  <a:spLocks/>
                </p:cNvSpPr>
                <p:nvPr/>
              </p:nvSpPr>
              <p:spPr>
                <a:xfrm>
                  <a:off x="1881554" y="6622539"/>
                  <a:ext cx="107999" cy="251998"/>
                </a:xfrm>
                <a:prstGeom prst="parallelogram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Parallelogram 11"/>
                <p:cNvSpPr>
                  <a:spLocks/>
                </p:cNvSpPr>
                <p:nvPr/>
              </p:nvSpPr>
              <p:spPr>
                <a:xfrm>
                  <a:off x="2004647" y="6622536"/>
                  <a:ext cx="107999" cy="251998"/>
                </a:xfrm>
                <a:prstGeom prst="parallelogram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4" name="Title 1"/>
          <p:cNvSpPr txBox="1">
            <a:spLocks/>
          </p:cNvSpPr>
          <p:nvPr/>
        </p:nvSpPr>
        <p:spPr bwMode="auto">
          <a:xfrm>
            <a:off x="31750" y="19050"/>
            <a:ext cx="9093200" cy="1055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3200"/>
              </a:lnSpc>
            </a:pPr>
            <a:r>
              <a:rPr lang="en-US" sz="3200" dirty="0">
                <a:ln w="952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reflection blurRad="25400" stA="21000" endPos="31000" dist="12700" dir="5400000" sy="-100000" algn="bl" rotWithShape="0"/>
                </a:effectLst>
                <a:latin typeface="Arial Black" panose="020B0A04020102020204" pitchFamily="34" charset="0"/>
              </a:rPr>
              <a:t>LEAF-HARVESTING TECHNIGUE</a:t>
            </a:r>
            <a:endParaRPr lang="en-US" sz="3200" b="1" dirty="0">
              <a:ln w="9525">
                <a:solidFill>
                  <a:schemeClr val="tx1"/>
                </a:solidFill>
              </a:ln>
              <a:solidFill>
                <a:schemeClr val="bg1"/>
              </a:solidFill>
              <a:effectLst>
                <a:reflection blurRad="25400" stA="21000" endPos="31000" dist="12700" dir="5400000" sy="-100000" algn="bl" rotWithShape="0"/>
              </a:effectLst>
              <a:latin typeface="+mn-lt"/>
            </a:endParaRPr>
          </a:p>
        </p:txBody>
      </p:sp>
      <p:pic>
        <p:nvPicPr>
          <p:cNvPr id="28" name="Picture 2" descr="C:\Users\farahzety\Desktop\RMK11 Sayur\IMG_466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998"/>
          <a:stretch/>
        </p:blipFill>
        <p:spPr bwMode="auto">
          <a:xfrm>
            <a:off x="-12554" y="1084866"/>
            <a:ext cx="3989022" cy="2745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419100" y="3995101"/>
            <a:ext cx="508000" cy="2196836"/>
            <a:chOff x="4083050" y="1517650"/>
            <a:chExt cx="508000" cy="2196836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34475"/>
            <a:stretch/>
          </p:blipFill>
          <p:spPr>
            <a:xfrm>
              <a:off x="4083050" y="1517650"/>
              <a:ext cx="508000" cy="297962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34475"/>
            <a:stretch/>
          </p:blipFill>
          <p:spPr>
            <a:xfrm>
              <a:off x="4083050" y="2135225"/>
              <a:ext cx="508000" cy="297962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34475"/>
            <a:stretch/>
          </p:blipFill>
          <p:spPr>
            <a:xfrm>
              <a:off x="4083050" y="2689300"/>
              <a:ext cx="508000" cy="297962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34475"/>
            <a:stretch/>
          </p:blipFill>
          <p:spPr>
            <a:xfrm>
              <a:off x="4083050" y="3052912"/>
              <a:ext cx="508000" cy="297962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34475"/>
            <a:stretch/>
          </p:blipFill>
          <p:spPr>
            <a:xfrm>
              <a:off x="4083050" y="3416524"/>
              <a:ext cx="508000" cy="297962"/>
            </a:xfrm>
            <a:prstGeom prst="rect">
              <a:avLst/>
            </a:prstGeom>
          </p:spPr>
        </p:pic>
      </p:grp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341259202"/>
              </p:ext>
            </p:extLst>
          </p:nvPr>
        </p:nvGraphicFramePr>
        <p:xfrm>
          <a:off x="927101" y="3856597"/>
          <a:ext cx="4552950" cy="23926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552950">
                  <a:extLst>
                    <a:ext uri="{9D8B030D-6E8A-4147-A177-3AD203B41FA5}">
                      <a16:colId xmlns="" xmlns:a16="http://schemas.microsoft.com/office/drawing/2014/main" val="39187679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MY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Intensive production technique of leafy vegetable for maximum yield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0C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18253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MY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Leaves and tender shoots to be harvested several times</a:t>
                      </a:r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B47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607765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Value added leafy vegetable</a:t>
                      </a:r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0C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9425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Vegetable with premium price</a:t>
                      </a:r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B47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19769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 multi-layer self watering system</a:t>
                      </a:r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729294003"/>
                  </a:ext>
                </a:extLst>
              </a:tr>
            </a:tbl>
          </a:graphicData>
        </a:graphic>
      </p:graphicFrame>
      <p:pic>
        <p:nvPicPr>
          <p:cNvPr id="50" name="Picture 3" descr="C:\Users\farahzety\Desktop\RMK11 Sayur\IMG_4669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002" b="6022"/>
          <a:stretch>
            <a:fillRect/>
          </a:stretch>
        </p:blipFill>
        <p:spPr bwMode="auto">
          <a:xfrm>
            <a:off x="7146353" y="3850248"/>
            <a:ext cx="1729731" cy="25800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20160613_095411.jpg"/>
          <p:cNvPicPr>
            <a:picLocks noChangeAspect="1"/>
          </p:cNvPicPr>
          <p:nvPr/>
        </p:nvPicPr>
        <p:blipFill>
          <a:blip r:embed="rId7" cstate="print"/>
          <a:srcRect r="6691"/>
          <a:stretch>
            <a:fillRect/>
          </a:stretch>
        </p:blipFill>
        <p:spPr>
          <a:xfrm rot="5400000">
            <a:off x="5018645" y="4362309"/>
            <a:ext cx="2578608" cy="1554485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5530706" y="6125276"/>
            <a:ext cx="1552582" cy="31671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wrap="none" lIns="91440" tIns="45720" rIns="91440" bIns="45720" rtlCol="0" anchor="ctr" anchorCtr="0">
            <a:noAutofit/>
          </a:bodyPr>
          <a:lstStyle/>
          <a:p>
            <a:pPr algn="ctr"/>
            <a:r>
              <a:rPr lang="en-US" sz="1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Tuaian</a:t>
            </a:r>
            <a:r>
              <a:rPr lang="en-US" sz="16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matang</a:t>
            </a:r>
            <a:endParaRPr lang="en-MY" sz="16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146353" y="6112144"/>
            <a:ext cx="1729731" cy="31671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wrap="none" lIns="91440" tIns="45720" rIns="91440" bIns="45720" rtlCol="0" anchor="ctr" anchorCtr="0">
            <a:noAutofit/>
          </a:bodyPr>
          <a:lstStyle/>
          <a:p>
            <a:pPr algn="ctr"/>
            <a:r>
              <a:rPr lang="en-US" sz="1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Tuaian</a:t>
            </a:r>
            <a:r>
              <a:rPr lang="en-US" sz="16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muda</a:t>
            </a:r>
            <a:endParaRPr lang="en-MY" sz="16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601676" y="6648882"/>
            <a:ext cx="35550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cap="all" dirty="0" err="1">
                <a:solidFill>
                  <a:schemeClr val="bg1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mbria" panose="02040503050406030204" pitchFamily="18" charset="0"/>
              </a:rPr>
              <a:t>aarnet</a:t>
            </a:r>
            <a:r>
              <a:rPr lang="en-US" sz="1000" b="1" cap="all" dirty="0">
                <a:solidFill>
                  <a:schemeClr val="bg1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mbria" panose="02040503050406030204" pitchFamily="18" charset="0"/>
              </a:rPr>
              <a:t> meeting 23-25 May 2017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69041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3" descr="E:\2017\Trips 2017\Kobis Organik Serdang dan OM Jln Kebun 12 Jan 2017\20170112_091712.jpg"/>
          <p:cNvPicPr>
            <a:picLocks noChangeAspect="1" noChangeArrowheads="1"/>
          </p:cNvPicPr>
          <p:nvPr/>
        </p:nvPicPr>
        <p:blipFill rotWithShape="1">
          <a:blip r:embed="rId2" cstate="print"/>
          <a:srcRect l="16704" t="17707" r="30557" b="19337"/>
          <a:stretch/>
        </p:blipFill>
        <p:spPr bwMode="auto">
          <a:xfrm rot="5400000">
            <a:off x="6460915" y="624526"/>
            <a:ext cx="2580296" cy="2804451"/>
          </a:xfrm>
          <a:prstGeom prst="rect">
            <a:avLst/>
          </a:prstGeom>
          <a:noFill/>
        </p:spPr>
      </p:pic>
      <p:pic>
        <p:nvPicPr>
          <p:cNvPr id="50" name="Picture 4" descr="E:\2016\2016 New\2016 lenovo New\Trips &amp; Majlis 2016\Cabbage organic Serdang 15 Dec 2016\20161215_1443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" y="678021"/>
            <a:ext cx="6316133" cy="4737100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-12555" y="0"/>
            <a:ext cx="9176092" cy="136109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47431" y="6328846"/>
            <a:ext cx="8716106" cy="538935"/>
            <a:chOff x="447431" y="6342845"/>
            <a:chExt cx="8716106" cy="538935"/>
          </a:xfrm>
        </p:grpSpPr>
        <p:pic>
          <p:nvPicPr>
            <p:cNvPr id="5" name="Picture 4" descr="01 logo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431" y="6342845"/>
              <a:ext cx="1256349" cy="524528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1768230" y="6485775"/>
              <a:ext cx="7395307" cy="396005"/>
              <a:chOff x="1768230" y="6485775"/>
              <a:chExt cx="7395307" cy="396005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1846385" y="6630990"/>
                <a:ext cx="7317152" cy="250778"/>
              </a:xfrm>
              <a:prstGeom prst="rect">
                <a:avLst/>
              </a:prstGeom>
              <a:solidFill>
                <a:srgbClr val="5E130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2014416" y="6715690"/>
                <a:ext cx="7149121" cy="16607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1768230" y="6485775"/>
                <a:ext cx="344416" cy="396005"/>
                <a:chOff x="1768230" y="6622534"/>
                <a:chExt cx="344416" cy="252003"/>
              </a:xfrm>
            </p:grpSpPr>
            <p:sp>
              <p:nvSpPr>
                <p:cNvPr id="10" name="Parallelogram 9"/>
                <p:cNvSpPr>
                  <a:spLocks/>
                </p:cNvSpPr>
                <p:nvPr/>
              </p:nvSpPr>
              <p:spPr>
                <a:xfrm>
                  <a:off x="1768230" y="6622534"/>
                  <a:ext cx="107999" cy="251998"/>
                </a:xfrm>
                <a:prstGeom prst="parallelogram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Parallelogram 10"/>
                <p:cNvSpPr>
                  <a:spLocks/>
                </p:cNvSpPr>
                <p:nvPr/>
              </p:nvSpPr>
              <p:spPr>
                <a:xfrm>
                  <a:off x="1881554" y="6622539"/>
                  <a:ext cx="107999" cy="251998"/>
                </a:xfrm>
                <a:prstGeom prst="parallelogram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Parallelogram 11"/>
                <p:cNvSpPr>
                  <a:spLocks/>
                </p:cNvSpPr>
                <p:nvPr/>
              </p:nvSpPr>
              <p:spPr>
                <a:xfrm>
                  <a:off x="2004647" y="6622536"/>
                  <a:ext cx="107999" cy="251998"/>
                </a:xfrm>
                <a:prstGeom prst="parallelogram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4" name="Title 1"/>
          <p:cNvSpPr txBox="1">
            <a:spLocks/>
          </p:cNvSpPr>
          <p:nvPr/>
        </p:nvSpPr>
        <p:spPr bwMode="auto">
          <a:xfrm>
            <a:off x="228600" y="146050"/>
            <a:ext cx="871460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/>
            <a:r>
              <a:rPr lang="en-US" sz="3200" dirty="0">
                <a:ln w="952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reflection blurRad="25400" stA="21000" endPos="31000" dist="12700" dir="5400000" sy="-100000" algn="bl" rotWithShape="0"/>
                </a:effectLst>
                <a:latin typeface="Arial Black" panose="020B0A04020102020204" pitchFamily="34" charset="0"/>
              </a:rPr>
              <a:t>ORGANIC PRODUCTION SYSTEM : CABBAGE FOR LOWLAND</a:t>
            </a:r>
            <a:endParaRPr kumimoji="0" lang="en-US" sz="3200" b="0" i="0" u="none" strike="noStrike" kern="1200" cap="none" spc="0" normalizeH="0" baseline="0" noProof="0" dirty="0">
              <a:ln w="9525">
                <a:solidFill>
                  <a:prstClr val="black"/>
                </a:solidFill>
              </a:ln>
              <a:solidFill>
                <a:prstClr val="white"/>
              </a:solidFill>
              <a:effectLst>
                <a:reflection blurRad="25400" stA="21000" endPos="31000" dist="12700" dir="5400000" sy="-100000" algn="bl" rotWithShape="0"/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pic>
        <p:nvPicPr>
          <p:cNvPr id="51" name="Picture 2" descr="E:\2016\2016 New\2016 lenovo New\Trips &amp; Majlis 2016\Cabbage organic Serdang 15 Dec 2016\20161215_1430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1239" y="3345564"/>
            <a:ext cx="2812298" cy="2069557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256931" y="5480050"/>
            <a:ext cx="869656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alibri" panose="020F0502020204030204" pitchFamily="34" charset="0"/>
              <a:buChar char="↘"/>
            </a:pPr>
            <a:r>
              <a:rPr lang="en-US" sz="1500" b="1" dirty="0"/>
              <a:t>Biological control using bio-pesticides </a:t>
            </a:r>
          </a:p>
          <a:p>
            <a:pPr marL="285750" indent="-285750">
              <a:buFont typeface="Calibri" panose="020F0502020204030204" pitchFamily="34" charset="0"/>
              <a:buChar char="↘"/>
            </a:pPr>
            <a:r>
              <a:rPr lang="en-US" sz="1500" b="1" dirty="0"/>
              <a:t>Eco-engineering approach:  Use plants to attract beneficial insects and reduce the infestation of pest   </a:t>
            </a:r>
          </a:p>
          <a:p>
            <a:pPr marL="285750" indent="-285750">
              <a:buFont typeface="Calibri" panose="020F0502020204030204" pitchFamily="34" charset="0"/>
              <a:buChar char="↘"/>
            </a:pPr>
            <a:r>
              <a:rPr lang="en-US" sz="1500" b="1" dirty="0"/>
              <a:t>Cabbage head Yield average ≈ 1.3 kg.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01676" y="6648882"/>
            <a:ext cx="35550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cap="all" dirty="0" err="1">
                <a:solidFill>
                  <a:schemeClr val="bg1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mbria" panose="02040503050406030204" pitchFamily="18" charset="0"/>
              </a:rPr>
              <a:t>aarnet</a:t>
            </a:r>
            <a:r>
              <a:rPr lang="en-US" sz="1000" b="1" cap="all" dirty="0">
                <a:solidFill>
                  <a:schemeClr val="bg1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mbria" panose="02040503050406030204" pitchFamily="18" charset="0"/>
              </a:rPr>
              <a:t> meeting 23-25 May 2017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793442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E:\2017\Trips 2017\Kobis Shooting kobis 19 Jan2017\20170119_1127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685" y="1047751"/>
            <a:ext cx="4991507" cy="3743630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3442019" y="2765212"/>
            <a:ext cx="1539489" cy="20261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-12555" y="1"/>
            <a:ext cx="9156555" cy="1047750"/>
          </a:xfrm>
          <a:prstGeom prst="rect">
            <a:avLst/>
          </a:prstGeom>
          <a:solidFill>
            <a:srgbClr val="1036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47431" y="6328846"/>
            <a:ext cx="8716106" cy="538935"/>
            <a:chOff x="447431" y="6342845"/>
            <a:chExt cx="8716106" cy="538935"/>
          </a:xfrm>
        </p:grpSpPr>
        <p:pic>
          <p:nvPicPr>
            <p:cNvPr id="5" name="Picture 4" descr="01 logo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431" y="6342845"/>
              <a:ext cx="1256349" cy="524528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1768230" y="6485775"/>
              <a:ext cx="7395307" cy="396005"/>
              <a:chOff x="1768230" y="6485775"/>
              <a:chExt cx="7395307" cy="396005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1846385" y="6630990"/>
                <a:ext cx="7317152" cy="250778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2014416" y="6715690"/>
                <a:ext cx="7149121" cy="16607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1768230" y="6485775"/>
                <a:ext cx="344416" cy="396005"/>
                <a:chOff x="1768230" y="6622534"/>
                <a:chExt cx="344416" cy="252003"/>
              </a:xfrm>
            </p:grpSpPr>
            <p:sp>
              <p:nvSpPr>
                <p:cNvPr id="10" name="Parallelogram 9"/>
                <p:cNvSpPr>
                  <a:spLocks/>
                </p:cNvSpPr>
                <p:nvPr/>
              </p:nvSpPr>
              <p:spPr>
                <a:xfrm>
                  <a:off x="1768230" y="6622534"/>
                  <a:ext cx="107999" cy="251998"/>
                </a:xfrm>
                <a:prstGeom prst="parallelogram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Parallelogram 10"/>
                <p:cNvSpPr>
                  <a:spLocks/>
                </p:cNvSpPr>
                <p:nvPr/>
              </p:nvSpPr>
              <p:spPr>
                <a:xfrm>
                  <a:off x="1881554" y="6622539"/>
                  <a:ext cx="107999" cy="251998"/>
                </a:xfrm>
                <a:prstGeom prst="parallelogram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Parallelogram 11"/>
                <p:cNvSpPr>
                  <a:spLocks/>
                </p:cNvSpPr>
                <p:nvPr/>
              </p:nvSpPr>
              <p:spPr>
                <a:xfrm>
                  <a:off x="2004647" y="6622536"/>
                  <a:ext cx="107999" cy="251998"/>
                </a:xfrm>
                <a:prstGeom prst="parallelogram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4" name="Title 1"/>
          <p:cNvSpPr txBox="1">
            <a:spLocks/>
          </p:cNvSpPr>
          <p:nvPr/>
        </p:nvSpPr>
        <p:spPr bwMode="auto">
          <a:xfrm>
            <a:off x="228600" y="0"/>
            <a:ext cx="8714602" cy="1047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/>
            <a:r>
              <a:rPr lang="en-US" sz="4000" dirty="0">
                <a:ln w="952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reflection blurRad="25400" stA="21000" endPos="31000" dist="12700" dir="5400000" sy="-100000" algn="bl" rotWithShape="0"/>
                </a:effectLst>
                <a:latin typeface="Arial Black" panose="020B0A04020102020204" pitchFamily="34" charset="0"/>
              </a:rPr>
              <a:t>Fertilizer Study </a:t>
            </a:r>
            <a:endParaRPr kumimoji="0" lang="en-US" sz="4000" b="0" i="0" u="none" strike="noStrike" kern="1200" cap="none" spc="0" normalizeH="0" baseline="0" noProof="0" dirty="0">
              <a:ln w="9525">
                <a:solidFill>
                  <a:prstClr val="black"/>
                </a:solidFill>
              </a:ln>
              <a:solidFill>
                <a:prstClr val="white"/>
              </a:solidFill>
              <a:effectLst>
                <a:reflection blurRad="25400" stA="21000" endPos="31000" dist="12700" dir="5400000" sy="-100000" algn="bl" rotWithShape="0"/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6931" y="5111750"/>
            <a:ext cx="480690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alibri" panose="020F0502020204030204" pitchFamily="34" charset="0"/>
              <a:buChar char="↘"/>
            </a:pPr>
            <a:r>
              <a:rPr lang="en-US" b="1" dirty="0"/>
              <a:t>Organo-Mineral (OM) fertilizer for low-land cabbage on problematic soils – peat and bris.</a:t>
            </a:r>
            <a:r>
              <a:rPr lang="en-US" sz="1600" b="1" dirty="0"/>
              <a:t> </a:t>
            </a:r>
          </a:p>
          <a:p>
            <a:endParaRPr lang="en-US" sz="800" b="1" dirty="0"/>
          </a:p>
          <a:p>
            <a:pPr marL="342900" indent="-342900">
              <a:buFont typeface="Calibri" panose="020F0502020204030204" pitchFamily="34" charset="0"/>
              <a:buChar char="↘"/>
            </a:pPr>
            <a:r>
              <a:rPr lang="en-US" b="1" dirty="0"/>
              <a:t>Yield increased by 17% .</a:t>
            </a:r>
          </a:p>
        </p:txBody>
      </p:sp>
      <p:pic>
        <p:nvPicPr>
          <p:cNvPr id="18" name="Picture 4" descr="E:\2017\Trips 2017\Kobis Shooting kobis 19 Jan2017\20170119_1109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0735" y="1047751"/>
            <a:ext cx="4123265" cy="3092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 descr="E:\2017\Project Kobis Tanah Pamah\foto_9838_9_1.png"/>
          <p:cNvPicPr>
            <a:picLocks noChangeAspect="1" noChangeArrowheads="1"/>
          </p:cNvPicPr>
          <p:nvPr/>
        </p:nvPicPr>
        <p:blipFill rotWithShape="1">
          <a:blip r:embed="rId5" cstate="print"/>
          <a:srcRect l="16792" t="16027" r="22824" b="26016"/>
          <a:stretch/>
        </p:blipFill>
        <p:spPr bwMode="auto">
          <a:xfrm>
            <a:off x="5747726" y="4468861"/>
            <a:ext cx="2630057" cy="1893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020735" y="4171950"/>
            <a:ext cx="4123265" cy="30777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Organo-Mineral fertilizer trial on sandy soil (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Bachok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046135" y="6311314"/>
            <a:ext cx="1976965" cy="276999"/>
          </a:xfrm>
          <a:prstGeom prst="rect">
            <a:avLst/>
          </a:prstGeom>
          <a:solidFill>
            <a:srgbClr val="53100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NPK compound-commercial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86601" y="6311314"/>
            <a:ext cx="2057400" cy="27699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Organo-Mineral fertilizer</a:t>
            </a:r>
          </a:p>
        </p:txBody>
      </p:sp>
      <p:pic>
        <p:nvPicPr>
          <p:cNvPr id="24" name="Picture 3" descr="E:\2017\Trips 2017\Kobis Shooting kobis 19 Jan2017\20170119_111751.jpg"/>
          <p:cNvPicPr>
            <a:picLocks noChangeAspect="1" noChangeArrowheads="1"/>
          </p:cNvPicPr>
          <p:nvPr/>
        </p:nvPicPr>
        <p:blipFill rotWithShape="1">
          <a:blip r:embed="rId6" cstate="print"/>
          <a:srcRect l="27191" t="4546" r="30950" b="9044"/>
          <a:stretch/>
        </p:blipFill>
        <p:spPr bwMode="auto">
          <a:xfrm>
            <a:off x="3479801" y="2796974"/>
            <a:ext cx="1501708" cy="199440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601676" y="6648882"/>
            <a:ext cx="35550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cap="all" dirty="0" err="1">
                <a:solidFill>
                  <a:schemeClr val="bg1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mbria" panose="02040503050406030204" pitchFamily="18" charset="0"/>
              </a:rPr>
              <a:t>aarnet</a:t>
            </a:r>
            <a:r>
              <a:rPr lang="en-US" sz="1000" b="1" cap="all" dirty="0">
                <a:solidFill>
                  <a:schemeClr val="bg1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mbria" panose="02040503050406030204" pitchFamily="18" charset="0"/>
              </a:rPr>
              <a:t> meeting 23-25 May 2017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87686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E:\2016\2016 New\2016 lenovo New\Trips &amp; Majlis 2016\Sayur CHighland 12-13May2016\20160512_161328.jpg"/>
          <p:cNvPicPr>
            <a:picLocks noChangeAspect="1" noChangeArrowheads="1"/>
          </p:cNvPicPr>
          <p:nvPr/>
        </p:nvPicPr>
        <p:blipFill rotWithShape="1">
          <a:blip r:embed="rId3" cstate="print"/>
          <a:srcRect l="-107" t="20712" r="107" b="28617"/>
          <a:stretch/>
        </p:blipFill>
        <p:spPr bwMode="auto">
          <a:xfrm>
            <a:off x="-12555" y="609601"/>
            <a:ext cx="9156555" cy="34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-18905" y="3671500"/>
            <a:ext cx="6286354" cy="5809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05" y="3703829"/>
            <a:ext cx="3276455" cy="262500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114550" y="4616451"/>
            <a:ext cx="1155700" cy="1212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-12555" y="0"/>
            <a:ext cx="9156555" cy="112689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28381" y="6328846"/>
            <a:ext cx="8716106" cy="538935"/>
            <a:chOff x="447431" y="6342845"/>
            <a:chExt cx="8716106" cy="538935"/>
          </a:xfrm>
        </p:grpSpPr>
        <p:pic>
          <p:nvPicPr>
            <p:cNvPr id="5" name="Picture 4" descr="01 logo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431" y="6342845"/>
              <a:ext cx="1256349" cy="524528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1768230" y="6485775"/>
              <a:ext cx="7395307" cy="396005"/>
              <a:chOff x="1768230" y="6485775"/>
              <a:chExt cx="7395307" cy="396005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1846385" y="6630990"/>
                <a:ext cx="7317152" cy="250778"/>
              </a:xfrm>
              <a:prstGeom prst="rect">
                <a:avLst/>
              </a:prstGeom>
              <a:solidFill>
                <a:srgbClr val="5E130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2014416" y="6715690"/>
                <a:ext cx="7149121" cy="16607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1768230" y="6485775"/>
                <a:ext cx="344416" cy="396005"/>
                <a:chOff x="1768230" y="6622534"/>
                <a:chExt cx="344416" cy="252003"/>
              </a:xfrm>
            </p:grpSpPr>
            <p:sp>
              <p:nvSpPr>
                <p:cNvPr id="10" name="Parallelogram 9"/>
                <p:cNvSpPr>
                  <a:spLocks/>
                </p:cNvSpPr>
                <p:nvPr/>
              </p:nvSpPr>
              <p:spPr>
                <a:xfrm>
                  <a:off x="1768230" y="6622534"/>
                  <a:ext cx="107999" cy="251998"/>
                </a:xfrm>
                <a:prstGeom prst="parallelogram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Parallelogram 10"/>
                <p:cNvSpPr>
                  <a:spLocks/>
                </p:cNvSpPr>
                <p:nvPr/>
              </p:nvSpPr>
              <p:spPr>
                <a:xfrm>
                  <a:off x="1881554" y="6622539"/>
                  <a:ext cx="107999" cy="251998"/>
                </a:xfrm>
                <a:prstGeom prst="parallelogram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Parallelogram 11"/>
                <p:cNvSpPr>
                  <a:spLocks/>
                </p:cNvSpPr>
                <p:nvPr/>
              </p:nvSpPr>
              <p:spPr>
                <a:xfrm>
                  <a:off x="2004647" y="6622536"/>
                  <a:ext cx="107999" cy="251998"/>
                </a:xfrm>
                <a:prstGeom prst="parallelogram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4" name="Title 1"/>
          <p:cNvSpPr txBox="1">
            <a:spLocks/>
          </p:cNvSpPr>
          <p:nvPr/>
        </p:nvSpPr>
        <p:spPr bwMode="auto">
          <a:xfrm>
            <a:off x="228600" y="25400"/>
            <a:ext cx="871460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/>
            <a:r>
              <a:rPr lang="en-US" sz="2400" dirty="0">
                <a:ln w="952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reflection blurRad="25400" stA="21000" endPos="31000" dist="12700" dir="5400000" sy="-100000" algn="bl" rotWithShape="0"/>
                </a:effectLst>
                <a:latin typeface="Arial Black" panose="020B0A04020102020204" pitchFamily="34" charset="0"/>
              </a:rPr>
              <a:t>TECHNOLOGY ON SLOPE LAND MANAGEMENT FOR VEGETABLE PLOT – CAMERON HIGHLAND</a:t>
            </a:r>
            <a:endParaRPr kumimoji="0" lang="en-US" sz="2400" b="0" i="0" u="none" strike="noStrike" kern="1200" cap="none" spc="0" normalizeH="0" baseline="0" noProof="0" dirty="0">
              <a:ln w="9525">
                <a:solidFill>
                  <a:prstClr val="black"/>
                </a:solidFill>
              </a:ln>
              <a:solidFill>
                <a:prstClr val="white"/>
              </a:solidFill>
              <a:effectLst>
                <a:reflection blurRad="25400" stA="21000" endPos="31000" dist="12700" dir="5400000" sy="-100000" algn="bl" rotWithShape="0"/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2554" y="1237407"/>
            <a:ext cx="5200504" cy="1015663"/>
          </a:xfrm>
          <a:prstGeom prst="rect">
            <a:avLst/>
          </a:prstGeom>
          <a:solidFill>
            <a:srgbClr val="181717">
              <a:alpha val="25098"/>
            </a:srgb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Edible plants identified for slope management  </a:t>
            </a:r>
          </a:p>
          <a:p>
            <a:pPr algn="ctr">
              <a:lnSpc>
                <a:spcPts val="2400"/>
              </a:lnSpc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</a:t>
            </a:r>
            <a:r>
              <a:rPr lang="en-US" sz="1600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Lembah</a:t>
            </a:r>
            <a:r>
              <a:rPr lang="en-US" sz="16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Berembun</a:t>
            </a:r>
            <a:r>
              <a:rPr lang="en-US" sz="16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Cameron Highland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-12555" y="6021069"/>
            <a:ext cx="3282805" cy="307777"/>
          </a:xfrm>
          <a:prstGeom prst="rect">
            <a:avLst/>
          </a:prstGeom>
          <a:solidFill>
            <a:srgbClr val="10362B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MY" sz="1400" b="1" dirty="0" err="1">
                <a:solidFill>
                  <a:schemeClr val="bg1"/>
                </a:solidFill>
              </a:rPr>
              <a:t>Kimcham</a:t>
            </a:r>
            <a:r>
              <a:rPr lang="en-MY" sz="1400" b="1" i="1" dirty="0">
                <a:solidFill>
                  <a:schemeClr val="bg1"/>
                </a:solidFill>
              </a:rPr>
              <a:t> (</a:t>
            </a:r>
            <a:r>
              <a:rPr lang="en-MY" sz="1400" b="1" i="1" dirty="0" err="1">
                <a:solidFill>
                  <a:schemeClr val="bg1"/>
                </a:solidFill>
              </a:rPr>
              <a:t>Hemrocallis</a:t>
            </a:r>
            <a:r>
              <a:rPr lang="en-MY" sz="1400" b="1" i="1" dirty="0">
                <a:solidFill>
                  <a:schemeClr val="bg1"/>
                </a:solidFill>
              </a:rPr>
              <a:t> minor</a:t>
            </a:r>
            <a:r>
              <a:rPr lang="en-MY" sz="1400" b="1" dirty="0">
                <a:solidFill>
                  <a:schemeClr val="bg1"/>
                </a:solidFill>
              </a:rPr>
              <a:t>)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21" name="Picture 5" descr="E:\2016\2016 New\2016 lenovo New\Trips &amp; Majlis 2016\Sayur CHighland 12-13May2016\20160512_153203.jpg"/>
          <p:cNvPicPr>
            <a:picLocks noChangeAspect="1" noChangeArrowheads="1"/>
          </p:cNvPicPr>
          <p:nvPr/>
        </p:nvPicPr>
        <p:blipFill>
          <a:blip r:embed="rId6" cstate="print"/>
          <a:srcRect l="10616" t="1075" r="15697"/>
          <a:stretch>
            <a:fillRect/>
          </a:stretch>
        </p:blipFill>
        <p:spPr bwMode="auto">
          <a:xfrm>
            <a:off x="2155736" y="4662679"/>
            <a:ext cx="1114514" cy="1122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Content Placeholder 4"/>
          <p:cNvPicPr>
            <a:picLocks noGrp="1" noChangeAspect="1"/>
          </p:cNvPicPr>
          <p:nvPr>
            <p:ph idx="1"/>
          </p:nvPr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780" y="4204147"/>
            <a:ext cx="2380047" cy="23776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7449" y="4204147"/>
            <a:ext cx="1677715" cy="237767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261099" y="6283802"/>
            <a:ext cx="2881728" cy="307777"/>
          </a:xfrm>
          <a:prstGeom prst="rect">
            <a:avLst/>
          </a:prstGeom>
          <a:solidFill>
            <a:srgbClr val="10362B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MY" sz="1400" b="1" dirty="0" err="1">
                <a:solidFill>
                  <a:schemeClr val="bg1"/>
                </a:solidFill>
              </a:rPr>
              <a:t>Kaukei</a:t>
            </a:r>
            <a:r>
              <a:rPr lang="en-MY" sz="1400" b="1" dirty="0">
                <a:solidFill>
                  <a:schemeClr val="bg1"/>
                </a:solidFill>
              </a:rPr>
              <a:t>  (</a:t>
            </a:r>
            <a:r>
              <a:rPr lang="en-MY" sz="1400" b="1" i="1" dirty="0" err="1">
                <a:solidFill>
                  <a:schemeClr val="bg1"/>
                </a:solidFill>
              </a:rPr>
              <a:t>Lycium</a:t>
            </a:r>
            <a:r>
              <a:rPr lang="en-MY" sz="1400" b="1" i="1" dirty="0">
                <a:solidFill>
                  <a:schemeClr val="bg1"/>
                </a:solidFill>
              </a:rPr>
              <a:t> </a:t>
            </a:r>
            <a:r>
              <a:rPr lang="en-MY" sz="1400" b="1" i="1" dirty="0" err="1">
                <a:solidFill>
                  <a:schemeClr val="bg1"/>
                </a:solidFill>
              </a:rPr>
              <a:t>chinense</a:t>
            </a:r>
            <a:r>
              <a:rPr lang="en-MY" sz="1400" b="1" dirty="0">
                <a:solidFill>
                  <a:schemeClr val="bg1"/>
                </a:solidFill>
              </a:rPr>
              <a:t>)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-129" t="11843" r="129" b="14547"/>
          <a:stretch/>
        </p:blipFill>
        <p:spPr>
          <a:xfrm>
            <a:off x="3300003" y="3703829"/>
            <a:ext cx="2938871" cy="288434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305419" y="6044289"/>
            <a:ext cx="293159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MY" sz="1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Buluh</a:t>
            </a:r>
            <a:r>
              <a:rPr lang="en-MY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sz="1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madu</a:t>
            </a:r>
            <a:r>
              <a:rPr lang="en-MY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MY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MY" sz="1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Gigantochloa</a:t>
            </a:r>
            <a:r>
              <a:rPr lang="en-MY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sz="1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albociliata</a:t>
            </a:r>
            <a:r>
              <a:rPr lang="en-MY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601676" y="6648882"/>
            <a:ext cx="35550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cap="all" dirty="0" err="1">
                <a:solidFill>
                  <a:schemeClr val="bg1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mbria" panose="02040503050406030204" pitchFamily="18" charset="0"/>
              </a:rPr>
              <a:t>aarnet</a:t>
            </a:r>
            <a:r>
              <a:rPr lang="en-US" sz="1000" b="1" cap="all" dirty="0">
                <a:solidFill>
                  <a:schemeClr val="bg1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mbria" panose="02040503050406030204" pitchFamily="18" charset="0"/>
              </a:rPr>
              <a:t> meeting 23-25 May 2017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86070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/>
          <p:nvPr/>
        </p:nvSpPr>
        <p:spPr>
          <a:xfrm>
            <a:off x="4283422" y="5257474"/>
            <a:ext cx="2458392" cy="66304"/>
          </a:xfrm>
          <a:custGeom>
            <a:avLst/>
            <a:gdLst>
              <a:gd name="connsiteX0" fmla="*/ 0 w 2548324"/>
              <a:gd name="connsiteY0" fmla="*/ 0 h 84700"/>
              <a:gd name="connsiteX1" fmla="*/ 2548324 w 2548324"/>
              <a:gd name="connsiteY1" fmla="*/ 0 h 84700"/>
              <a:gd name="connsiteX2" fmla="*/ 2548324 w 2548324"/>
              <a:gd name="connsiteY2" fmla="*/ 84700 h 84700"/>
              <a:gd name="connsiteX3" fmla="*/ 0 w 2548324"/>
              <a:gd name="connsiteY3" fmla="*/ 84700 h 84700"/>
              <a:gd name="connsiteX4" fmla="*/ 0 w 2548324"/>
              <a:gd name="connsiteY4" fmla="*/ 0 h 84700"/>
              <a:gd name="connsiteX0" fmla="*/ 0 w 2548324"/>
              <a:gd name="connsiteY0" fmla="*/ 0 h 90736"/>
              <a:gd name="connsiteX1" fmla="*/ 2548324 w 2548324"/>
              <a:gd name="connsiteY1" fmla="*/ 0 h 90736"/>
              <a:gd name="connsiteX2" fmla="*/ 2548324 w 2548324"/>
              <a:gd name="connsiteY2" fmla="*/ 84700 h 90736"/>
              <a:gd name="connsiteX3" fmla="*/ 12071 w 2548324"/>
              <a:gd name="connsiteY3" fmla="*/ 90736 h 90736"/>
              <a:gd name="connsiteX4" fmla="*/ 0 w 2548324"/>
              <a:gd name="connsiteY4" fmla="*/ 0 h 90736"/>
              <a:gd name="connsiteX0" fmla="*/ 0 w 2572466"/>
              <a:gd name="connsiteY0" fmla="*/ 3018 h 93754"/>
              <a:gd name="connsiteX1" fmla="*/ 2572466 w 2572466"/>
              <a:gd name="connsiteY1" fmla="*/ 0 h 93754"/>
              <a:gd name="connsiteX2" fmla="*/ 2548324 w 2572466"/>
              <a:gd name="connsiteY2" fmla="*/ 87718 h 93754"/>
              <a:gd name="connsiteX3" fmla="*/ 12071 w 2572466"/>
              <a:gd name="connsiteY3" fmla="*/ 93754 h 93754"/>
              <a:gd name="connsiteX4" fmla="*/ 0 w 2572466"/>
              <a:gd name="connsiteY4" fmla="*/ 3018 h 93754"/>
              <a:gd name="connsiteX0" fmla="*/ 0 w 2572466"/>
              <a:gd name="connsiteY0" fmla="*/ 3018 h 99790"/>
              <a:gd name="connsiteX1" fmla="*/ 2572466 w 2572466"/>
              <a:gd name="connsiteY1" fmla="*/ 0 h 99790"/>
              <a:gd name="connsiteX2" fmla="*/ 2560395 w 2572466"/>
              <a:gd name="connsiteY2" fmla="*/ 99790 h 99790"/>
              <a:gd name="connsiteX3" fmla="*/ 12071 w 2572466"/>
              <a:gd name="connsiteY3" fmla="*/ 93754 h 99790"/>
              <a:gd name="connsiteX4" fmla="*/ 0 w 2572466"/>
              <a:gd name="connsiteY4" fmla="*/ 3018 h 99790"/>
              <a:gd name="connsiteX0" fmla="*/ 0 w 2581520"/>
              <a:gd name="connsiteY0" fmla="*/ 3018 h 105826"/>
              <a:gd name="connsiteX1" fmla="*/ 2572466 w 2581520"/>
              <a:gd name="connsiteY1" fmla="*/ 0 h 105826"/>
              <a:gd name="connsiteX2" fmla="*/ 2581520 w 2581520"/>
              <a:gd name="connsiteY2" fmla="*/ 105826 h 105826"/>
              <a:gd name="connsiteX3" fmla="*/ 12071 w 2581520"/>
              <a:gd name="connsiteY3" fmla="*/ 93754 h 105826"/>
              <a:gd name="connsiteX4" fmla="*/ 0 w 2581520"/>
              <a:gd name="connsiteY4" fmla="*/ 3018 h 105826"/>
              <a:gd name="connsiteX0" fmla="*/ 0 w 2581520"/>
              <a:gd name="connsiteY0" fmla="*/ 3018 h 105826"/>
              <a:gd name="connsiteX1" fmla="*/ 2572466 w 2581520"/>
              <a:gd name="connsiteY1" fmla="*/ 0 h 105826"/>
              <a:gd name="connsiteX2" fmla="*/ 2581520 w 2581520"/>
              <a:gd name="connsiteY2" fmla="*/ 105826 h 105826"/>
              <a:gd name="connsiteX3" fmla="*/ 15089 w 2581520"/>
              <a:gd name="connsiteY3" fmla="*/ 98827 h 105826"/>
              <a:gd name="connsiteX4" fmla="*/ 0 w 2581520"/>
              <a:gd name="connsiteY4" fmla="*/ 3018 h 105826"/>
              <a:gd name="connsiteX0" fmla="*/ 0 w 2581520"/>
              <a:gd name="connsiteY0" fmla="*/ 3018 h 100754"/>
              <a:gd name="connsiteX1" fmla="*/ 2572466 w 2581520"/>
              <a:gd name="connsiteY1" fmla="*/ 0 h 100754"/>
              <a:gd name="connsiteX2" fmla="*/ 2581520 w 2581520"/>
              <a:gd name="connsiteY2" fmla="*/ 100754 h 100754"/>
              <a:gd name="connsiteX3" fmla="*/ 15089 w 2581520"/>
              <a:gd name="connsiteY3" fmla="*/ 98827 h 100754"/>
              <a:gd name="connsiteX4" fmla="*/ 0 w 2581520"/>
              <a:gd name="connsiteY4" fmla="*/ 3018 h 100754"/>
              <a:gd name="connsiteX0" fmla="*/ 0 w 2581520"/>
              <a:gd name="connsiteY0" fmla="*/ 3018 h 100754"/>
              <a:gd name="connsiteX1" fmla="*/ 2578804 w 2581520"/>
              <a:gd name="connsiteY1" fmla="*/ 0 h 100754"/>
              <a:gd name="connsiteX2" fmla="*/ 2581520 w 2581520"/>
              <a:gd name="connsiteY2" fmla="*/ 100754 h 100754"/>
              <a:gd name="connsiteX3" fmla="*/ 15089 w 2581520"/>
              <a:gd name="connsiteY3" fmla="*/ 98827 h 100754"/>
              <a:gd name="connsiteX4" fmla="*/ 0 w 2581520"/>
              <a:gd name="connsiteY4" fmla="*/ 3018 h 10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1520" h="100754">
                <a:moveTo>
                  <a:pt x="0" y="3018"/>
                </a:moveTo>
                <a:lnTo>
                  <a:pt x="2578804" y="0"/>
                </a:lnTo>
                <a:cubicBezTo>
                  <a:pt x="2579709" y="33585"/>
                  <a:pt x="2580615" y="67169"/>
                  <a:pt x="2581520" y="100754"/>
                </a:cubicBezTo>
                <a:lnTo>
                  <a:pt x="15089" y="98827"/>
                </a:lnTo>
                <a:lnTo>
                  <a:pt x="0" y="30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680776" y="5257473"/>
            <a:ext cx="2581520" cy="59929"/>
          </a:xfrm>
          <a:custGeom>
            <a:avLst/>
            <a:gdLst>
              <a:gd name="connsiteX0" fmla="*/ 0 w 2548324"/>
              <a:gd name="connsiteY0" fmla="*/ 0 h 84700"/>
              <a:gd name="connsiteX1" fmla="*/ 2548324 w 2548324"/>
              <a:gd name="connsiteY1" fmla="*/ 0 h 84700"/>
              <a:gd name="connsiteX2" fmla="*/ 2548324 w 2548324"/>
              <a:gd name="connsiteY2" fmla="*/ 84700 h 84700"/>
              <a:gd name="connsiteX3" fmla="*/ 0 w 2548324"/>
              <a:gd name="connsiteY3" fmla="*/ 84700 h 84700"/>
              <a:gd name="connsiteX4" fmla="*/ 0 w 2548324"/>
              <a:gd name="connsiteY4" fmla="*/ 0 h 84700"/>
              <a:gd name="connsiteX0" fmla="*/ 0 w 2548324"/>
              <a:gd name="connsiteY0" fmla="*/ 0 h 90736"/>
              <a:gd name="connsiteX1" fmla="*/ 2548324 w 2548324"/>
              <a:gd name="connsiteY1" fmla="*/ 0 h 90736"/>
              <a:gd name="connsiteX2" fmla="*/ 2548324 w 2548324"/>
              <a:gd name="connsiteY2" fmla="*/ 84700 h 90736"/>
              <a:gd name="connsiteX3" fmla="*/ 12071 w 2548324"/>
              <a:gd name="connsiteY3" fmla="*/ 90736 h 90736"/>
              <a:gd name="connsiteX4" fmla="*/ 0 w 2548324"/>
              <a:gd name="connsiteY4" fmla="*/ 0 h 90736"/>
              <a:gd name="connsiteX0" fmla="*/ 0 w 2572466"/>
              <a:gd name="connsiteY0" fmla="*/ 3018 h 93754"/>
              <a:gd name="connsiteX1" fmla="*/ 2572466 w 2572466"/>
              <a:gd name="connsiteY1" fmla="*/ 0 h 93754"/>
              <a:gd name="connsiteX2" fmla="*/ 2548324 w 2572466"/>
              <a:gd name="connsiteY2" fmla="*/ 87718 h 93754"/>
              <a:gd name="connsiteX3" fmla="*/ 12071 w 2572466"/>
              <a:gd name="connsiteY3" fmla="*/ 93754 h 93754"/>
              <a:gd name="connsiteX4" fmla="*/ 0 w 2572466"/>
              <a:gd name="connsiteY4" fmla="*/ 3018 h 93754"/>
              <a:gd name="connsiteX0" fmla="*/ 0 w 2572466"/>
              <a:gd name="connsiteY0" fmla="*/ 3018 h 99790"/>
              <a:gd name="connsiteX1" fmla="*/ 2572466 w 2572466"/>
              <a:gd name="connsiteY1" fmla="*/ 0 h 99790"/>
              <a:gd name="connsiteX2" fmla="*/ 2560395 w 2572466"/>
              <a:gd name="connsiteY2" fmla="*/ 99790 h 99790"/>
              <a:gd name="connsiteX3" fmla="*/ 12071 w 2572466"/>
              <a:gd name="connsiteY3" fmla="*/ 93754 h 99790"/>
              <a:gd name="connsiteX4" fmla="*/ 0 w 2572466"/>
              <a:gd name="connsiteY4" fmla="*/ 3018 h 99790"/>
              <a:gd name="connsiteX0" fmla="*/ 0 w 2581520"/>
              <a:gd name="connsiteY0" fmla="*/ 3018 h 105826"/>
              <a:gd name="connsiteX1" fmla="*/ 2572466 w 2581520"/>
              <a:gd name="connsiteY1" fmla="*/ 0 h 105826"/>
              <a:gd name="connsiteX2" fmla="*/ 2581520 w 2581520"/>
              <a:gd name="connsiteY2" fmla="*/ 105826 h 105826"/>
              <a:gd name="connsiteX3" fmla="*/ 12071 w 2581520"/>
              <a:gd name="connsiteY3" fmla="*/ 93754 h 105826"/>
              <a:gd name="connsiteX4" fmla="*/ 0 w 2581520"/>
              <a:gd name="connsiteY4" fmla="*/ 3018 h 105826"/>
              <a:gd name="connsiteX0" fmla="*/ 0 w 2581520"/>
              <a:gd name="connsiteY0" fmla="*/ 3018 h 105826"/>
              <a:gd name="connsiteX1" fmla="*/ 2572466 w 2581520"/>
              <a:gd name="connsiteY1" fmla="*/ 0 h 105826"/>
              <a:gd name="connsiteX2" fmla="*/ 2581520 w 2581520"/>
              <a:gd name="connsiteY2" fmla="*/ 105826 h 105826"/>
              <a:gd name="connsiteX3" fmla="*/ 15089 w 2581520"/>
              <a:gd name="connsiteY3" fmla="*/ 98827 h 105826"/>
              <a:gd name="connsiteX4" fmla="*/ 0 w 2581520"/>
              <a:gd name="connsiteY4" fmla="*/ 3018 h 105826"/>
              <a:gd name="connsiteX0" fmla="*/ 0 w 2581520"/>
              <a:gd name="connsiteY0" fmla="*/ 3018 h 100754"/>
              <a:gd name="connsiteX1" fmla="*/ 2572466 w 2581520"/>
              <a:gd name="connsiteY1" fmla="*/ 0 h 100754"/>
              <a:gd name="connsiteX2" fmla="*/ 2581520 w 2581520"/>
              <a:gd name="connsiteY2" fmla="*/ 100754 h 100754"/>
              <a:gd name="connsiteX3" fmla="*/ 15089 w 2581520"/>
              <a:gd name="connsiteY3" fmla="*/ 98827 h 100754"/>
              <a:gd name="connsiteX4" fmla="*/ 0 w 2581520"/>
              <a:gd name="connsiteY4" fmla="*/ 3018 h 10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1520" h="100754">
                <a:moveTo>
                  <a:pt x="0" y="3018"/>
                </a:moveTo>
                <a:lnTo>
                  <a:pt x="2572466" y="0"/>
                </a:lnTo>
                <a:lnTo>
                  <a:pt x="2581520" y="100754"/>
                </a:lnTo>
                <a:lnTo>
                  <a:pt x="15089" y="98827"/>
                </a:lnTo>
                <a:lnTo>
                  <a:pt x="0" y="30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47431" y="6328846"/>
            <a:ext cx="8716106" cy="538935"/>
            <a:chOff x="447431" y="6342845"/>
            <a:chExt cx="8716106" cy="538935"/>
          </a:xfrm>
        </p:grpSpPr>
        <p:pic>
          <p:nvPicPr>
            <p:cNvPr id="5" name="Picture 4" descr="01 logo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431" y="6342845"/>
              <a:ext cx="1256349" cy="524528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1768230" y="6485775"/>
              <a:ext cx="7395307" cy="396005"/>
              <a:chOff x="1768230" y="6485775"/>
              <a:chExt cx="7395307" cy="396005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1846385" y="6630990"/>
                <a:ext cx="7317152" cy="250778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2014416" y="6715690"/>
                <a:ext cx="7149121" cy="16607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1768230" y="6485775"/>
                <a:ext cx="344416" cy="396005"/>
                <a:chOff x="1768230" y="6622534"/>
                <a:chExt cx="344416" cy="252003"/>
              </a:xfrm>
            </p:grpSpPr>
            <p:sp>
              <p:nvSpPr>
                <p:cNvPr id="10" name="Parallelogram 9"/>
                <p:cNvSpPr>
                  <a:spLocks/>
                </p:cNvSpPr>
                <p:nvPr/>
              </p:nvSpPr>
              <p:spPr>
                <a:xfrm>
                  <a:off x="1768230" y="6622534"/>
                  <a:ext cx="107999" cy="251998"/>
                </a:xfrm>
                <a:prstGeom prst="parallelogram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Parallelogram 10"/>
                <p:cNvSpPr>
                  <a:spLocks/>
                </p:cNvSpPr>
                <p:nvPr/>
              </p:nvSpPr>
              <p:spPr>
                <a:xfrm>
                  <a:off x="1881554" y="6622539"/>
                  <a:ext cx="107999" cy="251998"/>
                </a:xfrm>
                <a:prstGeom prst="parallelogram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Parallelogram 11"/>
                <p:cNvSpPr>
                  <a:spLocks/>
                </p:cNvSpPr>
                <p:nvPr/>
              </p:nvSpPr>
              <p:spPr>
                <a:xfrm>
                  <a:off x="2004647" y="6622536"/>
                  <a:ext cx="107999" cy="251998"/>
                </a:xfrm>
                <a:prstGeom prst="parallelogram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4" name="Title 1"/>
          <p:cNvSpPr txBox="1">
            <a:spLocks/>
          </p:cNvSpPr>
          <p:nvPr/>
        </p:nvSpPr>
        <p:spPr bwMode="auto">
          <a:xfrm>
            <a:off x="234950" y="412750"/>
            <a:ext cx="8714602" cy="204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/>
            <a:r>
              <a:rPr lang="en-US" sz="4800" dirty="0">
                <a:ln w="9525">
                  <a:solidFill>
                    <a:schemeClr val="bg1"/>
                  </a:solidFill>
                </a:ln>
                <a:effectLst>
                  <a:reflection blurRad="25400" stA="21000" endPos="31000" dist="12700" dir="5400000" sy="-100000" algn="bl" rotWithShape="0"/>
                </a:effectLst>
                <a:latin typeface="Arial Black" panose="020B0A04020102020204" pitchFamily="34" charset="0"/>
              </a:rPr>
              <a:t>DOMESTICATION OF</a:t>
            </a:r>
            <a:r>
              <a:rPr lang="en-US" sz="4000" dirty="0">
                <a:ln w="9525">
                  <a:solidFill>
                    <a:prstClr val="black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25400" stA="21000" endPos="31000" dist="12700" dir="5400000" sy="-100000" algn="bl" rotWithShape="0"/>
                </a:effectLst>
                <a:latin typeface="Arial Black" panose="020B0A04020102020204" pitchFamily="34" charset="0"/>
              </a:rPr>
              <a:t> TRADISIONAL VEGETABLES </a:t>
            </a:r>
            <a:endParaRPr kumimoji="0" lang="en-US" sz="4000" b="0" i="0" u="none" strike="noStrike" kern="1200" cap="none" spc="0" normalizeH="0" baseline="0" noProof="0" dirty="0">
              <a:ln w="9525">
                <a:solidFill>
                  <a:prstClr val="black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25400" stA="21000" endPos="31000" dist="12700" dir="5400000" sy="-100000" algn="bl" rotWithShape="0"/>
              </a:effectLst>
              <a:uLnTx/>
              <a:uFillTx/>
              <a:latin typeface="Arial Black" panose="020B0A04020102020204" pitchFamily="3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680776" y="2216577"/>
            <a:ext cx="5822950" cy="3046933"/>
            <a:chOff x="1291980" y="2427382"/>
            <a:chExt cx="6950320" cy="3636844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26260" b="6782"/>
            <a:stretch/>
          </p:blipFill>
          <p:spPr>
            <a:xfrm>
              <a:off x="4406411" y="2427382"/>
              <a:ext cx="3835889" cy="3636844"/>
            </a:xfrm>
            <a:prstGeom prst="parallelogram">
              <a:avLst/>
            </a:prstGeom>
            <a:effectLst>
              <a:reflection blurRad="6350" stA="50000" endA="300" endPos="38500" dist="50800" dir="5400000" sy="-100000" algn="bl" rotWithShape="0"/>
            </a:effectLst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1980" y="2427382"/>
              <a:ext cx="3984050" cy="3636844"/>
            </a:xfrm>
            <a:prstGeom prst="parallelogram">
              <a:avLst/>
            </a:prstGeom>
            <a:effectLst>
              <a:reflection blurRad="6350" stA="50000" endA="300" endPos="38500" dist="50800" dir="5400000" sy="-100000" algn="bl" rotWithShape="0"/>
            </a:effectLst>
          </p:spPr>
        </p:pic>
      </p:grpSp>
      <p:sp>
        <p:nvSpPr>
          <p:cNvPr id="13" name="TextBox 12"/>
          <p:cNvSpPr txBox="1"/>
          <p:nvPr/>
        </p:nvSpPr>
        <p:spPr>
          <a:xfrm>
            <a:off x="5601676" y="6648882"/>
            <a:ext cx="35550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cap="all" dirty="0" err="1">
                <a:solidFill>
                  <a:schemeClr val="bg1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mbria" panose="02040503050406030204" pitchFamily="18" charset="0"/>
              </a:rPr>
              <a:t>aarnet</a:t>
            </a:r>
            <a:r>
              <a:rPr lang="en-US" sz="1000" b="1" cap="all" dirty="0">
                <a:solidFill>
                  <a:schemeClr val="bg1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mbria" panose="02040503050406030204" pitchFamily="18" charset="0"/>
              </a:rPr>
              <a:t> meeting 23-25 May 2017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47657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3442019" y="2765212"/>
            <a:ext cx="1539489" cy="20261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-12555" y="0"/>
            <a:ext cx="9156555" cy="1244587"/>
          </a:xfrm>
          <a:prstGeom prst="rect">
            <a:avLst/>
          </a:prstGeom>
          <a:solidFill>
            <a:srgbClr val="2E471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47431" y="6328846"/>
            <a:ext cx="8716106" cy="538935"/>
            <a:chOff x="447431" y="6342845"/>
            <a:chExt cx="8716106" cy="538935"/>
          </a:xfrm>
        </p:grpSpPr>
        <p:pic>
          <p:nvPicPr>
            <p:cNvPr id="5" name="Picture 4" descr="01 logo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431" y="6342845"/>
              <a:ext cx="1256349" cy="524528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1768230" y="6485775"/>
              <a:ext cx="7395307" cy="396005"/>
              <a:chOff x="1768230" y="6485775"/>
              <a:chExt cx="7395307" cy="396005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1846385" y="6630990"/>
                <a:ext cx="7317152" cy="250778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2014416" y="6715690"/>
                <a:ext cx="7149121" cy="16607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1768230" y="6485775"/>
                <a:ext cx="344416" cy="396005"/>
                <a:chOff x="1768230" y="6622534"/>
                <a:chExt cx="344416" cy="252003"/>
              </a:xfrm>
            </p:grpSpPr>
            <p:sp>
              <p:nvSpPr>
                <p:cNvPr id="10" name="Parallelogram 9"/>
                <p:cNvSpPr>
                  <a:spLocks/>
                </p:cNvSpPr>
                <p:nvPr/>
              </p:nvSpPr>
              <p:spPr>
                <a:xfrm>
                  <a:off x="1768230" y="6622534"/>
                  <a:ext cx="107999" cy="251998"/>
                </a:xfrm>
                <a:prstGeom prst="parallelogram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Parallelogram 10"/>
                <p:cNvSpPr>
                  <a:spLocks/>
                </p:cNvSpPr>
                <p:nvPr/>
              </p:nvSpPr>
              <p:spPr>
                <a:xfrm>
                  <a:off x="1881554" y="6622539"/>
                  <a:ext cx="107999" cy="251998"/>
                </a:xfrm>
                <a:prstGeom prst="parallelogram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Parallelogram 11"/>
                <p:cNvSpPr>
                  <a:spLocks/>
                </p:cNvSpPr>
                <p:nvPr/>
              </p:nvSpPr>
              <p:spPr>
                <a:xfrm>
                  <a:off x="2004647" y="6622536"/>
                  <a:ext cx="107999" cy="251998"/>
                </a:xfrm>
                <a:prstGeom prst="parallelogram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4" name="Title 1"/>
          <p:cNvSpPr txBox="1">
            <a:spLocks/>
          </p:cNvSpPr>
          <p:nvPr/>
        </p:nvSpPr>
        <p:spPr bwMode="auto">
          <a:xfrm>
            <a:off x="228600" y="101600"/>
            <a:ext cx="8714602" cy="1047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/>
            <a:r>
              <a:rPr lang="en-US" sz="3200" dirty="0">
                <a:ln w="952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reflection blurRad="25400" stA="21000" endPos="31000" dist="12700" dir="5400000" sy="-100000" algn="bl" rotWithShape="0"/>
                </a:effectLst>
                <a:latin typeface="Arial Black" panose="020B0A04020102020204" pitchFamily="34" charset="0"/>
              </a:rPr>
              <a:t>LOCAL TRADISIONAL </a:t>
            </a:r>
            <a:r>
              <a:rPr lang="en-US" sz="3200" dirty="0">
                <a:ln w="12700">
                  <a:solidFill>
                    <a:schemeClr val="bg1"/>
                  </a:solidFill>
                </a:ln>
                <a:solidFill>
                  <a:srgbClr val="92D050"/>
                </a:solidFill>
                <a:effectLst>
                  <a:reflection blurRad="25400" stA="21000" endPos="31000" dist="12700" dir="5400000" sy="-100000" algn="bl" rotWithShape="0"/>
                </a:effectLst>
                <a:latin typeface="Arial Black" panose="020B0A04020102020204" pitchFamily="34" charset="0"/>
              </a:rPr>
              <a:t>VEGETABLES</a:t>
            </a:r>
            <a:r>
              <a:rPr lang="en-US" sz="3200" dirty="0">
                <a:ln w="952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reflection blurRad="25400" stA="21000" endPos="31000" dist="12700" dir="5400000" sy="-100000" algn="bl" rotWithShape="0"/>
                </a:effectLst>
                <a:latin typeface="Arial Black" panose="020B0A04020102020204" pitchFamily="34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 w="9525">
                <a:solidFill>
                  <a:prstClr val="black"/>
                </a:solidFill>
              </a:ln>
              <a:solidFill>
                <a:prstClr val="white"/>
              </a:solidFill>
              <a:effectLst>
                <a:reflection blurRad="25400" stA="21000" endPos="31000" dist="12700" dir="5400000" sy="-100000" algn="bl" rotWithShape="0"/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444500" y="1244600"/>
            <a:ext cx="8299450" cy="4953000"/>
          </a:xfrm>
        </p:spPr>
        <p:txBody>
          <a:bodyPr/>
          <a:lstStyle/>
          <a:p>
            <a:r>
              <a:rPr lang="en-MY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Variety of indigenous </a:t>
            </a:r>
            <a:r>
              <a:rPr lang="en-MY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spp</a:t>
            </a:r>
            <a:r>
              <a:rPr lang="en-MY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Malaysia which are grown naturally can be exploited to be cultivated at commercial scale</a:t>
            </a:r>
          </a:p>
          <a:p>
            <a:pPr lvl="0"/>
            <a:r>
              <a:rPr lang="en-MY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Demand increasing as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consumer awareness of their importance in diet</a:t>
            </a:r>
            <a:r>
              <a:rPr lang="en-MY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due to high nutritious value</a:t>
            </a:r>
          </a:p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Grown as a back yard or collected from wild in natural conditions t</a:t>
            </a:r>
            <a:r>
              <a:rPr lang="en-MY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hus</a:t>
            </a:r>
            <a:r>
              <a:rPr lang="en-MY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productivity, yield and quality is low </a:t>
            </a:r>
          </a:p>
          <a:p>
            <a:r>
              <a:rPr lang="en-MY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Propagation not efficient and difficult for certain types </a:t>
            </a:r>
            <a:endParaRPr lang="en-MY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Improvement of the cultivation technology for domestication for large scale production</a:t>
            </a:r>
          </a:p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Among the potential spp. :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pPr lvl="1"/>
            <a:r>
              <a:rPr lang="en-MY" sz="2000" b="1" i="1" dirty="0" err="1">
                <a:solidFill>
                  <a:srgbClr val="1036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Stenochlaena</a:t>
            </a:r>
            <a:r>
              <a:rPr lang="en-MY" sz="2000" b="1" i="1" dirty="0">
                <a:solidFill>
                  <a:srgbClr val="1036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sz="2000" b="1" i="1" dirty="0" err="1">
                <a:solidFill>
                  <a:srgbClr val="1036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palustris</a:t>
            </a:r>
            <a:r>
              <a:rPr lang="en-MY" sz="2000" b="1" i="1" dirty="0">
                <a:solidFill>
                  <a:srgbClr val="1036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sz="2000" b="1" i="1" cap="all" dirty="0">
                <a:solidFill>
                  <a:srgbClr val="1036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(</a:t>
            </a:r>
            <a:r>
              <a:rPr lang="en-MY" sz="2000" b="1" i="1" cap="all" dirty="0" err="1">
                <a:solidFill>
                  <a:srgbClr val="1036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P</a:t>
            </a:r>
            <a:r>
              <a:rPr lang="en-MY" sz="2000" b="1" i="1" dirty="0" err="1">
                <a:solidFill>
                  <a:srgbClr val="1036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aku</a:t>
            </a:r>
            <a:r>
              <a:rPr lang="en-MY" sz="2000" b="1" i="1" dirty="0">
                <a:solidFill>
                  <a:srgbClr val="1036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 </a:t>
            </a:r>
            <a:r>
              <a:rPr lang="en-MY" sz="2000" b="1" i="1" dirty="0" err="1">
                <a:solidFill>
                  <a:srgbClr val="1036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Midin</a:t>
            </a:r>
            <a:r>
              <a:rPr lang="en-MY" sz="2000" b="1" i="1" cap="all" dirty="0">
                <a:solidFill>
                  <a:srgbClr val="1036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) </a:t>
            </a:r>
          </a:p>
          <a:p>
            <a:pPr lvl="1"/>
            <a:r>
              <a:rPr lang="en-US" sz="2000" b="1" i="1" dirty="0" err="1">
                <a:solidFill>
                  <a:srgbClr val="531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Melicope</a:t>
            </a:r>
            <a:r>
              <a:rPr lang="en-US" sz="2000" b="1" i="1" dirty="0">
                <a:solidFill>
                  <a:srgbClr val="531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i="1" dirty="0" err="1">
                <a:solidFill>
                  <a:srgbClr val="531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ptelefolia</a:t>
            </a:r>
            <a:r>
              <a:rPr lang="en-US" sz="2000" b="1" i="1" dirty="0">
                <a:solidFill>
                  <a:srgbClr val="531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000" b="1" i="1" dirty="0" err="1">
                <a:solidFill>
                  <a:srgbClr val="531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Tenggek</a:t>
            </a:r>
            <a:r>
              <a:rPr lang="en-US" sz="2000" b="1" i="1" dirty="0">
                <a:solidFill>
                  <a:srgbClr val="531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i="1" dirty="0" err="1">
                <a:solidFill>
                  <a:srgbClr val="531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Burung</a:t>
            </a:r>
            <a:r>
              <a:rPr lang="en-US" sz="2000" b="1" i="1" dirty="0">
                <a:solidFill>
                  <a:srgbClr val="531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000" b="1" dirty="0">
              <a:solidFill>
                <a:srgbClr val="531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eaLnBrk="1" hangingPunct="1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6260" b="6782"/>
          <a:stretch/>
        </p:blipFill>
        <p:spPr>
          <a:xfrm>
            <a:off x="6552307" y="4230176"/>
            <a:ext cx="2593598" cy="2459016"/>
          </a:xfrm>
          <a:prstGeom prst="ellipse">
            <a:avLst/>
          </a:prstGeom>
          <a:effectLst>
            <a:softEdge rad="317500"/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699" y="4223825"/>
            <a:ext cx="2693776" cy="2459017"/>
          </a:xfrm>
          <a:prstGeom prst="ellipse">
            <a:avLst/>
          </a:prstGeom>
          <a:effectLst>
            <a:softEdge rad="317500"/>
          </a:effectLst>
        </p:spPr>
      </p:pic>
      <p:sp>
        <p:nvSpPr>
          <p:cNvPr id="17" name="TextBox 16"/>
          <p:cNvSpPr txBox="1"/>
          <p:nvPr/>
        </p:nvSpPr>
        <p:spPr>
          <a:xfrm>
            <a:off x="5601676" y="6648882"/>
            <a:ext cx="35550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cap="all" dirty="0" err="1">
                <a:solidFill>
                  <a:schemeClr val="bg1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mbria" panose="02040503050406030204" pitchFamily="18" charset="0"/>
              </a:rPr>
              <a:t>aarnet</a:t>
            </a:r>
            <a:r>
              <a:rPr lang="en-US" sz="1000" b="1" cap="all" dirty="0">
                <a:solidFill>
                  <a:schemeClr val="bg1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mbria" panose="02040503050406030204" pitchFamily="18" charset="0"/>
              </a:rPr>
              <a:t> meeting 23-25 May 2017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75636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4610100" y="5029188"/>
            <a:ext cx="4533900" cy="125096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" descr="C:\Users\farahzety\Desktop\ULAM\jln kebun\IMG_8143.JPG"/>
          <p:cNvPicPr>
            <a:picLocks noChangeAspect="1" noChangeArrowheads="1"/>
          </p:cNvPicPr>
          <p:nvPr/>
        </p:nvPicPr>
        <p:blipFill rotWithShape="1">
          <a:blip r:embed="rId2" cstate="print"/>
          <a:srcRect t="11672" b="5701"/>
          <a:stretch/>
        </p:blipFill>
        <p:spPr bwMode="auto">
          <a:xfrm>
            <a:off x="-3175" y="0"/>
            <a:ext cx="4565650" cy="50291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-3175" y="5035550"/>
            <a:ext cx="4565650" cy="1244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47431" y="6328846"/>
            <a:ext cx="8716106" cy="538935"/>
            <a:chOff x="447431" y="6342845"/>
            <a:chExt cx="8716106" cy="538935"/>
          </a:xfrm>
        </p:grpSpPr>
        <p:pic>
          <p:nvPicPr>
            <p:cNvPr id="5" name="Picture 4" descr="01 logo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431" y="6342845"/>
              <a:ext cx="1256349" cy="524528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1768230" y="6485775"/>
              <a:ext cx="7395307" cy="396005"/>
              <a:chOff x="1768230" y="6485775"/>
              <a:chExt cx="7395307" cy="396005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1846385" y="6630990"/>
                <a:ext cx="7317152" cy="250778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2014416" y="6715690"/>
                <a:ext cx="7149121" cy="16607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1768230" y="6485775"/>
                <a:ext cx="344416" cy="396005"/>
                <a:chOff x="1768230" y="6622534"/>
                <a:chExt cx="344416" cy="252003"/>
              </a:xfrm>
            </p:grpSpPr>
            <p:sp>
              <p:nvSpPr>
                <p:cNvPr id="10" name="Parallelogram 9"/>
                <p:cNvSpPr>
                  <a:spLocks/>
                </p:cNvSpPr>
                <p:nvPr/>
              </p:nvSpPr>
              <p:spPr>
                <a:xfrm>
                  <a:off x="1768230" y="6622534"/>
                  <a:ext cx="107999" cy="251998"/>
                </a:xfrm>
                <a:prstGeom prst="parallelogram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Parallelogram 10"/>
                <p:cNvSpPr>
                  <a:spLocks/>
                </p:cNvSpPr>
                <p:nvPr/>
              </p:nvSpPr>
              <p:spPr>
                <a:xfrm>
                  <a:off x="1881554" y="6622539"/>
                  <a:ext cx="107999" cy="251998"/>
                </a:xfrm>
                <a:prstGeom prst="parallelogram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Parallelogram 11"/>
                <p:cNvSpPr>
                  <a:spLocks/>
                </p:cNvSpPr>
                <p:nvPr/>
              </p:nvSpPr>
              <p:spPr>
                <a:xfrm>
                  <a:off x="2004647" y="6622536"/>
                  <a:ext cx="107999" cy="251998"/>
                </a:xfrm>
                <a:prstGeom prst="parallelogram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0" name="TextBox 19"/>
          <p:cNvSpPr txBox="1"/>
          <p:nvPr/>
        </p:nvSpPr>
        <p:spPr>
          <a:xfrm>
            <a:off x="0" y="304800"/>
            <a:ext cx="4565650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Melicope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ptelefolia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(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Tenggek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Burung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10100" y="304800"/>
            <a:ext cx="4533900" cy="400110"/>
          </a:xfrm>
          <a:prstGeom prst="rect">
            <a:avLst/>
          </a:prstGeom>
          <a:solidFill>
            <a:srgbClr val="531005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Stenochlaena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palustris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(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Paku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Midin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)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1" name="Content Placeholder 2"/>
          <p:cNvSpPr txBox="1">
            <a:spLocks/>
          </p:cNvSpPr>
          <p:nvPr/>
        </p:nvSpPr>
        <p:spPr bwMode="auto">
          <a:xfrm>
            <a:off x="4552950" y="5035550"/>
            <a:ext cx="4562475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228600" defTabSz="914400"/>
            <a:r>
              <a:rPr lang="en-US" sz="1400" b="1" dirty="0">
                <a:latin typeface="Calibri" panose="020F0502020204030204" pitchFamily="34" charset="0"/>
              </a:rPr>
              <a:t>High nutritional contents</a:t>
            </a:r>
          </a:p>
          <a:p>
            <a:pPr lvl="0" indent="-228600" defTabSz="914400"/>
            <a:r>
              <a:rPr lang="en-US" sz="1400" b="1" dirty="0">
                <a:latin typeface="Calibri" panose="020F0502020204030204" pitchFamily="34" charset="0"/>
              </a:rPr>
              <a:t>Good source of phosphorus &amp; potassium </a:t>
            </a:r>
          </a:p>
          <a:p>
            <a:pPr lvl="0" indent="-228600" defTabSz="914400"/>
            <a:r>
              <a:rPr lang="en-US" sz="1400" b="1" dirty="0">
                <a:latin typeface="Calibri" panose="020F0502020204030204" pitchFamily="34" charset="0"/>
              </a:rPr>
              <a:t> High </a:t>
            </a:r>
            <a:r>
              <a:rPr lang="en-US" sz="1400" b="1" dirty="0" err="1">
                <a:latin typeface="Calibri" panose="020F0502020204030204" pitchFamily="34" charset="0"/>
              </a:rPr>
              <a:t>anthocynin</a:t>
            </a:r>
            <a:r>
              <a:rPr lang="en-US" sz="1400" b="1" dirty="0">
                <a:latin typeface="Calibri" panose="020F0502020204030204" pitchFamily="34" charset="0"/>
              </a:rPr>
              <a:t> and phenolics content of the edible young sterile frond</a:t>
            </a:r>
          </a:p>
          <a:p>
            <a:pPr lvl="0" indent="-228600" defTabSz="914400"/>
            <a:r>
              <a:rPr lang="en-US" sz="1400" b="1" dirty="0">
                <a:latin typeface="Calibri" panose="020F0502020204030204" pitchFamily="34" charset="0"/>
              </a:rPr>
              <a:t>Potential as a functional food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libri" panose="020F0502020204030204" pitchFamily="34" charset="0"/>
            </a:endParaRPr>
          </a:p>
          <a:p>
            <a:pPr lvl="1" indent="-342900" defTabSz="914400">
              <a:buFont typeface="Arial" charset="0"/>
              <a:buChar char="•"/>
            </a:pPr>
            <a:endParaRPr kumimoji="0" lang="en-MY" sz="10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34" name="Content Placeholder 2"/>
          <p:cNvSpPr txBox="1">
            <a:spLocks/>
          </p:cNvSpPr>
          <p:nvPr/>
        </p:nvSpPr>
        <p:spPr bwMode="auto">
          <a:xfrm>
            <a:off x="0" y="5035550"/>
            <a:ext cx="4562475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MY" sz="14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Calibri" panose="020F0502020204030204" pitchFamily="34" charset="0"/>
              </a:rPr>
              <a:t>Has antioxidant and nitric oxide inhibitory activities </a:t>
            </a:r>
          </a:p>
          <a:p>
            <a:pPr marR="0" lvl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MY" sz="14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Calibri" panose="020F0502020204030204" pitchFamily="34" charset="0"/>
              </a:rPr>
              <a:t>Traditionally used to revitalize the body and prevent hypertension </a:t>
            </a:r>
          </a:p>
          <a:p>
            <a:pPr marR="0" lvl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MY" sz="14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Calibri" panose="020F0502020204030204" pitchFamily="34" charset="0"/>
              </a:rPr>
              <a:t>As traditional  medicine to  relieve  fevers and  improve  complexion </a:t>
            </a:r>
          </a:p>
          <a:p>
            <a:pPr lvl="1" indent="-342900" defTabSz="914400">
              <a:buFont typeface="Arial" charset="0"/>
              <a:buChar char="•"/>
            </a:pPr>
            <a:endParaRPr kumimoji="0" lang="en-MY" sz="10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35" name="Picture 7" descr="C:\Users\farahzety\Desktop\ULAM\New folder\SAM_084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1419"/>
          <a:stretch/>
        </p:blipFill>
        <p:spPr bwMode="auto">
          <a:xfrm>
            <a:off x="4613275" y="704910"/>
            <a:ext cx="4530725" cy="432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601676" y="6648882"/>
            <a:ext cx="35550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cap="all" dirty="0" err="1">
                <a:solidFill>
                  <a:schemeClr val="bg1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mbria" panose="02040503050406030204" pitchFamily="18" charset="0"/>
              </a:rPr>
              <a:t>aarnet</a:t>
            </a:r>
            <a:r>
              <a:rPr lang="en-US" sz="1000" b="1" cap="all" dirty="0">
                <a:solidFill>
                  <a:schemeClr val="bg1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mbria" panose="02040503050406030204" pitchFamily="18" charset="0"/>
              </a:rPr>
              <a:t> meeting 23-25 May 2017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314862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/>
        </p:nvSpPr>
        <p:spPr>
          <a:xfrm>
            <a:off x="2241064" y="4305065"/>
            <a:ext cx="6922473" cy="228767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0" y="4305066"/>
            <a:ext cx="3675648" cy="199952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-6278" y="1025156"/>
            <a:ext cx="9163537" cy="320972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12555" y="0"/>
            <a:ext cx="9176092" cy="932793"/>
          </a:xfrm>
          <a:prstGeom prst="rect">
            <a:avLst/>
          </a:prstGeom>
          <a:solidFill>
            <a:srgbClr val="216D5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57201" y="1"/>
            <a:ext cx="7998548" cy="908538"/>
          </a:xfrm>
        </p:spPr>
        <p:txBody>
          <a:bodyPr anchor="ctr">
            <a:normAutofit/>
          </a:bodyPr>
          <a:lstStyle/>
          <a:p>
            <a:pPr lvl="0" algn="l"/>
            <a:r>
              <a:rPr lang="en-US" sz="3600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Malaysian Vegetable Industry</a:t>
            </a:r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4671999" y="796222"/>
            <a:ext cx="1619998" cy="1619998"/>
          </a:xfrm>
          <a:prstGeom prst="ellipse">
            <a:avLst/>
          </a:prstGeom>
          <a:noFill/>
          <a:ln w="38100" cmpd="dbl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>
            <a:off x="6414027" y="796222"/>
            <a:ext cx="1619998" cy="1619998"/>
          </a:xfrm>
          <a:prstGeom prst="ellipse">
            <a:avLst/>
          </a:prstGeom>
          <a:noFill/>
          <a:ln w="38100" cmpd="dbl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20627" y="1208478"/>
            <a:ext cx="5498841" cy="397744"/>
            <a:chOff x="1020627" y="1208478"/>
            <a:chExt cx="5498841" cy="397744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1480673" y="1606221"/>
              <a:ext cx="5038795" cy="1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1020627" y="1208478"/>
              <a:ext cx="469815" cy="397744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3693696" y="4399964"/>
            <a:ext cx="52156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Local demand of Vegetables  increasing every year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 capital consumption increasing every year;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55.3 (2011) to 58.5 kg/year (2014)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447431" y="6328846"/>
            <a:ext cx="8716106" cy="538935"/>
            <a:chOff x="447431" y="6342845"/>
            <a:chExt cx="8716106" cy="538935"/>
          </a:xfrm>
        </p:grpSpPr>
        <p:pic>
          <p:nvPicPr>
            <p:cNvPr id="43" name="Picture 42" descr="01 logo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431" y="6342845"/>
              <a:ext cx="1256349" cy="524528"/>
            </a:xfrm>
            <a:prstGeom prst="rect">
              <a:avLst/>
            </a:prstGeom>
          </p:spPr>
        </p:pic>
        <p:grpSp>
          <p:nvGrpSpPr>
            <p:cNvPr id="44" name="Group 43"/>
            <p:cNvGrpSpPr/>
            <p:nvPr/>
          </p:nvGrpSpPr>
          <p:grpSpPr>
            <a:xfrm>
              <a:off x="1768230" y="6485775"/>
              <a:ext cx="7395307" cy="396005"/>
              <a:chOff x="1768230" y="6485775"/>
              <a:chExt cx="7395307" cy="396005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1846385" y="6630990"/>
                <a:ext cx="7317152" cy="250778"/>
              </a:xfrm>
              <a:prstGeom prst="rect">
                <a:avLst/>
              </a:prstGeom>
              <a:solidFill>
                <a:srgbClr val="216D57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2014416" y="6715690"/>
                <a:ext cx="7149121" cy="16607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47" name="Group 46"/>
              <p:cNvGrpSpPr/>
              <p:nvPr/>
            </p:nvGrpSpPr>
            <p:grpSpPr>
              <a:xfrm>
                <a:off x="1768230" y="6485775"/>
                <a:ext cx="344416" cy="396005"/>
                <a:chOff x="1768230" y="6622534"/>
                <a:chExt cx="344416" cy="252003"/>
              </a:xfrm>
            </p:grpSpPr>
            <p:sp>
              <p:nvSpPr>
                <p:cNvPr id="48" name="Parallelogram 47"/>
                <p:cNvSpPr>
                  <a:spLocks/>
                </p:cNvSpPr>
                <p:nvPr/>
              </p:nvSpPr>
              <p:spPr>
                <a:xfrm>
                  <a:off x="1768230" y="6622534"/>
                  <a:ext cx="107999" cy="251998"/>
                </a:xfrm>
                <a:prstGeom prst="parallelogram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Parallelogram 48"/>
                <p:cNvSpPr>
                  <a:spLocks/>
                </p:cNvSpPr>
                <p:nvPr/>
              </p:nvSpPr>
              <p:spPr>
                <a:xfrm>
                  <a:off x="1881554" y="6622539"/>
                  <a:ext cx="107999" cy="251998"/>
                </a:xfrm>
                <a:prstGeom prst="parallelogram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Parallelogram 49"/>
                <p:cNvSpPr>
                  <a:spLocks/>
                </p:cNvSpPr>
                <p:nvPr/>
              </p:nvSpPr>
              <p:spPr>
                <a:xfrm>
                  <a:off x="2004647" y="6622536"/>
                  <a:ext cx="107999" cy="251998"/>
                </a:xfrm>
                <a:prstGeom prst="parallelogram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51" name="Subtitle 7"/>
          <p:cNvSpPr>
            <a:spLocks noGrp="1"/>
          </p:cNvSpPr>
          <p:nvPr>
            <p:ph type="subTitle" idx="1"/>
          </p:nvPr>
        </p:nvSpPr>
        <p:spPr>
          <a:xfrm>
            <a:off x="457201" y="2441015"/>
            <a:ext cx="8512341" cy="1647429"/>
          </a:xfrm>
        </p:spPr>
        <p:txBody>
          <a:bodyPr>
            <a:noAutofit/>
          </a:bodyPr>
          <a:lstStyle/>
          <a:p>
            <a:pPr marL="342900" lvl="0" indent="-342900" algn="l">
              <a:buFont typeface="Arial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Vegetable production increased 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41% in 5 years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period (2011 – 2015)</a:t>
            </a:r>
          </a:p>
          <a:p>
            <a:pPr marL="342900" lvl="0" indent="-342900" algn="l">
              <a:buFont typeface="Arial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production was 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1,373,086 MT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from 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68,927 ha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valued  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RM3,054,967,000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(2015) </a:t>
            </a:r>
          </a:p>
        </p:txBody>
      </p: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4" cstate="print"/>
          <a:srcRect l="15910" t="9201" r="38702" b="11111"/>
          <a:stretch>
            <a:fillRect/>
          </a:stretch>
        </p:blipFill>
        <p:spPr bwMode="auto">
          <a:xfrm>
            <a:off x="1014611" y="3866526"/>
            <a:ext cx="2614733" cy="25809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1" name="Oval 60"/>
          <p:cNvSpPr>
            <a:spLocks noChangeAspect="1"/>
          </p:cNvSpPr>
          <p:nvPr/>
        </p:nvSpPr>
        <p:spPr>
          <a:xfrm>
            <a:off x="6538226" y="920421"/>
            <a:ext cx="1371600" cy="1371600"/>
          </a:xfrm>
          <a:prstGeom prst="ellipse">
            <a:avLst/>
          </a:prstGeom>
          <a:blipFill rotWithShape="1">
            <a:blip r:embed="rId5" cstate="print"/>
            <a:stretch>
              <a:fillRect/>
            </a:stretch>
          </a:blipFill>
          <a:ln w="38100" cmpd="dbl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0" dirty="0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63" name="Group 62"/>
          <p:cNvGrpSpPr/>
          <p:nvPr/>
        </p:nvGrpSpPr>
        <p:grpSpPr>
          <a:xfrm flipV="1">
            <a:off x="1020627" y="1709798"/>
            <a:ext cx="5498841" cy="397744"/>
            <a:chOff x="1020627" y="1208478"/>
            <a:chExt cx="5498841" cy="397744"/>
          </a:xfrm>
        </p:grpSpPr>
        <p:cxnSp>
          <p:nvCxnSpPr>
            <p:cNvPr id="65" name="Straight Connector 64"/>
            <p:cNvCxnSpPr/>
            <p:nvPr/>
          </p:nvCxnSpPr>
          <p:spPr>
            <a:xfrm>
              <a:off x="1480673" y="1606221"/>
              <a:ext cx="5038795" cy="1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1020627" y="1208478"/>
              <a:ext cx="469815" cy="397744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Oval 61"/>
          <p:cNvSpPr>
            <a:spLocks noChangeAspect="1"/>
          </p:cNvSpPr>
          <p:nvPr/>
        </p:nvSpPr>
        <p:spPr>
          <a:xfrm>
            <a:off x="4797999" y="922222"/>
            <a:ext cx="1367999" cy="1367999"/>
          </a:xfrm>
          <a:prstGeom prst="ellipse">
            <a:avLst/>
          </a:prstGeom>
          <a:blipFill rotWithShape="1">
            <a:blip r:embed="rId6" cstate="print"/>
            <a:stretch>
              <a:fillRect/>
            </a:stretch>
          </a:blipFill>
          <a:ln w="38100" cmpd="dbl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0" dirty="0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929971" y="796222"/>
            <a:ext cx="1619998" cy="1619998"/>
            <a:chOff x="4737959" y="796222"/>
            <a:chExt cx="1619998" cy="1619998"/>
          </a:xfrm>
        </p:grpSpPr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4737959" y="796222"/>
              <a:ext cx="1619998" cy="1619998"/>
            </a:xfrm>
            <a:prstGeom prst="ellipse">
              <a:avLst/>
            </a:prstGeom>
            <a:noFill/>
            <a:ln w="38100" cmpd="dbl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Oval 56"/>
            <p:cNvSpPr>
              <a:spLocks noChangeAspect="1"/>
            </p:cNvSpPr>
            <p:nvPr/>
          </p:nvSpPr>
          <p:spPr>
            <a:xfrm>
              <a:off x="4863959" y="922222"/>
              <a:ext cx="1367999" cy="1367999"/>
            </a:xfrm>
            <a:prstGeom prst="ellipse">
              <a:avLst/>
            </a:prstGeom>
            <a:blipFill rotWithShape="1">
              <a:blip r:embed="rId7" cstate="print"/>
              <a:stretch>
                <a:fillRect/>
              </a:stretch>
            </a:blipFill>
            <a:ln w="38100" cmpd="dbl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5601676" y="6648882"/>
            <a:ext cx="35550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cap="all" dirty="0" err="1">
                <a:solidFill>
                  <a:schemeClr val="bg1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mbria" panose="02040503050406030204" pitchFamily="18" charset="0"/>
              </a:rPr>
              <a:t>aarnet</a:t>
            </a:r>
            <a:r>
              <a:rPr lang="en-US" sz="1000" b="1" cap="all" dirty="0">
                <a:solidFill>
                  <a:schemeClr val="bg1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mbria" panose="02040503050406030204" pitchFamily="18" charset="0"/>
              </a:rPr>
              <a:t> meeting 23-25 May 2017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95556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5" descr="F:\ULAM\jln kebun\IMG_8162.JPG"/>
          <p:cNvPicPr>
            <a:picLocks noChangeAspect="1" noChangeArrowheads="1"/>
          </p:cNvPicPr>
          <p:nvPr/>
        </p:nvPicPr>
        <p:blipFill rotWithShape="1">
          <a:blip r:embed="rId2" cstate="print"/>
          <a:srcRect t="14616" r="11598" b="18625"/>
          <a:stretch/>
        </p:blipFill>
        <p:spPr bwMode="auto">
          <a:xfrm>
            <a:off x="4622934" y="4032240"/>
            <a:ext cx="4521067" cy="256207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47431" y="6328846"/>
            <a:ext cx="8716106" cy="538935"/>
            <a:chOff x="447431" y="6342845"/>
            <a:chExt cx="8716106" cy="538935"/>
          </a:xfrm>
        </p:grpSpPr>
        <p:pic>
          <p:nvPicPr>
            <p:cNvPr id="5" name="Picture 4" descr="01 logo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431" y="6342845"/>
              <a:ext cx="1256349" cy="524528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1768230" y="6485775"/>
              <a:ext cx="7395307" cy="396005"/>
              <a:chOff x="1768230" y="6485775"/>
              <a:chExt cx="7395307" cy="396005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1846385" y="6630990"/>
                <a:ext cx="7317152" cy="250778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2014416" y="6715690"/>
                <a:ext cx="7149121" cy="16607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1768230" y="6485775"/>
                <a:ext cx="344416" cy="396005"/>
                <a:chOff x="1768230" y="6622534"/>
                <a:chExt cx="344416" cy="252003"/>
              </a:xfrm>
            </p:grpSpPr>
            <p:sp>
              <p:nvSpPr>
                <p:cNvPr id="10" name="Parallelogram 9"/>
                <p:cNvSpPr>
                  <a:spLocks/>
                </p:cNvSpPr>
                <p:nvPr/>
              </p:nvSpPr>
              <p:spPr>
                <a:xfrm>
                  <a:off x="1768230" y="6622534"/>
                  <a:ext cx="107999" cy="251998"/>
                </a:xfrm>
                <a:prstGeom prst="parallelogram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Parallelogram 10"/>
                <p:cNvSpPr>
                  <a:spLocks/>
                </p:cNvSpPr>
                <p:nvPr/>
              </p:nvSpPr>
              <p:spPr>
                <a:xfrm>
                  <a:off x="1881554" y="6622539"/>
                  <a:ext cx="107999" cy="251998"/>
                </a:xfrm>
                <a:prstGeom prst="parallelogram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Parallelogram 11"/>
                <p:cNvSpPr>
                  <a:spLocks/>
                </p:cNvSpPr>
                <p:nvPr/>
              </p:nvSpPr>
              <p:spPr>
                <a:xfrm>
                  <a:off x="2004647" y="6622536"/>
                  <a:ext cx="107999" cy="251998"/>
                </a:xfrm>
                <a:prstGeom prst="parallelogram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7" name="TextBox 16"/>
          <p:cNvSpPr txBox="1"/>
          <p:nvPr/>
        </p:nvSpPr>
        <p:spPr>
          <a:xfrm>
            <a:off x="5601676" y="6648882"/>
            <a:ext cx="35550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cap="all" dirty="0" err="1">
                <a:solidFill>
                  <a:schemeClr val="bg1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mbria" panose="02040503050406030204" pitchFamily="18" charset="0"/>
              </a:rPr>
              <a:t>aarnet</a:t>
            </a:r>
            <a:r>
              <a:rPr lang="en-US" sz="1000" b="1" cap="all" dirty="0">
                <a:solidFill>
                  <a:schemeClr val="bg1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mbria" panose="02040503050406030204" pitchFamily="18" charset="0"/>
              </a:rPr>
              <a:t> meeting 23-25 May 2017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1047174"/>
            <a:ext cx="4587765" cy="2925763"/>
            <a:chOff x="145" y="1244587"/>
            <a:chExt cx="4587765" cy="2925763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14969"/>
            <a:stretch>
              <a:fillRect/>
            </a:stretch>
          </p:blipFill>
          <p:spPr bwMode="auto">
            <a:xfrm>
              <a:off x="145" y="1244587"/>
              <a:ext cx="4587765" cy="2925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145" y="2165350"/>
              <a:ext cx="2026971" cy="2005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4" descr="C:\Users\farahzety\Desktop\ULAM\paku midin pic\SAM_1192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5464" r="23196" b="13256"/>
            <a:stretch/>
          </p:blipFill>
          <p:spPr bwMode="auto">
            <a:xfrm>
              <a:off x="145" y="2216149"/>
              <a:ext cx="1965220" cy="1954201"/>
            </a:xfrm>
            <a:prstGeom prst="rect">
              <a:avLst/>
            </a:prstGeom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4626010" y="0"/>
            <a:ext cx="4517990" cy="3972937"/>
            <a:chOff x="4626010" y="1390650"/>
            <a:chExt cx="4517990" cy="3972937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25928"/>
            <a:stretch/>
          </p:blipFill>
          <p:spPr bwMode="auto">
            <a:xfrm>
              <a:off x="5121310" y="1390650"/>
              <a:ext cx="4022690" cy="3972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9" name="Group 18"/>
            <p:cNvGrpSpPr/>
            <p:nvPr/>
          </p:nvGrpSpPr>
          <p:grpSpPr>
            <a:xfrm>
              <a:off x="4626010" y="2184400"/>
              <a:ext cx="1501740" cy="3179187"/>
              <a:chOff x="4626010" y="2184400"/>
              <a:chExt cx="1501740" cy="3179187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4626010" y="2184400"/>
                <a:ext cx="1501740" cy="31791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0" name="Picture 3" descr="C:\Users\user\Desktop\ULAM\Tenggek burung pic\SAM_3826.JPG"/>
              <p:cNvPicPr>
                <a:picLocks noChangeAspect="1" noChangeArrowheads="1"/>
              </p:cNvPicPr>
              <p:nvPr/>
            </p:nvPicPr>
            <p:blipFill rotWithShape="1">
              <a:blip r:embed="rId7" cstate="print"/>
              <a:srcRect l="25467" t="2394" r="35645" b="-1"/>
              <a:stretch/>
            </p:blipFill>
            <p:spPr bwMode="auto">
              <a:xfrm>
                <a:off x="4626010" y="2251942"/>
                <a:ext cx="1444904" cy="3111645"/>
              </a:xfrm>
              <a:prstGeom prst="rect">
                <a:avLst/>
              </a:prstGeom>
            </p:spPr>
          </p:pic>
        </p:grpSp>
      </p:grpSp>
      <p:sp>
        <p:nvSpPr>
          <p:cNvPr id="23" name="Rectangle 22"/>
          <p:cNvSpPr/>
          <p:nvPr/>
        </p:nvSpPr>
        <p:spPr>
          <a:xfrm>
            <a:off x="-12555" y="0"/>
            <a:ext cx="5133865" cy="1276466"/>
          </a:xfrm>
          <a:prstGeom prst="rect">
            <a:avLst/>
          </a:prstGeom>
          <a:solidFill>
            <a:srgbClr val="2E471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165100" y="101600"/>
            <a:ext cx="4800600" cy="1047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/>
            <a:r>
              <a:rPr lang="en-US" sz="1800" dirty="0">
                <a:ln w="9525">
                  <a:noFill/>
                </a:ln>
                <a:solidFill>
                  <a:prstClr val="white"/>
                </a:solidFill>
                <a:effectLst>
                  <a:reflection blurRad="25400" stA="21000" endPos="31000" dist="12700" dir="5400000" sy="-100000" algn="bl" rotWithShape="0"/>
                </a:effectLst>
                <a:latin typeface="Arial Black" panose="020B0A04020102020204" pitchFamily="34" charset="0"/>
              </a:rPr>
              <a:t>EFFICIEN PRODUCTION SYSTEM FOR MASS MULTIPLICATION OF</a:t>
            </a:r>
            <a:r>
              <a:rPr lang="en-US" sz="1800" dirty="0">
                <a:ln w="952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reflection blurRad="25400" stA="21000" endPos="31000" dist="12700" dir="5400000" sy="-100000" algn="bl" rotWithShape="0"/>
                </a:effectLst>
                <a:latin typeface="Arial Black" panose="020B0A04020102020204" pitchFamily="34" charset="0"/>
              </a:rPr>
              <a:t> </a:t>
            </a:r>
            <a:r>
              <a:rPr lang="en-US" sz="1600" b="1" i="1" dirty="0" err="1">
                <a:ln w="9525"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reflection blurRad="25400" stA="21000" endPos="31000" dist="12700" dir="5400000" sy="-100000" algn="bl" rotWithShape="0"/>
                </a:effectLst>
                <a:latin typeface="+mn-lt"/>
              </a:rPr>
              <a:t>Stenochlaena</a:t>
            </a:r>
            <a:r>
              <a:rPr lang="en-US" sz="1600" b="1" i="1" dirty="0">
                <a:ln w="9525"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reflection blurRad="25400" stA="21000" endPos="31000" dist="12700" dir="5400000" sy="-100000" algn="bl" rotWithShape="0"/>
                </a:effectLst>
                <a:latin typeface="+mn-lt"/>
              </a:rPr>
              <a:t> </a:t>
            </a:r>
            <a:r>
              <a:rPr lang="en-US" sz="1600" b="1" i="1" dirty="0" err="1">
                <a:ln w="9525"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reflection blurRad="25400" stA="21000" endPos="31000" dist="12700" dir="5400000" sy="-100000" algn="bl" rotWithShape="0"/>
                </a:effectLst>
                <a:latin typeface="+mn-lt"/>
              </a:rPr>
              <a:t>palustris</a:t>
            </a:r>
            <a:r>
              <a:rPr lang="en-US" sz="1600" b="1" i="1" dirty="0">
                <a:ln w="9525"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reflection blurRad="25400" stA="21000" endPos="31000" dist="12700" dir="5400000" sy="-100000" algn="bl" rotWithShape="0"/>
                </a:effectLst>
                <a:latin typeface="+mn-lt"/>
              </a:rPr>
              <a:t> &amp; </a:t>
            </a:r>
            <a:r>
              <a:rPr lang="en-US" sz="1600" b="1" i="1" dirty="0" err="1">
                <a:ln w="9525"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reflection blurRad="25400" stA="21000" endPos="31000" dist="12700" dir="5400000" sy="-100000" algn="bl" rotWithShape="0"/>
                </a:effectLst>
                <a:latin typeface="+mn-lt"/>
              </a:rPr>
              <a:t>Melicope</a:t>
            </a:r>
            <a:r>
              <a:rPr lang="en-US" sz="1600" b="1" i="1" dirty="0">
                <a:ln w="9525"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reflection blurRad="25400" stA="21000" endPos="31000" dist="12700" dir="5400000" sy="-100000" algn="bl" rotWithShape="0"/>
                </a:effectLst>
                <a:latin typeface="+mn-lt"/>
              </a:rPr>
              <a:t> </a:t>
            </a:r>
            <a:r>
              <a:rPr lang="en-US" sz="1600" b="1" i="1" dirty="0" err="1">
                <a:ln w="9525"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reflection blurRad="25400" stA="21000" endPos="31000" dist="12700" dir="5400000" sy="-100000" algn="bl" rotWithShape="0"/>
                </a:effectLst>
                <a:latin typeface="+mn-lt"/>
              </a:rPr>
              <a:t>ptelefolia</a:t>
            </a:r>
            <a:r>
              <a:rPr lang="en-US" sz="1800" dirty="0">
                <a:ln w="9525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reflection blurRad="25400" stA="21000" endPos="31000" dist="12700" dir="5400000" sy="-100000" algn="bl" rotWithShape="0"/>
                </a:effectLst>
                <a:latin typeface="Arial Black" panose="020B0A04020102020204" pitchFamily="34" charset="0"/>
              </a:rPr>
              <a:t> </a:t>
            </a:r>
            <a:endParaRPr kumimoji="0" lang="en-US" sz="1800" b="0" i="0" u="none" strike="noStrike" kern="1200" cap="none" spc="0" normalizeH="0" baseline="0" noProof="0" dirty="0">
              <a:ln w="9525">
                <a:solidFill>
                  <a:prstClr val="black"/>
                </a:solidFill>
              </a:ln>
              <a:solidFill>
                <a:prstClr val="white"/>
              </a:solidFill>
              <a:effectLst>
                <a:reflection blurRad="25400" stA="21000" endPos="31000" dist="12700" dir="5400000" sy="-100000" algn="bl" rotWithShape="0"/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-18234" y="4025746"/>
            <a:ext cx="6304734" cy="2568564"/>
            <a:chOff x="-18234" y="4025746"/>
            <a:chExt cx="6304734" cy="2568564"/>
          </a:xfrm>
        </p:grpSpPr>
        <p:pic>
          <p:nvPicPr>
            <p:cNvPr id="33" name="Picture 2" descr="F:\ULAM\jln kebun\IMG_8717.JPG"/>
            <p:cNvPicPr>
              <a:picLocks noChangeAspect="1" noChangeArrowheads="1"/>
            </p:cNvPicPr>
            <p:nvPr/>
          </p:nvPicPr>
          <p:blipFill rotWithShape="1">
            <a:blip r:embed="rId8" cstate="print"/>
            <a:srcRect r="10393" b="33316"/>
            <a:stretch/>
          </p:blipFill>
          <p:spPr bwMode="auto">
            <a:xfrm>
              <a:off x="-18234" y="4027377"/>
              <a:ext cx="4600320" cy="2566933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3120732" y="4025746"/>
              <a:ext cx="3165768" cy="1111405"/>
              <a:chOff x="3120732" y="4025746"/>
              <a:chExt cx="3165768" cy="1111405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3120732" y="4025747"/>
                <a:ext cx="3165768" cy="11114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4" name="Picture 7" descr="C:\Users\farahzety\Desktop\ULAM\New folder\SAM_0848.JP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3176413" y="4025746"/>
                <a:ext cx="1405673" cy="1054254"/>
              </a:xfrm>
              <a:prstGeom prst="rect">
                <a:avLst/>
              </a:prstGeom>
            </p:spPr>
          </p:pic>
        </p:grpSp>
      </p:grpSp>
      <p:pic>
        <p:nvPicPr>
          <p:cNvPr id="39" name="Picture 9" descr="C:\Users\farahzety\Desktop\ULAM\New folder\SAM_1216.JPG"/>
          <p:cNvPicPr>
            <a:picLocks noChangeAspect="1" noChangeArrowheads="1"/>
          </p:cNvPicPr>
          <p:nvPr/>
        </p:nvPicPr>
        <p:blipFill rotWithShape="1">
          <a:blip r:embed="rId10" cstate="print"/>
          <a:srcRect b="13312"/>
          <a:stretch/>
        </p:blipFill>
        <p:spPr bwMode="auto">
          <a:xfrm>
            <a:off x="4624288" y="4034507"/>
            <a:ext cx="1606520" cy="1045493"/>
          </a:xfrm>
          <a:prstGeom prst="rect">
            <a:avLst/>
          </a:prstGeom>
          <a:extLst/>
        </p:spPr>
      </p:pic>
    </p:spTree>
    <p:extLst>
      <p:ext uri="{BB962C8B-B14F-4D97-AF65-F5344CB8AC3E}">
        <p14:creationId xmlns="" xmlns:p14="http://schemas.microsoft.com/office/powerpoint/2010/main" val="32417824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val 37"/>
          <p:cNvSpPr/>
          <p:nvPr/>
        </p:nvSpPr>
        <p:spPr>
          <a:xfrm>
            <a:off x="6620926" y="4177030"/>
            <a:ext cx="2068568" cy="2068568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rnd" cmpd="sng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187" y="4038173"/>
            <a:ext cx="1977520" cy="2564184"/>
          </a:xfrm>
          <a:prstGeom prst="rect">
            <a:avLst/>
          </a:prstGeom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650"/>
          <a:stretch/>
        </p:blipFill>
        <p:spPr bwMode="auto">
          <a:xfrm>
            <a:off x="4522139" y="742950"/>
            <a:ext cx="2292802" cy="2979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412" y="742950"/>
            <a:ext cx="2258588" cy="297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47431" y="6328846"/>
            <a:ext cx="8716106" cy="538935"/>
            <a:chOff x="447431" y="6342845"/>
            <a:chExt cx="8716106" cy="538935"/>
          </a:xfrm>
        </p:grpSpPr>
        <p:pic>
          <p:nvPicPr>
            <p:cNvPr id="5" name="Picture 4" descr="01 logo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431" y="6342845"/>
              <a:ext cx="1256349" cy="524528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1768230" y="6485775"/>
              <a:ext cx="7395307" cy="396005"/>
              <a:chOff x="1768230" y="6485775"/>
              <a:chExt cx="7395307" cy="396005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1846385" y="6630990"/>
                <a:ext cx="7317152" cy="250778"/>
              </a:xfrm>
              <a:prstGeom prst="rect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2014416" y="6715690"/>
                <a:ext cx="7149121" cy="16607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1768230" y="6485775"/>
                <a:ext cx="344416" cy="396005"/>
                <a:chOff x="1768230" y="6622534"/>
                <a:chExt cx="344416" cy="252003"/>
              </a:xfrm>
            </p:grpSpPr>
            <p:sp>
              <p:nvSpPr>
                <p:cNvPr id="10" name="Parallelogram 9"/>
                <p:cNvSpPr>
                  <a:spLocks/>
                </p:cNvSpPr>
                <p:nvPr/>
              </p:nvSpPr>
              <p:spPr>
                <a:xfrm>
                  <a:off x="1768230" y="6622534"/>
                  <a:ext cx="107999" cy="251998"/>
                </a:xfrm>
                <a:prstGeom prst="parallelogram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Parallelogram 10"/>
                <p:cNvSpPr>
                  <a:spLocks/>
                </p:cNvSpPr>
                <p:nvPr/>
              </p:nvSpPr>
              <p:spPr>
                <a:xfrm>
                  <a:off x="1881554" y="6622539"/>
                  <a:ext cx="107999" cy="251998"/>
                </a:xfrm>
                <a:prstGeom prst="parallelogram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Parallelogram 11"/>
                <p:cNvSpPr>
                  <a:spLocks/>
                </p:cNvSpPr>
                <p:nvPr/>
              </p:nvSpPr>
              <p:spPr>
                <a:xfrm>
                  <a:off x="2004647" y="6622536"/>
                  <a:ext cx="107999" cy="251998"/>
                </a:xfrm>
                <a:prstGeom prst="parallelogram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7" name="TextBox 16"/>
          <p:cNvSpPr txBox="1"/>
          <p:nvPr/>
        </p:nvSpPr>
        <p:spPr>
          <a:xfrm>
            <a:off x="5601676" y="6648882"/>
            <a:ext cx="35550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cap="all" dirty="0" err="1">
                <a:solidFill>
                  <a:schemeClr val="bg1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mbria" panose="02040503050406030204" pitchFamily="18" charset="0"/>
              </a:rPr>
              <a:t>aarnet</a:t>
            </a:r>
            <a:r>
              <a:rPr lang="en-US" sz="1000" b="1" cap="all" dirty="0">
                <a:solidFill>
                  <a:schemeClr val="bg1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mbria" panose="02040503050406030204" pitchFamily="18" charset="0"/>
              </a:rPr>
              <a:t> meeting 23-25 May 2017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-12555" y="349238"/>
            <a:ext cx="4464223" cy="5981434"/>
            <a:chOff x="-12555" y="349238"/>
            <a:chExt cx="4464223" cy="598143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846897" y="1697796"/>
              <a:ext cx="3871524" cy="2177733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168"/>
            <a:stretch/>
          </p:blipFill>
          <p:spPr>
            <a:xfrm rot="5400000">
              <a:off x="1414168" y="1183276"/>
              <a:ext cx="3871537" cy="2203462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3704" r="18515"/>
            <a:stretch/>
          </p:blipFill>
          <p:spPr>
            <a:xfrm rot="16200000" flipH="1">
              <a:off x="-113913" y="4040880"/>
              <a:ext cx="2403707" cy="2175877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4338" r="12140"/>
            <a:stretch/>
          </p:blipFill>
          <p:spPr>
            <a:xfrm rot="5400000">
              <a:off x="2105769" y="3984773"/>
              <a:ext cx="2488333" cy="2203464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2248204" y="3720879"/>
              <a:ext cx="2203463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MY" sz="1400" b="1" dirty="0"/>
                <a:t>Terung rapuh ungu #77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-12555" y="3717696"/>
              <a:ext cx="2188432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MY" sz="1400" b="1" dirty="0" err="1"/>
                <a:t>Terung</a:t>
              </a:r>
              <a:r>
                <a:rPr lang="en-MY" sz="1400" b="1" dirty="0"/>
                <a:t> </a:t>
              </a:r>
              <a:r>
                <a:rPr lang="en-MY" sz="1400" b="1" dirty="0" err="1"/>
                <a:t>telunjuk</a:t>
              </a:r>
              <a:r>
                <a:rPr lang="en-MY" sz="1400" b="1" dirty="0"/>
                <a:t> #09</a:t>
              </a:r>
            </a:p>
          </p:txBody>
        </p:sp>
      </p:grpSp>
      <p:sp>
        <p:nvSpPr>
          <p:cNvPr id="23" name="Rectangle 22"/>
          <p:cNvSpPr/>
          <p:nvPr/>
        </p:nvSpPr>
        <p:spPr>
          <a:xfrm>
            <a:off x="-12555" y="1"/>
            <a:ext cx="9156555" cy="1022350"/>
          </a:xfrm>
          <a:prstGeom prst="rect">
            <a:avLst/>
          </a:prstGeom>
          <a:solidFill>
            <a:srgbClr val="36001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228600" y="-10"/>
            <a:ext cx="8714602" cy="1022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>
              <a:lnSpc>
                <a:spcPts val="3200"/>
              </a:lnSpc>
            </a:pPr>
            <a:r>
              <a:rPr lang="en-US" sz="2400" dirty="0">
                <a:ln w="9525"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reflection blurRad="25400" stA="21000" endPos="31000" dist="12700" dir="5400000" sy="-100000" algn="bl" rotWithShape="0"/>
                </a:effectLst>
                <a:latin typeface="Arial Black" panose="020B0A04020102020204" pitchFamily="34" charset="0"/>
              </a:rPr>
              <a:t>DOMESTICATION</a:t>
            </a:r>
            <a:r>
              <a:rPr lang="en-US" sz="2400" dirty="0">
                <a:ln w="9525">
                  <a:noFill/>
                </a:ln>
                <a:solidFill>
                  <a:prstClr val="white"/>
                </a:solidFill>
                <a:effectLst>
                  <a:reflection blurRad="25400" stA="21000" endPos="31000" dist="12700" dir="5400000" sy="-100000" algn="bl" rotWithShape="0"/>
                </a:effectLst>
                <a:latin typeface="Arial Black" panose="020B0A04020102020204" pitchFamily="34" charset="0"/>
              </a:rPr>
              <a:t> OF TRADISIONAL VEGETABLES:</a:t>
            </a:r>
            <a:r>
              <a:rPr lang="en-US" sz="3200" dirty="0">
                <a:ln w="9525">
                  <a:noFill/>
                </a:ln>
                <a:solidFill>
                  <a:prstClr val="white"/>
                </a:solidFill>
                <a:effectLst>
                  <a:reflection blurRad="25400" stA="21000" endPos="31000" dist="12700" dir="5400000" sy="-100000" algn="bl" rotWithShape="0"/>
                </a:effectLst>
                <a:latin typeface="Arial Black" panose="020B0A04020102020204" pitchFamily="34" charset="0"/>
              </a:rPr>
              <a:t> </a:t>
            </a:r>
            <a:r>
              <a:rPr lang="en-US" sz="2000" b="1" dirty="0">
                <a:ln w="9525">
                  <a:noFill/>
                </a:ln>
                <a:solidFill>
                  <a:prstClr val="white"/>
                </a:solidFill>
                <a:effectLst>
                  <a:reflection blurRad="25400" stA="21000" endPos="31000" dist="12700" dir="5400000" sy="-100000" algn="bl" rotWithShape="0"/>
                </a:effectLst>
                <a:latin typeface="+mn-lt"/>
              </a:rPr>
              <a:t>Solanum </a:t>
            </a:r>
            <a:r>
              <a:rPr lang="en-US" sz="2000" b="1" dirty="0" err="1">
                <a:ln w="9525">
                  <a:noFill/>
                </a:ln>
                <a:solidFill>
                  <a:prstClr val="white"/>
                </a:solidFill>
                <a:effectLst>
                  <a:reflection blurRad="25400" stA="21000" endPos="31000" dist="12700" dir="5400000" sy="-100000" algn="bl" rotWithShape="0"/>
                </a:effectLst>
                <a:latin typeface="+mn-lt"/>
              </a:rPr>
              <a:t>melongena</a:t>
            </a:r>
            <a:r>
              <a:rPr lang="en-US" sz="2000" b="1" dirty="0">
                <a:ln w="9525">
                  <a:noFill/>
                </a:ln>
                <a:solidFill>
                  <a:prstClr val="white"/>
                </a:solidFill>
                <a:effectLst>
                  <a:reflection blurRad="25400" stA="21000" endPos="31000" dist="12700" dir="5400000" sy="-100000" algn="bl" rotWithShape="0"/>
                </a:effectLst>
                <a:latin typeface="+mn-lt"/>
              </a:rPr>
              <a:t> (</a:t>
            </a:r>
            <a:r>
              <a:rPr lang="en-US" sz="2000" b="1" dirty="0" err="1">
                <a:ln w="9525">
                  <a:noFill/>
                </a:ln>
                <a:solidFill>
                  <a:prstClr val="white"/>
                </a:solidFill>
                <a:effectLst>
                  <a:reflection blurRad="25400" stA="21000" endPos="31000" dist="12700" dir="5400000" sy="-100000" algn="bl" rotWithShape="0"/>
                </a:effectLst>
                <a:latin typeface="+mn-lt"/>
              </a:rPr>
              <a:t>Terung</a:t>
            </a:r>
            <a:r>
              <a:rPr lang="en-US" sz="2000" b="1" dirty="0">
                <a:ln w="9525">
                  <a:noFill/>
                </a:ln>
                <a:solidFill>
                  <a:prstClr val="white"/>
                </a:solidFill>
                <a:effectLst>
                  <a:reflection blurRad="25400" stA="21000" endPos="31000" dist="12700" dir="5400000" sy="-100000" algn="bl" rotWithShape="0"/>
                </a:effectLst>
                <a:latin typeface="+mn-lt"/>
              </a:rPr>
              <a:t>)  &amp; </a:t>
            </a:r>
            <a:r>
              <a:rPr lang="en-US" sz="2000" b="1" dirty="0" err="1">
                <a:ln w="9525">
                  <a:noFill/>
                </a:ln>
                <a:solidFill>
                  <a:prstClr val="white"/>
                </a:solidFill>
                <a:effectLst>
                  <a:reflection blurRad="25400" stA="21000" endPos="31000" dist="12700" dir="5400000" sy="-100000" algn="bl" rotWithShape="0"/>
                </a:effectLst>
                <a:latin typeface="+mn-lt"/>
              </a:rPr>
              <a:t>Colocasia</a:t>
            </a:r>
            <a:r>
              <a:rPr lang="en-US" sz="2000" b="1" dirty="0">
                <a:ln w="9525">
                  <a:noFill/>
                </a:ln>
                <a:solidFill>
                  <a:prstClr val="white"/>
                </a:solidFill>
                <a:effectLst>
                  <a:reflection blurRad="25400" stA="21000" endPos="31000" dist="12700" dir="5400000" sy="-100000" algn="bl" rotWithShape="0"/>
                </a:effectLst>
                <a:latin typeface="+mn-lt"/>
              </a:rPr>
              <a:t> </a:t>
            </a:r>
            <a:r>
              <a:rPr lang="en-US" sz="2000" b="1" dirty="0" err="1">
                <a:ln w="9525">
                  <a:noFill/>
                </a:ln>
                <a:solidFill>
                  <a:prstClr val="white"/>
                </a:solidFill>
                <a:effectLst>
                  <a:reflection blurRad="25400" stA="21000" endPos="31000" dist="12700" dir="5400000" sy="-100000" algn="bl" rotWithShape="0"/>
                </a:effectLst>
                <a:latin typeface="+mn-lt"/>
              </a:rPr>
              <a:t>esculenta</a:t>
            </a:r>
            <a:r>
              <a:rPr lang="en-US" sz="2000" b="1" dirty="0">
                <a:ln w="9525">
                  <a:noFill/>
                </a:ln>
                <a:solidFill>
                  <a:prstClr val="white"/>
                </a:solidFill>
                <a:effectLst>
                  <a:reflection blurRad="25400" stA="21000" endPos="31000" dist="12700" dir="5400000" sy="-100000" algn="bl" rotWithShape="0"/>
                </a:effectLst>
                <a:latin typeface="+mn-lt"/>
              </a:rPr>
              <a:t> (</a:t>
            </a:r>
            <a:r>
              <a:rPr lang="en-US" sz="2000" b="1" dirty="0" err="1">
                <a:ln w="9525">
                  <a:noFill/>
                </a:ln>
                <a:solidFill>
                  <a:prstClr val="white"/>
                </a:solidFill>
                <a:effectLst>
                  <a:reflection blurRad="25400" stA="21000" endPos="31000" dist="12700" dir="5400000" sy="-100000" algn="bl" rotWithShape="0"/>
                </a:effectLst>
                <a:latin typeface="+mn-lt"/>
              </a:rPr>
              <a:t>Keladi</a:t>
            </a:r>
            <a:r>
              <a:rPr lang="en-US" sz="2000" b="1" dirty="0">
                <a:ln w="9525">
                  <a:noFill/>
                </a:ln>
                <a:solidFill>
                  <a:prstClr val="white"/>
                </a:solidFill>
                <a:effectLst>
                  <a:reflection blurRad="25400" stA="21000" endPos="31000" dist="12700" dir="5400000" sy="-100000" algn="bl" rotWithShape="0"/>
                </a:effectLst>
                <a:latin typeface="+mn-lt"/>
              </a:rPr>
              <a:t>)</a:t>
            </a:r>
            <a:r>
              <a:rPr lang="en-US" sz="2800" b="1" dirty="0">
                <a:ln w="9525">
                  <a:noFill/>
                </a:ln>
                <a:solidFill>
                  <a:prstClr val="white"/>
                </a:solidFill>
                <a:effectLst>
                  <a:reflection blurRad="25400" stA="21000" endPos="31000" dist="12700" dir="5400000" sy="-100000" algn="bl" rotWithShape="0"/>
                </a:effectLst>
                <a:latin typeface="+mn-lt"/>
              </a:rPr>
              <a:t> </a:t>
            </a:r>
            <a:endParaRPr kumimoji="0" lang="en-US" sz="2800" b="1" i="0" u="none" strike="noStrike" kern="1200" cap="none" spc="0" normalizeH="0" baseline="0" noProof="0" dirty="0">
              <a:ln w="9525">
                <a:noFill/>
              </a:ln>
              <a:solidFill>
                <a:prstClr val="white"/>
              </a:solidFill>
              <a:effectLst>
                <a:reflection blurRad="25400" stA="21000" endPos="31000" dist="12700" dir="5400000" sy="-100000" algn="bl" rotWithShape="0"/>
              </a:effectLst>
              <a:uLnTx/>
              <a:uFillTx/>
              <a:latin typeface="+mn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522139" y="3722881"/>
            <a:ext cx="2292802" cy="307777"/>
          </a:xfrm>
          <a:prstGeom prst="rect">
            <a:avLst/>
          </a:prstGeom>
          <a:solidFill>
            <a:srgbClr val="36001B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MY" sz="1400" b="1" dirty="0" err="1">
                <a:solidFill>
                  <a:schemeClr val="bg1">
                    <a:lumMod val="95000"/>
                  </a:schemeClr>
                </a:solidFill>
              </a:rPr>
              <a:t>Keladi</a:t>
            </a:r>
            <a:r>
              <a:rPr lang="en-MY" sz="1400" b="1" dirty="0"/>
              <a:t> </a:t>
            </a:r>
            <a:r>
              <a:rPr lang="en-MY" sz="1400" b="1" dirty="0" err="1">
                <a:solidFill>
                  <a:schemeClr val="bg1">
                    <a:lumMod val="95000"/>
                  </a:schemeClr>
                </a:solidFill>
              </a:rPr>
              <a:t>Putih</a:t>
            </a:r>
            <a:endParaRPr lang="en-MY" sz="1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885411" y="3717696"/>
            <a:ext cx="2258589" cy="307777"/>
          </a:xfrm>
          <a:prstGeom prst="rect">
            <a:avLst/>
          </a:prstGeom>
          <a:solidFill>
            <a:srgbClr val="36001B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MY" sz="1400" b="1" dirty="0" err="1">
                <a:solidFill>
                  <a:schemeClr val="bg1">
                    <a:lumMod val="95000"/>
                  </a:schemeClr>
                </a:solidFill>
              </a:rPr>
              <a:t>Keladi</a:t>
            </a:r>
            <a:r>
              <a:rPr lang="en-MY" sz="1400" b="1" dirty="0"/>
              <a:t> </a:t>
            </a:r>
            <a:r>
              <a:rPr lang="en-MY" sz="1400" b="1" dirty="0">
                <a:solidFill>
                  <a:schemeClr val="bg1">
                    <a:lumMod val="95000"/>
                  </a:schemeClr>
                </a:solidFill>
              </a:rPr>
              <a:t>Wangi</a:t>
            </a:r>
          </a:p>
        </p:txBody>
      </p:sp>
      <p:sp>
        <p:nvSpPr>
          <p:cNvPr id="37" name="Oval 36"/>
          <p:cNvSpPr/>
          <p:nvPr/>
        </p:nvSpPr>
        <p:spPr>
          <a:xfrm>
            <a:off x="6719833" y="4311792"/>
            <a:ext cx="2068568" cy="2068568"/>
          </a:xfrm>
          <a:prstGeom prst="ellipse">
            <a:avLst/>
          </a:prstGeom>
          <a:solidFill>
            <a:schemeClr val="bg1">
              <a:lumMod val="95000"/>
            </a:schemeClr>
          </a:solidFill>
          <a:ln w="6350" cap="rnd" cmpd="sng">
            <a:solidFill>
              <a:srgbClr val="531005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737055" y="4838245"/>
            <a:ext cx="20341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531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Target for high yield and early maturity</a:t>
            </a:r>
            <a:endParaRPr lang="en-US" sz="2000" dirty="0">
              <a:solidFill>
                <a:srgbClr val="531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18748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42359904"/>
              </p:ext>
            </p:extLst>
          </p:nvPr>
        </p:nvGraphicFramePr>
        <p:xfrm>
          <a:off x="3715938" y="5583524"/>
          <a:ext cx="5428062" cy="741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428062">
                  <a:extLst>
                    <a:ext uri="{9D8B030D-6E8A-4147-A177-3AD203B41FA5}">
                      <a16:colId xmlns="" xmlns:a16="http://schemas.microsoft.com/office/drawing/2014/main" val="19324223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Sweet Bamboo (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Rebung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madu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40718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Optimum temperature for storage at 80C can last for 2 weeks.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24208056"/>
                  </a:ext>
                </a:extLst>
              </a:tr>
            </a:tbl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447431" y="6328846"/>
            <a:ext cx="8716106" cy="538935"/>
            <a:chOff x="447431" y="6342845"/>
            <a:chExt cx="8716106" cy="538935"/>
          </a:xfrm>
        </p:grpSpPr>
        <p:pic>
          <p:nvPicPr>
            <p:cNvPr id="5" name="Picture 4" descr="01 logo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431" y="6342845"/>
              <a:ext cx="1256349" cy="524528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1768230" y="6485775"/>
              <a:ext cx="7395307" cy="396005"/>
              <a:chOff x="1768230" y="6485775"/>
              <a:chExt cx="7395307" cy="396005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1846385" y="6630990"/>
                <a:ext cx="7317152" cy="250778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2014416" y="6715690"/>
                <a:ext cx="7149121" cy="16607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1768230" y="6485775"/>
                <a:ext cx="344416" cy="396005"/>
                <a:chOff x="1768230" y="6622534"/>
                <a:chExt cx="344416" cy="252003"/>
              </a:xfrm>
            </p:grpSpPr>
            <p:sp>
              <p:nvSpPr>
                <p:cNvPr id="10" name="Parallelogram 9"/>
                <p:cNvSpPr>
                  <a:spLocks/>
                </p:cNvSpPr>
                <p:nvPr/>
              </p:nvSpPr>
              <p:spPr>
                <a:xfrm>
                  <a:off x="1768230" y="6622534"/>
                  <a:ext cx="107999" cy="251998"/>
                </a:xfrm>
                <a:prstGeom prst="parallelogram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Parallelogram 10"/>
                <p:cNvSpPr>
                  <a:spLocks/>
                </p:cNvSpPr>
                <p:nvPr/>
              </p:nvSpPr>
              <p:spPr>
                <a:xfrm>
                  <a:off x="1881554" y="6622539"/>
                  <a:ext cx="107999" cy="251998"/>
                </a:xfrm>
                <a:prstGeom prst="parallelogram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Parallelogram 11"/>
                <p:cNvSpPr>
                  <a:spLocks/>
                </p:cNvSpPr>
                <p:nvPr/>
              </p:nvSpPr>
              <p:spPr>
                <a:xfrm>
                  <a:off x="2004647" y="6622536"/>
                  <a:ext cx="107999" cy="251998"/>
                </a:xfrm>
                <a:prstGeom prst="parallelogram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7" name="TextBox 16"/>
          <p:cNvSpPr txBox="1"/>
          <p:nvPr/>
        </p:nvSpPr>
        <p:spPr>
          <a:xfrm>
            <a:off x="5601676" y="6648882"/>
            <a:ext cx="35550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cap="all" dirty="0" err="1">
                <a:solidFill>
                  <a:schemeClr val="bg1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mbria" panose="02040503050406030204" pitchFamily="18" charset="0"/>
              </a:rPr>
              <a:t>aarnet</a:t>
            </a:r>
            <a:r>
              <a:rPr lang="en-US" sz="1000" b="1" cap="all" dirty="0">
                <a:solidFill>
                  <a:schemeClr val="bg1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mbria" panose="02040503050406030204" pitchFamily="18" charset="0"/>
              </a:rPr>
              <a:t> meeting 23-25 May 2017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-12555" y="1"/>
            <a:ext cx="9156555" cy="1022350"/>
          </a:xfrm>
          <a:prstGeom prst="rect">
            <a:avLst/>
          </a:prstGeom>
          <a:solidFill>
            <a:srgbClr val="2E471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228600" y="-10"/>
            <a:ext cx="8714602" cy="1022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>
              <a:lnSpc>
                <a:spcPts val="3200"/>
              </a:lnSpc>
            </a:pPr>
            <a:r>
              <a:rPr lang="en-US" sz="2400" dirty="0">
                <a:ln w="9525"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reflection blurRad="25400" stA="21000" endPos="31000" dist="12700" dir="5400000" sy="-100000" algn="bl" rotWithShape="0"/>
                </a:effectLst>
                <a:latin typeface="Arial Black" panose="020B0A04020102020204" pitchFamily="34" charset="0"/>
              </a:rPr>
              <a:t>POST HARVEST TECHNOLOGY</a:t>
            </a:r>
            <a:endParaRPr kumimoji="0" lang="en-US" sz="2800" b="1" i="0" u="none" strike="noStrike" kern="1200" cap="none" spc="0" normalizeH="0" baseline="0" noProof="0" dirty="0">
              <a:ln w="9525">
                <a:noFill/>
              </a:ln>
              <a:solidFill>
                <a:prstClr val="white"/>
              </a:solidFill>
              <a:effectLst>
                <a:reflection blurRad="25400" stA="21000" endPos="31000" dist="12700" dir="5400000" sy="-100000" algn="bl" rotWithShape="0"/>
              </a:effectLst>
              <a:uLnTx/>
              <a:uFillTx/>
              <a:latin typeface="+mn-lt"/>
            </a:endParaRPr>
          </a:p>
        </p:txBody>
      </p:sp>
      <p:pic>
        <p:nvPicPr>
          <p:cNvPr id="29" name="Picture 28" descr="P6105939.JPG"/>
          <p:cNvPicPr>
            <a:picLocks noChangeAspect="1"/>
          </p:cNvPicPr>
          <p:nvPr/>
        </p:nvPicPr>
        <p:blipFill>
          <a:blip r:embed="rId3" cstate="print"/>
          <a:srcRect l="1249" t="6271" b="25664"/>
          <a:stretch>
            <a:fillRect/>
          </a:stretch>
        </p:blipFill>
        <p:spPr>
          <a:xfrm>
            <a:off x="8798" y="1075195"/>
            <a:ext cx="3669855" cy="205263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353" y="3108970"/>
            <a:ext cx="3670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Melicope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ptelefolia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Tenggek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burung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): 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57544435"/>
              </p:ext>
            </p:extLst>
          </p:nvPr>
        </p:nvGraphicFramePr>
        <p:xfrm>
          <a:off x="8353" y="3451723"/>
          <a:ext cx="3670300" cy="11125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53847">
                  <a:extLst>
                    <a:ext uri="{9D8B030D-6E8A-4147-A177-3AD203B41FA5}">
                      <a16:colId xmlns="" xmlns:a16="http://schemas.microsoft.com/office/drawing/2014/main" val="1988438359"/>
                    </a:ext>
                  </a:extLst>
                </a:gridCol>
                <a:gridCol w="1316453">
                  <a:extLst>
                    <a:ext uri="{9D8B030D-6E8A-4147-A177-3AD203B41FA5}">
                      <a16:colId xmlns="" xmlns:a16="http://schemas.microsoft.com/office/drawing/2014/main" val="16315051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171450"/>
                      <a:r>
                        <a:rPr lang="en-US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Optimum temperature</a:t>
                      </a:r>
                      <a:endParaRPr lang="en-US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0"/>
                      <a:r>
                        <a:rPr lang="en-US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6 – 8</a:t>
                      </a:r>
                      <a:r>
                        <a:rPr lang="en-US" sz="1600" b="1" baseline="30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0</a:t>
                      </a:r>
                      <a:r>
                        <a:rPr lang="en-US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C</a:t>
                      </a:r>
                      <a:endParaRPr lang="en-US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71744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171450"/>
                      <a:r>
                        <a:rPr lang="en-US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Storage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4300" indent="0"/>
                      <a:r>
                        <a:rPr lang="en-US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17 days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142107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171450"/>
                      <a:r>
                        <a:rPr lang="en-US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Packaging</a:t>
                      </a:r>
                      <a:endParaRPr lang="en-US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4300" indent="0"/>
                      <a:r>
                        <a:rPr lang="en-US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PP 0.08mm</a:t>
                      </a:r>
                      <a:endParaRPr lang="en-US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30718152"/>
                  </a:ext>
                </a:extLst>
              </a:tr>
            </a:tbl>
          </a:graphicData>
        </a:graphic>
      </p:graphicFrame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5939" y="1075160"/>
            <a:ext cx="3115607" cy="2052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4852" y="1075148"/>
            <a:ext cx="2359148" cy="2052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71879873"/>
              </p:ext>
            </p:extLst>
          </p:nvPr>
        </p:nvGraphicFramePr>
        <p:xfrm>
          <a:off x="3715938" y="3451723"/>
          <a:ext cx="5428062" cy="14833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428062">
                  <a:extLst>
                    <a:ext uri="{9D8B030D-6E8A-4147-A177-3AD203B41FA5}">
                      <a16:colId xmlns="" xmlns:a16="http://schemas.microsoft.com/office/drawing/2014/main" val="19884383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571500"/>
                      <a:r>
                        <a:rPr lang="en-US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At ambient (25 C) last for 1 week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71744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571500"/>
                      <a:r>
                        <a:rPr lang="en-US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At 10 C good quality, last for 3 weeks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142107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571500"/>
                      <a:r>
                        <a:rPr lang="en-US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At 5 C good quality maintain till week 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30718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571500"/>
                      <a:r>
                        <a:rPr lang="en-US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Using shrink wrap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74281939"/>
                  </a:ext>
                </a:extLst>
              </a:tr>
            </a:tbl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3715938" y="3108970"/>
            <a:ext cx="54280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71500"/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Low-land Cabbage 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4" name="Picture 3"/>
          <p:cNvPicPr>
            <a:picLocks noChangeAspect="1" noChangeArrowheads="1"/>
          </p:cNvPicPr>
          <p:nvPr/>
        </p:nvPicPr>
        <p:blipFill rotWithShape="1">
          <a:blip r:embed="rId6" cstate="print"/>
          <a:srcRect b="6501"/>
          <a:stretch/>
        </p:blipFill>
        <p:spPr bwMode="auto">
          <a:xfrm>
            <a:off x="-16840" y="4610100"/>
            <a:ext cx="3695493" cy="171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0582370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528460" y="2182505"/>
            <a:ext cx="18473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/>
              <a:solidFill>
                <a:srgbClr val="9BBB59"/>
              </a:solidFill>
              <a:effectLst/>
              <a:uLnTx/>
              <a:uFillTx/>
              <a:latin typeface="Brush Script MT" pitchFamily="66" charset="0"/>
              <a:ea typeface="+mn-ea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07617" y="4267200"/>
            <a:ext cx="5229253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0" b="1" i="0" u="none" strike="noStrike" kern="1200" cap="none" spc="5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1BCFF"/>
                </a:solidFill>
                <a:effectLst>
                  <a:glow rad="63500">
                    <a:prstClr val="black">
                      <a:alpha val="3000"/>
                    </a:prst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45000" endPos="21000" dist="6350" dir="5400000" sy="-100000" algn="bl" rotWithShape="0"/>
                </a:effectLst>
                <a:uLnTx/>
                <a:uFillTx/>
                <a:latin typeface="Brush Script MT" pitchFamily="66" charset="0"/>
                <a:ea typeface="+mn-ea"/>
                <a:cs typeface="Arial" charset="0"/>
              </a:rPr>
              <a:t>Thank You</a:t>
            </a:r>
            <a:endParaRPr kumimoji="0" lang="en-US" sz="11000" b="1" i="0" u="none" strike="noStrike" kern="1200" cap="none" spc="50" normalizeH="0" baseline="0" noProof="0" dirty="0">
              <a:ln w="11430">
                <a:solidFill>
                  <a:prstClr val="black"/>
                </a:solidFill>
              </a:ln>
              <a:solidFill>
                <a:srgbClr val="01BCFF"/>
              </a:solidFill>
              <a:effectLst>
                <a:glow rad="63500">
                  <a:prstClr val="black">
                    <a:alpha val="3000"/>
                  </a:prst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45000" endPos="21000" dist="6350" dir="5400000" sy="-100000" algn="bl" rotWithShape="0"/>
              </a:effectLst>
              <a:uLnTx/>
              <a:uFillTx/>
              <a:latin typeface="Brush Script MT" pitchFamily="66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0609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/>
        </p:nvSpPr>
        <p:spPr>
          <a:xfrm>
            <a:off x="0" y="4305066"/>
            <a:ext cx="9163537" cy="202027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-6278" y="1025156"/>
            <a:ext cx="9163537" cy="320972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12555" y="0"/>
            <a:ext cx="9176092" cy="932793"/>
          </a:xfrm>
          <a:prstGeom prst="rect">
            <a:avLst/>
          </a:prstGeom>
          <a:solidFill>
            <a:srgbClr val="216D5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57201" y="1"/>
            <a:ext cx="7998548" cy="908538"/>
          </a:xfrm>
        </p:spPr>
        <p:txBody>
          <a:bodyPr anchor="ctr">
            <a:normAutofit/>
          </a:bodyPr>
          <a:lstStyle/>
          <a:p>
            <a:pPr lvl="0" algn="l"/>
            <a:r>
              <a:rPr lang="en-US" sz="3600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Malaysian Vegetable Industry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47432" y="4376095"/>
            <a:ext cx="613985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There are more than </a:t>
            </a:r>
            <a:r>
              <a:rPr lang="en-US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 types</a:t>
            </a:r>
            <a:r>
              <a:rPr lang="en-US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vegetables grown in Malaysia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Temperate vegetables cultivated at the high land area, </a:t>
            </a:r>
            <a:r>
              <a:rPr lang="en-US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Cameron Highland</a:t>
            </a:r>
            <a:r>
              <a:rPr lang="en-US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(~1,800m altitude, </a:t>
            </a:r>
            <a:r>
              <a:rPr lang="en-US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8-25°C) </a:t>
            </a:r>
            <a:endParaRPr kumimoji="0" lang="en-US" sz="23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447431" y="6328846"/>
            <a:ext cx="8716106" cy="538935"/>
            <a:chOff x="447431" y="6342845"/>
            <a:chExt cx="8716106" cy="538935"/>
          </a:xfrm>
        </p:grpSpPr>
        <p:pic>
          <p:nvPicPr>
            <p:cNvPr id="43" name="Picture 42" descr="01 logo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431" y="6342845"/>
              <a:ext cx="1256349" cy="524528"/>
            </a:xfrm>
            <a:prstGeom prst="rect">
              <a:avLst/>
            </a:prstGeom>
          </p:spPr>
        </p:pic>
        <p:grpSp>
          <p:nvGrpSpPr>
            <p:cNvPr id="44" name="Group 43"/>
            <p:cNvGrpSpPr/>
            <p:nvPr/>
          </p:nvGrpSpPr>
          <p:grpSpPr>
            <a:xfrm>
              <a:off x="1768230" y="6485775"/>
              <a:ext cx="7395307" cy="396005"/>
              <a:chOff x="1768230" y="6485775"/>
              <a:chExt cx="7395307" cy="396005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1846385" y="6630990"/>
                <a:ext cx="7317152" cy="250778"/>
              </a:xfrm>
              <a:prstGeom prst="rect">
                <a:avLst/>
              </a:prstGeom>
              <a:solidFill>
                <a:srgbClr val="216D57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2014416" y="6715690"/>
                <a:ext cx="7149121" cy="16607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47" name="Group 46"/>
              <p:cNvGrpSpPr/>
              <p:nvPr/>
            </p:nvGrpSpPr>
            <p:grpSpPr>
              <a:xfrm>
                <a:off x="1768230" y="6485775"/>
                <a:ext cx="344416" cy="396005"/>
                <a:chOff x="1768230" y="6622534"/>
                <a:chExt cx="344416" cy="252003"/>
              </a:xfrm>
            </p:grpSpPr>
            <p:sp>
              <p:nvSpPr>
                <p:cNvPr id="48" name="Parallelogram 47"/>
                <p:cNvSpPr>
                  <a:spLocks/>
                </p:cNvSpPr>
                <p:nvPr/>
              </p:nvSpPr>
              <p:spPr>
                <a:xfrm>
                  <a:off x="1768230" y="6622534"/>
                  <a:ext cx="107999" cy="251998"/>
                </a:xfrm>
                <a:prstGeom prst="parallelogram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Parallelogram 48"/>
                <p:cNvSpPr>
                  <a:spLocks/>
                </p:cNvSpPr>
                <p:nvPr/>
              </p:nvSpPr>
              <p:spPr>
                <a:xfrm>
                  <a:off x="1881554" y="6622539"/>
                  <a:ext cx="107999" cy="251998"/>
                </a:xfrm>
                <a:prstGeom prst="parallelogram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Parallelogram 49"/>
                <p:cNvSpPr>
                  <a:spLocks/>
                </p:cNvSpPr>
                <p:nvPr/>
              </p:nvSpPr>
              <p:spPr>
                <a:xfrm>
                  <a:off x="2004647" y="6622536"/>
                  <a:ext cx="107999" cy="251998"/>
                </a:xfrm>
                <a:prstGeom prst="parallelogram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51" name="Subtitle 7"/>
          <p:cNvSpPr>
            <a:spLocks noGrp="1"/>
          </p:cNvSpPr>
          <p:nvPr>
            <p:ph type="subTitle" idx="1"/>
          </p:nvPr>
        </p:nvSpPr>
        <p:spPr>
          <a:xfrm>
            <a:off x="457201" y="1135583"/>
            <a:ext cx="8512341" cy="1647429"/>
          </a:xfrm>
        </p:spPr>
        <p:txBody>
          <a:bodyPr>
            <a:noAutofit/>
          </a:bodyPr>
          <a:lstStyle/>
          <a:p>
            <a:pPr marL="342900" lvl="0" indent="-342900" algn="l">
              <a:buFont typeface="Arial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Export value RM1,097,134,000 (2015)</a:t>
            </a:r>
          </a:p>
          <a:p>
            <a:pPr marL="342900" lvl="0" indent="-342900" algn="l">
              <a:buFont typeface="Arial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Import value 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RM4,480,709,000 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(2015) </a:t>
            </a:r>
          </a:p>
          <a:p>
            <a:pPr marL="342900" lvl="0" indent="-342900" algn="l">
              <a:buFont typeface="Arial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Vegetable production in Malaysia comprises of the tropical and temperate types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1050707" y="2811517"/>
            <a:ext cx="7013398" cy="1619998"/>
            <a:chOff x="1020627" y="796222"/>
            <a:chExt cx="7013398" cy="1619998"/>
          </a:xfrm>
        </p:grpSpPr>
        <p:sp>
          <p:nvSpPr>
            <p:cNvPr id="35" name="Oval 34"/>
            <p:cNvSpPr>
              <a:spLocks noChangeAspect="1"/>
            </p:cNvSpPr>
            <p:nvPr/>
          </p:nvSpPr>
          <p:spPr>
            <a:xfrm>
              <a:off x="4671999" y="796222"/>
              <a:ext cx="1619998" cy="1619998"/>
            </a:xfrm>
            <a:prstGeom prst="ellipse">
              <a:avLst/>
            </a:prstGeom>
            <a:noFill/>
            <a:ln w="38100" cmpd="dbl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Oval 35"/>
            <p:cNvSpPr>
              <a:spLocks noChangeAspect="1"/>
            </p:cNvSpPr>
            <p:nvPr/>
          </p:nvSpPr>
          <p:spPr>
            <a:xfrm>
              <a:off x="6414027" y="796222"/>
              <a:ext cx="1619998" cy="1619998"/>
            </a:xfrm>
            <a:prstGeom prst="ellipse">
              <a:avLst/>
            </a:prstGeom>
            <a:noFill/>
            <a:ln w="38100" cmpd="dbl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1020627" y="1208478"/>
              <a:ext cx="5498841" cy="397744"/>
              <a:chOff x="1020627" y="1208478"/>
              <a:chExt cx="5498841" cy="397744"/>
            </a:xfrm>
          </p:grpSpPr>
          <p:cxnSp>
            <p:nvCxnSpPr>
              <p:cNvPr id="69" name="Straight Connector 68"/>
              <p:cNvCxnSpPr/>
              <p:nvPr/>
            </p:nvCxnSpPr>
            <p:spPr>
              <a:xfrm>
                <a:off x="1480673" y="1606221"/>
                <a:ext cx="5038795" cy="1"/>
              </a:xfrm>
              <a:prstGeom prst="line">
                <a:avLst/>
              </a:prstGeom>
              <a:ln w="5715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1020627" y="1208478"/>
                <a:ext cx="469815" cy="397744"/>
              </a:xfrm>
              <a:prstGeom prst="line">
                <a:avLst/>
              </a:prstGeom>
              <a:ln w="5715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Oval 39"/>
            <p:cNvSpPr>
              <a:spLocks noChangeAspect="1"/>
            </p:cNvSpPr>
            <p:nvPr/>
          </p:nvSpPr>
          <p:spPr>
            <a:xfrm>
              <a:off x="6538226" y="920421"/>
              <a:ext cx="1371600" cy="1371600"/>
            </a:xfrm>
            <a:prstGeom prst="ellipse">
              <a:avLst/>
            </a:prstGeom>
            <a:blipFill rotWithShape="1">
              <a:blip r:embed="rId4" cstate="print"/>
              <a:stretch>
                <a:fillRect/>
              </a:stretch>
            </a:blipFill>
            <a:ln w="38100" cmpd="dbl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 dirty="0">
                <a:solidFill>
                  <a:prstClr val="white"/>
                </a:solidFill>
                <a:latin typeface="Arial"/>
              </a:endParaRPr>
            </a:p>
          </p:txBody>
        </p:sp>
        <p:grpSp>
          <p:nvGrpSpPr>
            <p:cNvPr id="41" name="Group 40"/>
            <p:cNvGrpSpPr/>
            <p:nvPr/>
          </p:nvGrpSpPr>
          <p:grpSpPr>
            <a:xfrm flipV="1">
              <a:off x="1020627" y="1709798"/>
              <a:ext cx="5498841" cy="397744"/>
              <a:chOff x="1020627" y="1208478"/>
              <a:chExt cx="5498841" cy="397744"/>
            </a:xfrm>
          </p:grpSpPr>
          <p:cxnSp>
            <p:nvCxnSpPr>
              <p:cNvPr id="67" name="Straight Connector 66"/>
              <p:cNvCxnSpPr/>
              <p:nvPr/>
            </p:nvCxnSpPr>
            <p:spPr>
              <a:xfrm>
                <a:off x="1480673" y="1606221"/>
                <a:ext cx="5038795" cy="1"/>
              </a:xfrm>
              <a:prstGeom prst="line">
                <a:avLst/>
              </a:prstGeom>
              <a:ln w="5715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1020627" y="1208478"/>
                <a:ext cx="469815" cy="397744"/>
              </a:xfrm>
              <a:prstGeom prst="line">
                <a:avLst/>
              </a:prstGeom>
              <a:ln w="5715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Oval 51"/>
            <p:cNvSpPr>
              <a:spLocks noChangeAspect="1"/>
            </p:cNvSpPr>
            <p:nvPr/>
          </p:nvSpPr>
          <p:spPr>
            <a:xfrm>
              <a:off x="4797999" y="922222"/>
              <a:ext cx="1367999" cy="1367999"/>
            </a:xfrm>
            <a:prstGeom prst="ellipse">
              <a:avLst/>
            </a:prstGeom>
            <a:blipFill rotWithShape="1">
              <a:blip r:embed="rId5" cstate="print"/>
              <a:stretch>
                <a:fillRect/>
              </a:stretch>
            </a:blipFill>
            <a:ln w="38100" cmpd="dbl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 dirty="0">
                <a:solidFill>
                  <a:prstClr val="white"/>
                </a:solidFill>
                <a:latin typeface="Arial"/>
              </a:endParaRPr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2929971" y="796222"/>
              <a:ext cx="1619998" cy="1619998"/>
              <a:chOff x="4737959" y="796222"/>
              <a:chExt cx="1619998" cy="1619998"/>
            </a:xfrm>
          </p:grpSpPr>
          <p:sp>
            <p:nvSpPr>
              <p:cNvPr id="58" name="Oval 57"/>
              <p:cNvSpPr>
                <a:spLocks noChangeAspect="1"/>
              </p:cNvSpPr>
              <p:nvPr/>
            </p:nvSpPr>
            <p:spPr>
              <a:xfrm>
                <a:off x="4737959" y="796222"/>
                <a:ext cx="1619998" cy="1619998"/>
              </a:xfrm>
              <a:prstGeom prst="ellipse">
                <a:avLst/>
              </a:prstGeom>
              <a:noFill/>
              <a:ln w="38100" cmpd="dbl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" name="Oval 63"/>
              <p:cNvSpPr>
                <a:spLocks noChangeAspect="1"/>
              </p:cNvSpPr>
              <p:nvPr/>
            </p:nvSpPr>
            <p:spPr>
              <a:xfrm>
                <a:off x="4863959" y="922222"/>
                <a:ext cx="1367999" cy="1367999"/>
              </a:xfrm>
              <a:prstGeom prst="ellipse">
                <a:avLst/>
              </a:prstGeom>
              <a:blipFill rotWithShape="1">
                <a:blip r:embed="rId6" cstate="print"/>
                <a:stretch>
                  <a:fillRect/>
                </a:stretch>
              </a:blipFill>
              <a:ln w="38100" cmpd="dbl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 dirty="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037" y="4016749"/>
            <a:ext cx="3795963" cy="2529397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32" name="TextBox 31"/>
          <p:cNvSpPr txBox="1"/>
          <p:nvPr/>
        </p:nvSpPr>
        <p:spPr>
          <a:xfrm>
            <a:off x="5601676" y="6648882"/>
            <a:ext cx="35550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cap="all" dirty="0" err="1">
                <a:solidFill>
                  <a:schemeClr val="bg1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mbria" panose="02040503050406030204" pitchFamily="18" charset="0"/>
              </a:rPr>
              <a:t>aarnet</a:t>
            </a:r>
            <a:r>
              <a:rPr lang="en-US" sz="1000" b="1" cap="all" dirty="0">
                <a:solidFill>
                  <a:schemeClr val="bg1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mbria" panose="02040503050406030204" pitchFamily="18" charset="0"/>
              </a:rPr>
              <a:t> meeting 23-25 May 2017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45075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/>
        </p:nvSpPr>
        <p:spPr>
          <a:xfrm>
            <a:off x="0" y="4305066"/>
            <a:ext cx="9163537" cy="202027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-6278" y="1025156"/>
            <a:ext cx="9163537" cy="320972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12555" y="0"/>
            <a:ext cx="9176092" cy="932793"/>
          </a:xfrm>
          <a:prstGeom prst="rect">
            <a:avLst/>
          </a:prstGeom>
          <a:solidFill>
            <a:srgbClr val="216D5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57201" y="1"/>
            <a:ext cx="7998548" cy="908538"/>
          </a:xfrm>
        </p:spPr>
        <p:txBody>
          <a:bodyPr anchor="ctr">
            <a:normAutofit/>
          </a:bodyPr>
          <a:lstStyle/>
          <a:p>
            <a:pPr lvl="0" algn="l"/>
            <a:r>
              <a:rPr lang="en-US" sz="3600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Malaysian Vegetable Industry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47432" y="4376095"/>
            <a:ext cx="852211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Production areas of these vegetables increasing every year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supply is still insufficient thus allowing increasing import of these vegetables annually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Import value (2013): </a:t>
            </a:r>
            <a:r>
              <a:rPr lang="en-US" sz="23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Chilli</a:t>
            </a:r>
            <a:r>
              <a:rPr lang="en-US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RM136.16 mill , Tomato RM58.92 mill, Cabbage RM122 mill</a:t>
            </a:r>
            <a:r>
              <a:rPr lang="en-US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23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447431" y="6328846"/>
            <a:ext cx="8716106" cy="538935"/>
            <a:chOff x="447431" y="6342845"/>
            <a:chExt cx="8716106" cy="538935"/>
          </a:xfrm>
        </p:grpSpPr>
        <p:pic>
          <p:nvPicPr>
            <p:cNvPr id="43" name="Picture 42" descr="01 logo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431" y="6342845"/>
              <a:ext cx="1256349" cy="524528"/>
            </a:xfrm>
            <a:prstGeom prst="rect">
              <a:avLst/>
            </a:prstGeom>
          </p:spPr>
        </p:pic>
        <p:grpSp>
          <p:nvGrpSpPr>
            <p:cNvPr id="44" name="Group 43"/>
            <p:cNvGrpSpPr/>
            <p:nvPr/>
          </p:nvGrpSpPr>
          <p:grpSpPr>
            <a:xfrm>
              <a:off x="1768230" y="6485775"/>
              <a:ext cx="7395307" cy="396005"/>
              <a:chOff x="1768230" y="6485775"/>
              <a:chExt cx="7395307" cy="396005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1846385" y="6630990"/>
                <a:ext cx="7317152" cy="250778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2014416" y="6715690"/>
                <a:ext cx="7149121" cy="16607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47" name="Group 46"/>
              <p:cNvGrpSpPr/>
              <p:nvPr/>
            </p:nvGrpSpPr>
            <p:grpSpPr>
              <a:xfrm>
                <a:off x="1768230" y="6485775"/>
                <a:ext cx="344416" cy="396005"/>
                <a:chOff x="1768230" y="6622534"/>
                <a:chExt cx="344416" cy="252003"/>
              </a:xfrm>
            </p:grpSpPr>
            <p:sp>
              <p:nvSpPr>
                <p:cNvPr id="48" name="Parallelogram 47"/>
                <p:cNvSpPr>
                  <a:spLocks/>
                </p:cNvSpPr>
                <p:nvPr/>
              </p:nvSpPr>
              <p:spPr>
                <a:xfrm>
                  <a:off x="1768230" y="6622534"/>
                  <a:ext cx="107999" cy="251998"/>
                </a:xfrm>
                <a:prstGeom prst="parallelogram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Parallelogram 48"/>
                <p:cNvSpPr>
                  <a:spLocks/>
                </p:cNvSpPr>
                <p:nvPr/>
              </p:nvSpPr>
              <p:spPr>
                <a:xfrm>
                  <a:off x="1881554" y="6622539"/>
                  <a:ext cx="107999" cy="251998"/>
                </a:xfrm>
                <a:prstGeom prst="parallelogram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Parallelogram 49"/>
                <p:cNvSpPr>
                  <a:spLocks/>
                </p:cNvSpPr>
                <p:nvPr/>
              </p:nvSpPr>
              <p:spPr>
                <a:xfrm>
                  <a:off x="2004647" y="6622536"/>
                  <a:ext cx="107999" cy="251998"/>
                </a:xfrm>
                <a:prstGeom prst="parallelogram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51" name="Subtitle 7"/>
          <p:cNvSpPr>
            <a:spLocks noGrp="1"/>
          </p:cNvSpPr>
          <p:nvPr>
            <p:ph type="subTitle" idx="1"/>
          </p:nvPr>
        </p:nvSpPr>
        <p:spPr>
          <a:xfrm>
            <a:off x="457201" y="1135583"/>
            <a:ext cx="8512341" cy="2660356"/>
          </a:xfrm>
        </p:spPr>
        <p:txBody>
          <a:bodyPr>
            <a:noAutofit/>
          </a:bodyPr>
          <a:lstStyle/>
          <a:p>
            <a:pPr marL="342900" lvl="0" indent="-342900" algn="l">
              <a:buFont typeface="Arial"/>
              <a:buChar char="•"/>
            </a:pP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Chilli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tomato and cabbage are among the most important and highly demand locally</a:t>
            </a:r>
          </a:p>
          <a:p>
            <a:pPr marL="342900" lvl="0" indent="-342900" algn="l">
              <a:buFont typeface="Arial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Local consumption per capital (DOA, 2015)</a:t>
            </a:r>
          </a:p>
          <a:p>
            <a:pPr marL="800100" lvl="1" indent="-342900" algn="l">
              <a:buFont typeface="Arial"/>
              <a:buChar char="•"/>
            </a:pP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Chilli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2.5 kg/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yr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 algn="l"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Tomato 3.6 kg/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yr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 algn="l"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Cabbage 10.1 kg/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yr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580" y="2224548"/>
            <a:ext cx="2816593" cy="2112445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194" y="2385396"/>
            <a:ext cx="3170227" cy="1790749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441" y="2224548"/>
            <a:ext cx="3168667" cy="2112445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20" name="TextBox 19"/>
          <p:cNvSpPr txBox="1"/>
          <p:nvPr/>
        </p:nvSpPr>
        <p:spPr>
          <a:xfrm>
            <a:off x="5601676" y="6648882"/>
            <a:ext cx="35550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cap="all" dirty="0" err="1">
                <a:solidFill>
                  <a:schemeClr val="bg1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mbria" panose="02040503050406030204" pitchFamily="18" charset="0"/>
              </a:rPr>
              <a:t>aarnet</a:t>
            </a:r>
            <a:r>
              <a:rPr lang="en-US" sz="1000" b="1" cap="all" dirty="0">
                <a:solidFill>
                  <a:schemeClr val="bg1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mbria" panose="02040503050406030204" pitchFamily="18" charset="0"/>
              </a:rPr>
              <a:t> meeting 23-25 May 2017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85135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/>
        </p:nvSpPr>
        <p:spPr>
          <a:xfrm>
            <a:off x="0" y="4533700"/>
            <a:ext cx="9163537" cy="1791636"/>
          </a:xfrm>
          <a:prstGeom prst="rect">
            <a:avLst/>
          </a:prstGeom>
          <a:solidFill>
            <a:srgbClr val="53100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-6277" y="995076"/>
            <a:ext cx="6659740" cy="34873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12555" y="0"/>
            <a:ext cx="9176092" cy="93279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83534" y="36097"/>
            <a:ext cx="7998548" cy="908538"/>
          </a:xfrm>
        </p:spPr>
        <p:txBody>
          <a:bodyPr anchor="ctr">
            <a:normAutofit fontScale="90000"/>
          </a:bodyPr>
          <a:lstStyle/>
          <a:p>
            <a:pPr lvl="0">
              <a:lnSpc>
                <a:spcPts val="3300"/>
              </a:lnSpc>
            </a:pPr>
            <a:r>
              <a:rPr lang="en-US" sz="3600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CHALLENGES IN MALAYSIAN VEGETABLE INDUSTRY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47432" y="4646808"/>
            <a:ext cx="8522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Transformation into Competitive and Sustainable Industry.  Thus to focus on increase productivity, expansion of commercial cultivation areas, reduce post harvest losses and strengthen market.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447431" y="6328846"/>
            <a:ext cx="8716106" cy="538935"/>
            <a:chOff x="447431" y="6342845"/>
            <a:chExt cx="8716106" cy="538935"/>
          </a:xfrm>
        </p:grpSpPr>
        <p:pic>
          <p:nvPicPr>
            <p:cNvPr id="43" name="Picture 42" descr="01 logo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431" y="6342845"/>
              <a:ext cx="1256349" cy="524528"/>
            </a:xfrm>
            <a:prstGeom prst="rect">
              <a:avLst/>
            </a:prstGeom>
          </p:spPr>
        </p:pic>
        <p:grpSp>
          <p:nvGrpSpPr>
            <p:cNvPr id="44" name="Group 43"/>
            <p:cNvGrpSpPr/>
            <p:nvPr/>
          </p:nvGrpSpPr>
          <p:grpSpPr>
            <a:xfrm>
              <a:off x="1768230" y="6485775"/>
              <a:ext cx="7395307" cy="396005"/>
              <a:chOff x="1768230" y="6485775"/>
              <a:chExt cx="7395307" cy="396005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1846385" y="6630990"/>
                <a:ext cx="7317152" cy="250778"/>
              </a:xfrm>
              <a:prstGeom prst="rect">
                <a:avLst/>
              </a:prstGeom>
              <a:solidFill>
                <a:srgbClr val="41312B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2014416" y="6715690"/>
                <a:ext cx="7149121" cy="16607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47" name="Group 46"/>
              <p:cNvGrpSpPr/>
              <p:nvPr/>
            </p:nvGrpSpPr>
            <p:grpSpPr>
              <a:xfrm>
                <a:off x="1768230" y="6485775"/>
                <a:ext cx="344416" cy="396005"/>
                <a:chOff x="1768230" y="6622534"/>
                <a:chExt cx="344416" cy="252003"/>
              </a:xfrm>
            </p:grpSpPr>
            <p:sp>
              <p:nvSpPr>
                <p:cNvPr id="48" name="Parallelogram 47"/>
                <p:cNvSpPr>
                  <a:spLocks/>
                </p:cNvSpPr>
                <p:nvPr/>
              </p:nvSpPr>
              <p:spPr>
                <a:xfrm>
                  <a:off x="1768230" y="6622534"/>
                  <a:ext cx="107999" cy="251998"/>
                </a:xfrm>
                <a:prstGeom prst="parallelogram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Parallelogram 48"/>
                <p:cNvSpPr>
                  <a:spLocks/>
                </p:cNvSpPr>
                <p:nvPr/>
              </p:nvSpPr>
              <p:spPr>
                <a:xfrm>
                  <a:off x="1881554" y="6622539"/>
                  <a:ext cx="107999" cy="251998"/>
                </a:xfrm>
                <a:prstGeom prst="parallelogram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Parallelogram 49"/>
                <p:cNvSpPr>
                  <a:spLocks/>
                </p:cNvSpPr>
                <p:nvPr/>
              </p:nvSpPr>
              <p:spPr>
                <a:xfrm>
                  <a:off x="2004647" y="6622536"/>
                  <a:ext cx="107999" cy="251998"/>
                </a:xfrm>
                <a:prstGeom prst="parallelogram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51" name="Subtitle 7"/>
          <p:cNvSpPr>
            <a:spLocks noGrp="1"/>
          </p:cNvSpPr>
          <p:nvPr>
            <p:ph type="subTitle" idx="1"/>
          </p:nvPr>
        </p:nvSpPr>
        <p:spPr>
          <a:xfrm>
            <a:off x="447431" y="1105502"/>
            <a:ext cx="6250403" cy="3289249"/>
          </a:xfrm>
        </p:spPr>
        <p:txBody>
          <a:bodyPr>
            <a:noAutofit/>
          </a:bodyPr>
          <a:lstStyle/>
          <a:p>
            <a:pPr marL="342900" lvl="0" indent="-342900" algn="l"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Local demand of Vegetables expected to be increased at 4.5% yearly i.e. from 1.6 to 2.4 million MT (2010-2020)</a:t>
            </a:r>
          </a:p>
          <a:p>
            <a:pPr marL="342900" lvl="0" indent="-342900" algn="l"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 capital consumption to be increased at 2.6% yearly (55 kg to 70 kg)</a:t>
            </a:r>
          </a:p>
          <a:p>
            <a:pPr marL="342900" lvl="0" indent="-342900" algn="l"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Insufficient of production to cater for local demand</a:t>
            </a:r>
          </a:p>
          <a:p>
            <a:pPr marL="342900" lvl="0" indent="-342900" algn="l"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Issues in vegetable production: small scale production, high cost of production – import seeds, competition with low cost production countries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697834" y="1165088"/>
            <a:ext cx="2452203" cy="3147301"/>
            <a:chOff x="6697834" y="1178051"/>
            <a:chExt cx="2452203" cy="314730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7834" y="1178051"/>
              <a:ext cx="2446165" cy="183462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7834" y="3042755"/>
              <a:ext cx="2452203" cy="1282597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5601676" y="6648882"/>
            <a:ext cx="35550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cap="all" dirty="0" err="1">
                <a:solidFill>
                  <a:schemeClr val="bg1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mbria" panose="02040503050406030204" pitchFamily="18" charset="0"/>
              </a:rPr>
              <a:t>aarnet</a:t>
            </a:r>
            <a:r>
              <a:rPr lang="en-US" sz="1000" b="1" cap="all" dirty="0">
                <a:solidFill>
                  <a:schemeClr val="bg1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mbria" panose="02040503050406030204" pitchFamily="18" charset="0"/>
              </a:rPr>
              <a:t> meeting 23-25 May 2017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36578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4537668" y="4533700"/>
            <a:ext cx="4606332" cy="1791636"/>
          </a:xfrm>
          <a:prstGeom prst="rect">
            <a:avLst/>
          </a:prstGeom>
          <a:solidFill>
            <a:srgbClr val="0C2A2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37668" y="4690178"/>
            <a:ext cx="4606332" cy="1463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668" y="251621"/>
            <a:ext cx="4608400" cy="4235662"/>
          </a:xfrm>
          <a:prstGeom prst="rect">
            <a:avLst/>
          </a:prstGeom>
        </p:spPr>
      </p:pic>
      <p:sp>
        <p:nvSpPr>
          <p:cNvPr id="56" name="Rectangle 55"/>
          <p:cNvSpPr/>
          <p:nvPr/>
        </p:nvSpPr>
        <p:spPr>
          <a:xfrm>
            <a:off x="0" y="4533700"/>
            <a:ext cx="4503488" cy="1791636"/>
          </a:xfrm>
          <a:prstGeom prst="rect">
            <a:avLst/>
          </a:prstGeom>
          <a:solidFill>
            <a:srgbClr val="1C5E4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-6277" y="995076"/>
            <a:ext cx="4509765" cy="34873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12555" y="0"/>
            <a:ext cx="9156555" cy="93279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83534" y="36097"/>
            <a:ext cx="7998548" cy="908538"/>
          </a:xfrm>
        </p:spPr>
        <p:txBody>
          <a:bodyPr anchor="ctr">
            <a:normAutofit fontScale="90000"/>
          </a:bodyPr>
          <a:lstStyle/>
          <a:p>
            <a:pPr lvl="0">
              <a:lnSpc>
                <a:spcPts val="3300"/>
              </a:lnSpc>
            </a:pPr>
            <a:r>
              <a:rPr lang="nb-NO" sz="3600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R&amp;D VEGETABLE IN MARDI: </a:t>
            </a:r>
            <a:r>
              <a:rPr lang="nb-NO" sz="36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Aims</a:t>
            </a:r>
            <a:endParaRPr lang="en-US" sz="3600" b="1" dirty="0">
              <a:ln w="635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75248" y="4544535"/>
            <a:ext cx="41787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342900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Focus Crop:</a:t>
            </a:r>
          </a:p>
          <a:p>
            <a:pPr marL="342900" lvl="3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High Value Vegetables for low land cultivation</a:t>
            </a:r>
          </a:p>
          <a:p>
            <a:pPr marL="342900" lvl="3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Traditional/ Local Vegetables: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bioprospeksi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and domestication 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447431" y="6328846"/>
            <a:ext cx="8716106" cy="538935"/>
            <a:chOff x="447431" y="6342845"/>
            <a:chExt cx="8716106" cy="538935"/>
          </a:xfrm>
        </p:grpSpPr>
        <p:pic>
          <p:nvPicPr>
            <p:cNvPr id="43" name="Picture 42" descr="01 logo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431" y="6342845"/>
              <a:ext cx="1256349" cy="524528"/>
            </a:xfrm>
            <a:prstGeom prst="rect">
              <a:avLst/>
            </a:prstGeom>
          </p:spPr>
        </p:pic>
        <p:grpSp>
          <p:nvGrpSpPr>
            <p:cNvPr id="44" name="Group 43"/>
            <p:cNvGrpSpPr/>
            <p:nvPr/>
          </p:nvGrpSpPr>
          <p:grpSpPr>
            <a:xfrm>
              <a:off x="1768230" y="6485775"/>
              <a:ext cx="7395307" cy="396005"/>
              <a:chOff x="1768230" y="6485775"/>
              <a:chExt cx="7395307" cy="396005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1846385" y="6630990"/>
                <a:ext cx="7317152" cy="250778"/>
              </a:xfrm>
              <a:prstGeom prst="rect">
                <a:avLst/>
              </a:prstGeom>
              <a:solidFill>
                <a:srgbClr val="1C5E4B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2014416" y="6715690"/>
                <a:ext cx="7149121" cy="16607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47" name="Group 46"/>
              <p:cNvGrpSpPr/>
              <p:nvPr/>
            </p:nvGrpSpPr>
            <p:grpSpPr>
              <a:xfrm>
                <a:off x="1768230" y="6485775"/>
                <a:ext cx="344416" cy="396005"/>
                <a:chOff x="1768230" y="6622534"/>
                <a:chExt cx="344416" cy="252003"/>
              </a:xfrm>
            </p:grpSpPr>
            <p:sp>
              <p:nvSpPr>
                <p:cNvPr id="48" name="Parallelogram 47"/>
                <p:cNvSpPr>
                  <a:spLocks/>
                </p:cNvSpPr>
                <p:nvPr/>
              </p:nvSpPr>
              <p:spPr>
                <a:xfrm>
                  <a:off x="1768230" y="6622534"/>
                  <a:ext cx="107999" cy="251998"/>
                </a:xfrm>
                <a:prstGeom prst="parallelogram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Parallelogram 48"/>
                <p:cNvSpPr>
                  <a:spLocks/>
                </p:cNvSpPr>
                <p:nvPr/>
              </p:nvSpPr>
              <p:spPr>
                <a:xfrm>
                  <a:off x="1881554" y="6622539"/>
                  <a:ext cx="107999" cy="251998"/>
                </a:xfrm>
                <a:prstGeom prst="parallelogram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Parallelogram 49"/>
                <p:cNvSpPr>
                  <a:spLocks/>
                </p:cNvSpPr>
                <p:nvPr/>
              </p:nvSpPr>
              <p:spPr>
                <a:xfrm>
                  <a:off x="2004647" y="6622536"/>
                  <a:ext cx="107999" cy="251998"/>
                </a:xfrm>
                <a:prstGeom prst="parallelogram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475249" y="1120943"/>
            <a:ext cx="3982452" cy="3277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Increase production through development of variety with high quality and nutritious value, and development of an efficient production system towards environmental friendly and sustainable approaches.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207" y="4690178"/>
            <a:ext cx="2234793" cy="146304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668" y="4690178"/>
            <a:ext cx="2340864" cy="1463040"/>
          </a:xfrm>
          <a:prstGeom prst="rect">
            <a:avLst/>
          </a:prstGeom>
        </p:spPr>
      </p:pic>
      <p:grpSp>
        <p:nvGrpSpPr>
          <p:cNvPr id="33" name="Group 17"/>
          <p:cNvGrpSpPr/>
          <p:nvPr/>
        </p:nvGrpSpPr>
        <p:grpSpPr>
          <a:xfrm>
            <a:off x="399048" y="997733"/>
            <a:ext cx="400343" cy="547763"/>
            <a:chOff x="5620142" y="320997"/>
            <a:chExt cx="862288" cy="1180038"/>
          </a:xfrm>
        </p:grpSpPr>
        <p:grpSp>
          <p:nvGrpSpPr>
            <p:cNvPr id="34" name="Group 19"/>
            <p:cNvGrpSpPr/>
            <p:nvPr/>
          </p:nvGrpSpPr>
          <p:grpSpPr>
            <a:xfrm>
              <a:off x="5654431" y="584200"/>
              <a:ext cx="827999" cy="827999"/>
              <a:chOff x="5654431" y="584200"/>
              <a:chExt cx="827999" cy="827999"/>
            </a:xfrm>
          </p:grpSpPr>
          <p:sp>
            <p:nvSpPr>
              <p:cNvPr id="36" name="Oval 35"/>
              <p:cNvSpPr>
                <a:spLocks noChangeAspect="1"/>
              </p:cNvSpPr>
              <p:nvPr/>
            </p:nvSpPr>
            <p:spPr>
              <a:xfrm>
                <a:off x="5654431" y="584200"/>
                <a:ext cx="827999" cy="82799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7" name="Oval 36"/>
              <p:cNvSpPr>
                <a:spLocks noChangeAspect="1"/>
              </p:cNvSpPr>
              <p:nvPr/>
            </p:nvSpPr>
            <p:spPr>
              <a:xfrm>
                <a:off x="5654431" y="584200"/>
                <a:ext cx="719999" cy="719999"/>
              </a:xfrm>
              <a:prstGeom prst="ellipse">
                <a:avLst/>
              </a:prstGeom>
              <a:solidFill>
                <a:srgbClr val="03A4A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35" name="Rectangle 34"/>
            <p:cNvSpPr>
              <a:spLocks/>
            </p:cNvSpPr>
            <p:nvPr/>
          </p:nvSpPr>
          <p:spPr>
            <a:xfrm>
              <a:off x="5620142" y="320997"/>
              <a:ext cx="794407" cy="1180038"/>
            </a:xfrm>
            <a:prstGeom prst="rect">
              <a:avLst/>
            </a:prstGeom>
            <a:noFill/>
          </p:spPr>
          <p:txBody>
            <a:bodyPr wrap="none" lIns="91440" tIns="45720" rIns="91440" bIns="45720" anchor="ctr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dirty="0">
                  <a:ln w="12700">
                    <a:solidFill>
                      <a:prstClr val="black">
                        <a:lumMod val="95000"/>
                        <a:lumOff val="5000"/>
                      </a:prstClr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latin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38" name="Group 17"/>
          <p:cNvGrpSpPr/>
          <p:nvPr/>
        </p:nvGrpSpPr>
        <p:grpSpPr>
          <a:xfrm>
            <a:off x="338453" y="4384079"/>
            <a:ext cx="518092" cy="769441"/>
            <a:chOff x="5459394" y="82218"/>
            <a:chExt cx="1115904" cy="1657596"/>
          </a:xfrm>
        </p:grpSpPr>
        <p:grpSp>
          <p:nvGrpSpPr>
            <p:cNvPr id="40" name="Group 19"/>
            <p:cNvGrpSpPr/>
            <p:nvPr/>
          </p:nvGrpSpPr>
          <p:grpSpPr>
            <a:xfrm>
              <a:off x="5654431" y="584200"/>
              <a:ext cx="827999" cy="827999"/>
              <a:chOff x="5654431" y="584200"/>
              <a:chExt cx="827999" cy="827999"/>
            </a:xfrm>
          </p:grpSpPr>
          <p:sp>
            <p:nvSpPr>
              <p:cNvPr id="52" name="Oval 51"/>
              <p:cNvSpPr>
                <a:spLocks noChangeAspect="1"/>
              </p:cNvSpPr>
              <p:nvPr/>
            </p:nvSpPr>
            <p:spPr>
              <a:xfrm>
                <a:off x="5654431" y="584200"/>
                <a:ext cx="827999" cy="82799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53" name="Oval 52"/>
              <p:cNvSpPr>
                <a:spLocks noChangeAspect="1"/>
              </p:cNvSpPr>
              <p:nvPr/>
            </p:nvSpPr>
            <p:spPr>
              <a:xfrm>
                <a:off x="5654431" y="584200"/>
                <a:ext cx="719999" cy="719999"/>
              </a:xfrm>
              <a:prstGeom prst="ellipse">
                <a:avLst/>
              </a:prstGeom>
              <a:solidFill>
                <a:srgbClr val="03A4A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41" name="Rectangle 40"/>
            <p:cNvSpPr>
              <a:spLocks/>
            </p:cNvSpPr>
            <p:nvPr/>
          </p:nvSpPr>
          <p:spPr>
            <a:xfrm>
              <a:off x="5459394" y="82218"/>
              <a:ext cx="1115904" cy="1657596"/>
            </a:xfrm>
            <a:prstGeom prst="rect">
              <a:avLst/>
            </a:prstGeom>
            <a:noFill/>
          </p:spPr>
          <p:txBody>
            <a:bodyPr wrap="none" lIns="91440" tIns="45720" rIns="91440" bIns="45720" anchor="ctr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dirty="0">
                  <a:ln w="12700">
                    <a:solidFill>
                      <a:prstClr val="black">
                        <a:lumMod val="95000"/>
                        <a:lumOff val="5000"/>
                      </a:prstClr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latin typeface="Cambria" panose="02040503050406030204" pitchFamily="18" charset="0"/>
                </a:rPr>
                <a:t>2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5601676" y="6648882"/>
            <a:ext cx="35550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cap="all" dirty="0" err="1">
                <a:solidFill>
                  <a:schemeClr val="bg1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mbria" panose="02040503050406030204" pitchFamily="18" charset="0"/>
              </a:rPr>
              <a:t>aarnet</a:t>
            </a:r>
            <a:r>
              <a:rPr lang="en-US" sz="1000" b="1" cap="all" dirty="0">
                <a:solidFill>
                  <a:schemeClr val="bg1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mbria" panose="02040503050406030204" pitchFamily="18" charset="0"/>
              </a:rPr>
              <a:t> meeting 23-25 May 2017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191792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4537668" y="995076"/>
            <a:ext cx="4606332" cy="3859666"/>
          </a:xfrm>
          <a:prstGeom prst="rect">
            <a:avLst/>
          </a:prstGeom>
          <a:solidFill>
            <a:srgbClr val="0C2A2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1" name="Picture 2" descr="C:\Users\Suhana\Desktop\PROJEK PERIA\PERIA\Pic Proses Self Crossing Peria\IMG_1244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545934" y="4556"/>
            <a:ext cx="4587424" cy="3440568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54" name="Rectangle 53"/>
          <p:cNvSpPr/>
          <p:nvPr/>
        </p:nvSpPr>
        <p:spPr>
          <a:xfrm>
            <a:off x="-6277" y="995076"/>
            <a:ext cx="4509765" cy="52673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12555" y="0"/>
            <a:ext cx="9156555" cy="93279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83534" y="36097"/>
            <a:ext cx="7998548" cy="908538"/>
          </a:xfrm>
        </p:spPr>
        <p:txBody>
          <a:bodyPr anchor="ctr">
            <a:normAutofit/>
          </a:bodyPr>
          <a:lstStyle/>
          <a:p>
            <a:pPr lvl="0">
              <a:lnSpc>
                <a:spcPts val="3300"/>
              </a:lnSpc>
            </a:pPr>
            <a:r>
              <a:rPr lang="nb-NO" sz="3600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BREEDING &amp; SELECTIONS</a:t>
            </a:r>
            <a:endParaRPr lang="en-US" sz="3600" b="1" dirty="0">
              <a:ln w="635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447431" y="6328846"/>
            <a:ext cx="8716106" cy="538935"/>
            <a:chOff x="447431" y="6342845"/>
            <a:chExt cx="8716106" cy="538935"/>
          </a:xfrm>
        </p:grpSpPr>
        <p:pic>
          <p:nvPicPr>
            <p:cNvPr id="43" name="Picture 42" descr="01 logo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431" y="6342845"/>
              <a:ext cx="1256349" cy="524528"/>
            </a:xfrm>
            <a:prstGeom prst="rect">
              <a:avLst/>
            </a:prstGeom>
          </p:spPr>
        </p:pic>
        <p:grpSp>
          <p:nvGrpSpPr>
            <p:cNvPr id="44" name="Group 43"/>
            <p:cNvGrpSpPr/>
            <p:nvPr/>
          </p:nvGrpSpPr>
          <p:grpSpPr>
            <a:xfrm>
              <a:off x="1768230" y="6485775"/>
              <a:ext cx="7395307" cy="396005"/>
              <a:chOff x="1768230" y="6485775"/>
              <a:chExt cx="7395307" cy="396005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1846385" y="6630990"/>
                <a:ext cx="7317152" cy="250778"/>
              </a:xfrm>
              <a:prstGeom prst="rect">
                <a:avLst/>
              </a:prstGeom>
              <a:solidFill>
                <a:srgbClr val="5E130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2014416" y="6715690"/>
                <a:ext cx="7149121" cy="16607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47" name="Group 46"/>
              <p:cNvGrpSpPr/>
              <p:nvPr/>
            </p:nvGrpSpPr>
            <p:grpSpPr>
              <a:xfrm>
                <a:off x="1768230" y="6485775"/>
                <a:ext cx="344416" cy="396005"/>
                <a:chOff x="1768230" y="6622534"/>
                <a:chExt cx="344416" cy="252003"/>
              </a:xfrm>
            </p:grpSpPr>
            <p:sp>
              <p:nvSpPr>
                <p:cNvPr id="48" name="Parallelogram 47"/>
                <p:cNvSpPr>
                  <a:spLocks/>
                </p:cNvSpPr>
                <p:nvPr/>
              </p:nvSpPr>
              <p:spPr>
                <a:xfrm>
                  <a:off x="1768230" y="6622534"/>
                  <a:ext cx="107999" cy="251998"/>
                </a:xfrm>
                <a:prstGeom prst="parallelogram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Parallelogram 48"/>
                <p:cNvSpPr>
                  <a:spLocks/>
                </p:cNvSpPr>
                <p:nvPr/>
              </p:nvSpPr>
              <p:spPr>
                <a:xfrm>
                  <a:off x="1881554" y="6622539"/>
                  <a:ext cx="107999" cy="251998"/>
                </a:xfrm>
                <a:prstGeom prst="parallelogram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Parallelogram 49"/>
                <p:cNvSpPr>
                  <a:spLocks/>
                </p:cNvSpPr>
                <p:nvPr/>
              </p:nvSpPr>
              <p:spPr>
                <a:xfrm>
                  <a:off x="2004647" y="6622536"/>
                  <a:ext cx="107999" cy="251998"/>
                </a:xfrm>
                <a:prstGeom prst="parallelogram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801030" y="1602207"/>
            <a:ext cx="3319789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Trait aimed: </a:t>
            </a:r>
          </a:p>
          <a:p>
            <a:pPr marL="800100" lvl="1" indent="-342900">
              <a:buFont typeface="Calibri" panose="020F0502020204030204" pitchFamily="34" charset="0"/>
              <a:buChar char="↘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Heat-tolerance, high yield, disease resistance, long shelf-life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wider genetic materials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Crop </a:t>
            </a:r>
            <a:r>
              <a:rPr lang="en-US" sz="2800" b="1" dirty="0" err="1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emphasised</a:t>
            </a:r>
            <a:r>
              <a:rPr lang="en-US" sz="2800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800100" lvl="1" indent="-342900">
              <a:buFont typeface="Calibri" panose="020F0502020204030204" pitchFamily="34" charset="0"/>
              <a:buChar char="↘"/>
            </a:pP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Chilli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buFont typeface="Calibri" panose="020F0502020204030204" pitchFamily="34" charset="0"/>
              <a:buChar char="↘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Tomato</a:t>
            </a:r>
          </a:p>
          <a:p>
            <a:pPr marL="800100" lvl="1" indent="-342900">
              <a:buFont typeface="Calibri" panose="020F0502020204030204" pitchFamily="34" charset="0"/>
              <a:buChar char="↘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Bitter gourd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</p:txBody>
      </p:sp>
      <p:pic>
        <p:nvPicPr>
          <p:cNvPr id="55" name="Picture 3" descr="C:\Users\user\Pictures\tomato\IMG-20161017-WA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37668" y="3096600"/>
            <a:ext cx="3125585" cy="1758142"/>
          </a:xfrm>
          <a:prstGeom prst="rect">
            <a:avLst/>
          </a:prstGeom>
        </p:spPr>
      </p:pic>
      <p:pic>
        <p:nvPicPr>
          <p:cNvPr id="57" name="Content Placeholder 5" descr="plot fadzilah.jpg"/>
          <p:cNvPicPr>
            <a:picLocks noChangeAspect="1"/>
          </p:cNvPicPr>
          <p:nvPr/>
        </p:nvPicPr>
        <p:blipFill rotWithShape="1">
          <a:blip r:embed="rId6" cstate="print"/>
          <a:srcRect t="31057" b="14264"/>
          <a:stretch/>
        </p:blipFill>
        <p:spPr>
          <a:xfrm>
            <a:off x="6911266" y="3096600"/>
            <a:ext cx="2238055" cy="17581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668" y="4897387"/>
            <a:ext cx="1229041" cy="16859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270"/>
          <a:stretch/>
        </p:blipFill>
        <p:spPr>
          <a:xfrm>
            <a:off x="5800891" y="4897387"/>
            <a:ext cx="2251581" cy="1685927"/>
          </a:xfrm>
          <a:prstGeom prst="rect">
            <a:avLst/>
          </a:prstGeom>
        </p:spPr>
      </p:pic>
      <p:pic>
        <p:nvPicPr>
          <p:cNvPr id="58" name="Picture 5" descr="C:\Users\Suhana\Desktop\PROJEK PERIA\PERIA\Gambar2 Projek Peria 2013\IMG_0287.JPG"/>
          <p:cNvPicPr>
            <a:picLocks noChangeAspect="1" noChangeArrowheads="1"/>
          </p:cNvPicPr>
          <p:nvPr/>
        </p:nvPicPr>
        <p:blipFill rotWithShape="1">
          <a:blip r:embed="rId9" cstate="print"/>
          <a:srcRect l="13913" t="23001" r="8042" b="11348"/>
          <a:stretch/>
        </p:blipFill>
        <p:spPr bwMode="auto">
          <a:xfrm rot="16200000">
            <a:off x="7776016" y="5206578"/>
            <a:ext cx="1682496" cy="106411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601676" y="6648882"/>
            <a:ext cx="35550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cap="all" dirty="0" err="1">
                <a:solidFill>
                  <a:schemeClr val="bg1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mbria" panose="02040503050406030204" pitchFamily="18" charset="0"/>
              </a:rPr>
              <a:t>aarnet</a:t>
            </a:r>
            <a:r>
              <a:rPr lang="en-US" sz="1000" b="1" cap="all" dirty="0">
                <a:solidFill>
                  <a:schemeClr val="bg1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mbria" panose="02040503050406030204" pitchFamily="18" charset="0"/>
              </a:rPr>
              <a:t> meeting 23-25 May 2017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710224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-12555" y="0"/>
            <a:ext cx="9176092" cy="136109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4418" y="1526648"/>
            <a:ext cx="5751095" cy="30723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Projects :</a:t>
            </a:r>
          </a:p>
          <a:p>
            <a:pPr marL="457200" lvl="1" indent="0">
              <a:buNone/>
            </a:pPr>
            <a:endParaRPr lang="en-US" sz="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US" sz="1800" b="1" dirty="0">
                <a:ea typeface="Tahoma" panose="020B0604030504040204" pitchFamily="34" charset="0"/>
                <a:cs typeface="Tahoma" panose="020B0604030504040204" pitchFamily="34" charset="0"/>
              </a:rPr>
              <a:t>Development of </a:t>
            </a:r>
            <a:r>
              <a:rPr lang="en-US" sz="1800" b="1" dirty="0" err="1">
                <a:ea typeface="Tahoma" panose="020B0604030504040204" pitchFamily="34" charset="0"/>
                <a:cs typeface="Tahoma" panose="020B0604030504040204" pitchFamily="34" charset="0"/>
              </a:rPr>
              <a:t>chilli</a:t>
            </a:r>
            <a:r>
              <a:rPr lang="en-US" sz="1800" b="1" dirty="0">
                <a:ea typeface="Tahoma" panose="020B0604030504040204" pitchFamily="34" charset="0"/>
                <a:cs typeface="Tahoma" panose="020B0604030504040204" pitchFamily="34" charset="0"/>
              </a:rPr>
              <a:t> variety resistance to anthracnose</a:t>
            </a:r>
          </a:p>
          <a:p>
            <a:pPr marL="457200" lvl="1" indent="0">
              <a:buNone/>
            </a:pPr>
            <a:endParaRPr lang="en-US" sz="400" b="1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US" sz="1800" b="1" dirty="0">
                <a:ea typeface="Tahoma" panose="020B0604030504040204" pitchFamily="34" charset="0"/>
                <a:cs typeface="Tahoma" panose="020B0604030504040204" pitchFamily="34" charset="0"/>
              </a:rPr>
              <a:t>GENETIC CONTROL OF CUCUMBER MOSAIC VIRUS RESISTANCE IN CHILLI (Capsicum </a:t>
            </a:r>
            <a:r>
              <a:rPr lang="en-US" sz="1800" b="1" dirty="0" err="1">
                <a:ea typeface="Tahoma" panose="020B0604030504040204" pitchFamily="34" charset="0"/>
                <a:cs typeface="Tahoma" panose="020B0604030504040204" pitchFamily="34" charset="0"/>
              </a:rPr>
              <a:t>annuum</a:t>
            </a:r>
            <a:r>
              <a:rPr lang="en-US" sz="1800" b="1" dirty="0">
                <a:ea typeface="Tahoma" panose="020B0604030504040204" pitchFamily="34" charset="0"/>
                <a:cs typeface="Tahoma" panose="020B0604030504040204" pitchFamily="34" charset="0"/>
              </a:rPr>
              <a:t> L.)</a:t>
            </a:r>
          </a:p>
          <a:p>
            <a:pPr marL="457200" lvl="1" indent="0">
              <a:buNone/>
            </a:pPr>
            <a:endParaRPr lang="en-US" sz="400" b="1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US" sz="1800" b="1" dirty="0" err="1">
                <a:ea typeface="Tahoma" panose="020B0604030504040204" pitchFamily="34" charset="0"/>
                <a:cs typeface="Tahoma" panose="020B0604030504040204" pitchFamily="34" charset="0"/>
              </a:rPr>
              <a:t>Chilli</a:t>
            </a:r>
            <a:r>
              <a:rPr lang="en-US" sz="1800" b="1" dirty="0">
                <a:ea typeface="Tahoma" panose="020B0604030504040204" pitchFamily="34" charset="0"/>
                <a:cs typeface="Tahoma" panose="020B0604030504040204" pitchFamily="34" charset="0"/>
              </a:rPr>
              <a:t> hybrid development </a:t>
            </a:r>
            <a:r>
              <a:rPr lang="en-US" sz="1800" b="1" dirty="0" smtClean="0">
                <a:ea typeface="Tahoma" panose="020B0604030504040204" pitchFamily="34" charset="0"/>
                <a:cs typeface="Tahoma" panose="020B0604030504040204" pitchFamily="34" charset="0"/>
              </a:rPr>
              <a:t>using </a:t>
            </a:r>
            <a:r>
              <a:rPr lang="en-US" sz="1800" b="1" dirty="0">
                <a:ea typeface="Tahoma" panose="020B0604030504040204" pitchFamily="34" charset="0"/>
                <a:cs typeface="Tahoma" panose="020B0604030504040204" pitchFamily="34" charset="0"/>
              </a:rPr>
              <a:t>CMS materials: Genetic study of cytoplasmic male sterile (CMS) trait in </a:t>
            </a:r>
            <a:r>
              <a:rPr lang="en-US" sz="1800" b="1" dirty="0" err="1">
                <a:ea typeface="Tahoma" panose="020B0604030504040204" pitchFamily="34" charset="0"/>
                <a:cs typeface="Tahoma" panose="020B0604030504040204" pitchFamily="34" charset="0"/>
              </a:rPr>
              <a:t>chilli</a:t>
            </a:r>
            <a:r>
              <a:rPr lang="en-US" sz="1800" b="1" dirty="0">
                <a:ea typeface="Tahoma" panose="020B0604030504040204" pitchFamily="34" charset="0"/>
                <a:cs typeface="Tahoma" panose="020B0604030504040204" pitchFamily="34" charset="0"/>
              </a:rPr>
              <a:t> (Capsicum </a:t>
            </a:r>
            <a:r>
              <a:rPr lang="en-US" sz="1800" b="1" dirty="0" err="1">
                <a:ea typeface="Tahoma" panose="020B0604030504040204" pitchFamily="34" charset="0"/>
                <a:cs typeface="Tahoma" panose="020B0604030504040204" pitchFamily="34" charset="0"/>
              </a:rPr>
              <a:t>annuum</a:t>
            </a:r>
            <a:r>
              <a:rPr lang="en-US" sz="1800" b="1" dirty="0">
                <a:ea typeface="Tahoma" panose="020B0604030504040204" pitchFamily="34" charset="0"/>
                <a:cs typeface="Tahoma" panose="020B0604030504040204" pitchFamily="34" charset="0"/>
              </a:rPr>
              <a:t> L.)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47431" y="6328846"/>
            <a:ext cx="8716106" cy="538935"/>
            <a:chOff x="447431" y="6342845"/>
            <a:chExt cx="8716106" cy="538935"/>
          </a:xfrm>
        </p:grpSpPr>
        <p:pic>
          <p:nvPicPr>
            <p:cNvPr id="5" name="Picture 4" descr="01 logo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431" y="6342845"/>
              <a:ext cx="1256349" cy="524528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1768230" y="6485775"/>
              <a:ext cx="7395307" cy="396005"/>
              <a:chOff x="1768230" y="6485775"/>
              <a:chExt cx="7395307" cy="396005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1846385" y="6630990"/>
                <a:ext cx="7317152" cy="250778"/>
              </a:xfrm>
              <a:prstGeom prst="rect">
                <a:avLst/>
              </a:prstGeom>
              <a:solidFill>
                <a:srgbClr val="5E130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2014416" y="6715690"/>
                <a:ext cx="7149121" cy="16607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1768230" y="6485775"/>
                <a:ext cx="344416" cy="396005"/>
                <a:chOff x="1768230" y="6622534"/>
                <a:chExt cx="344416" cy="252003"/>
              </a:xfrm>
            </p:grpSpPr>
            <p:sp>
              <p:nvSpPr>
                <p:cNvPr id="10" name="Parallelogram 9"/>
                <p:cNvSpPr>
                  <a:spLocks/>
                </p:cNvSpPr>
                <p:nvPr/>
              </p:nvSpPr>
              <p:spPr>
                <a:xfrm>
                  <a:off x="1768230" y="6622534"/>
                  <a:ext cx="107999" cy="251998"/>
                </a:xfrm>
                <a:prstGeom prst="parallelogram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Parallelogram 10"/>
                <p:cNvSpPr>
                  <a:spLocks/>
                </p:cNvSpPr>
                <p:nvPr/>
              </p:nvSpPr>
              <p:spPr>
                <a:xfrm>
                  <a:off x="1881554" y="6622539"/>
                  <a:ext cx="107999" cy="251998"/>
                </a:xfrm>
                <a:prstGeom prst="parallelogram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Parallelogram 11"/>
                <p:cNvSpPr>
                  <a:spLocks/>
                </p:cNvSpPr>
                <p:nvPr/>
              </p:nvSpPr>
              <p:spPr>
                <a:xfrm>
                  <a:off x="2004647" y="6622536"/>
                  <a:ext cx="107999" cy="251998"/>
                </a:xfrm>
                <a:prstGeom prst="parallelogram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4" name="Title 1"/>
          <p:cNvSpPr txBox="1">
            <a:spLocks/>
          </p:cNvSpPr>
          <p:nvPr/>
        </p:nvSpPr>
        <p:spPr bwMode="auto">
          <a:xfrm>
            <a:off x="228600" y="146050"/>
            <a:ext cx="871460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dirty="0">
                <a:ln w="952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reflection blurRad="25400" stA="21000" endPos="31000" dist="12700" dir="5400000" sy="-100000" algn="bl" rotWithShape="0"/>
                </a:effectLst>
                <a:latin typeface="Arial Black" panose="020B0A04020102020204" pitchFamily="34" charset="0"/>
              </a:rPr>
              <a:t>VARIETAL DEVELOPMENT OF CHILLI </a:t>
            </a:r>
          </a:p>
          <a:p>
            <a:r>
              <a:rPr lang="en-US" sz="3200" dirty="0">
                <a:ln w="952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reflection blurRad="25400" stA="21000" endPos="31000" dist="12700" dir="5400000" sy="-100000" algn="bl" rotWithShape="0"/>
                </a:effectLst>
                <a:latin typeface="Arial Black" panose="020B0A04020102020204" pitchFamily="34" charset="0"/>
              </a:rPr>
              <a:t>(</a:t>
            </a:r>
            <a:r>
              <a:rPr lang="en-US" sz="3200" i="1" dirty="0">
                <a:ln w="952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reflection blurRad="25400" stA="21000" endPos="31000" dist="12700" dir="5400000" sy="-100000" algn="bl" rotWithShape="0"/>
                </a:effectLst>
                <a:latin typeface="Arial Black" panose="020B0A04020102020204" pitchFamily="34" charset="0"/>
              </a:rPr>
              <a:t>Capsicum annum</a:t>
            </a:r>
            <a:r>
              <a:rPr lang="en-US" sz="3200" dirty="0">
                <a:ln w="952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reflection blurRad="25400" stA="21000" endPos="31000" dist="12700" dir="5400000" sy="-100000" algn="bl" rotWithShape="0"/>
                </a:effectLst>
                <a:latin typeface="Arial Black" panose="020B0A04020102020204" pitchFamily="34" charset="0"/>
              </a:rPr>
              <a:t>)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 l="14583"/>
          <a:stretch>
            <a:fillRect/>
          </a:stretch>
        </p:blipFill>
        <p:spPr bwMode="auto">
          <a:xfrm>
            <a:off x="616794" y="1670685"/>
            <a:ext cx="2459182" cy="21592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2" name="Group 1"/>
          <p:cNvGrpSpPr/>
          <p:nvPr/>
        </p:nvGrpSpPr>
        <p:grpSpPr>
          <a:xfrm>
            <a:off x="913315" y="4157912"/>
            <a:ext cx="7025638" cy="2174856"/>
            <a:chOff x="1478465" y="4323012"/>
            <a:chExt cx="7025638" cy="2174856"/>
          </a:xfrm>
        </p:grpSpPr>
        <p:grpSp>
          <p:nvGrpSpPr>
            <p:cNvPr id="44" name="Group 43"/>
            <p:cNvGrpSpPr/>
            <p:nvPr/>
          </p:nvGrpSpPr>
          <p:grpSpPr>
            <a:xfrm>
              <a:off x="1478465" y="4323012"/>
              <a:ext cx="7025638" cy="2174856"/>
              <a:chOff x="1478465" y="4359108"/>
              <a:chExt cx="7025638" cy="2174856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1648337" y="4359108"/>
                <a:ext cx="2174856" cy="2174856"/>
              </a:xfrm>
              <a:prstGeom prst="ellipse">
                <a:avLst/>
              </a:prstGeom>
              <a:solidFill>
                <a:schemeClr val="bg1"/>
              </a:solidFill>
              <a:ln w="57150" cap="rnd">
                <a:solidFill>
                  <a:srgbClr val="C00000"/>
                </a:solidFill>
                <a:prstDash val="sysDot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3200"/>
                  </a:lnSpc>
                </a:pPr>
                <a:endParaRPr lang="en-US" sz="320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478465" y="4987244"/>
                <a:ext cx="2514600" cy="918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3200"/>
                  </a:lnSpc>
                </a:pPr>
                <a:r>
                  <a:rPr lang="en-US" sz="3200" b="1" dirty="0">
                    <a:ln w="6350">
                      <a:solidFill>
                        <a:schemeClr val="tx1"/>
                      </a:solidFill>
                    </a:ln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Black" panose="020B0A04020102020204" pitchFamily="34" charset="0"/>
                  </a:rPr>
                  <a:t>Traits aimed: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4463362" y="4577381"/>
                <a:ext cx="4040741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30188" lvl="1">
                  <a:buClr>
                    <a:srgbClr val="C00000"/>
                  </a:buClr>
                  <a:buSzPct val="150000"/>
                </a:pPr>
                <a:r>
                  <a:rPr lang="en-US" sz="2000" dirty="0">
                    <a:latin typeface="Calibri" panose="020F0502020204030204" pitchFamily="34" charset="0"/>
                  </a:rPr>
                  <a:t>High yield</a:t>
                </a:r>
              </a:p>
              <a:p>
                <a:pPr marL="230188" lvl="1">
                  <a:buClr>
                    <a:srgbClr val="C00000"/>
                  </a:buClr>
                  <a:buSzPct val="150000"/>
                </a:pPr>
                <a:r>
                  <a:rPr lang="en-US" sz="2000" dirty="0">
                    <a:latin typeface="Calibri" panose="020F0502020204030204" pitchFamily="34" charset="0"/>
                  </a:rPr>
                  <a:t>Disease resistance</a:t>
                </a:r>
              </a:p>
              <a:p>
                <a:pPr marL="230188" lvl="1">
                  <a:buClr>
                    <a:srgbClr val="C00000"/>
                  </a:buClr>
                  <a:buSzPct val="150000"/>
                </a:pPr>
                <a:r>
                  <a:rPr lang="en-US" sz="2000" dirty="0">
                    <a:latin typeface="Calibri" panose="020F0502020204030204" pitchFamily="34" charset="0"/>
                  </a:rPr>
                  <a:t>Anthracnose</a:t>
                </a:r>
              </a:p>
              <a:p>
                <a:pPr marL="230188" lvl="1">
                  <a:buClr>
                    <a:srgbClr val="C00000"/>
                  </a:buClr>
                  <a:buSzPct val="150000"/>
                </a:pPr>
                <a:r>
                  <a:rPr lang="en-US" sz="2000" dirty="0">
                    <a:latin typeface="Calibri" panose="020F0502020204030204" pitchFamily="34" charset="0"/>
                  </a:rPr>
                  <a:t>Virus</a:t>
                </a:r>
              </a:p>
              <a:p>
                <a:pPr marL="230188" lvl="1">
                  <a:buClr>
                    <a:srgbClr val="C00000"/>
                  </a:buClr>
                  <a:buSzPct val="150000"/>
                </a:pPr>
                <a:r>
                  <a:rPr lang="en-US" sz="2000" dirty="0" err="1">
                    <a:latin typeface="Calibri" panose="020F0502020204030204" pitchFamily="34" charset="0"/>
                  </a:rPr>
                  <a:t>Cytoplasmic</a:t>
                </a:r>
                <a:r>
                  <a:rPr lang="en-US" sz="2000" dirty="0">
                    <a:latin typeface="Calibri" panose="020F0502020204030204" pitchFamily="34" charset="0"/>
                  </a:rPr>
                  <a:t> Male Sterility (CMS)</a:t>
                </a:r>
                <a:endParaRPr lang="en-MY" sz="2000" dirty="0">
                  <a:latin typeface="Calibri" panose="020F0502020204030204" pitchFamily="34" charset="0"/>
                </a:endParaRPr>
              </a:p>
            </p:txBody>
          </p:sp>
        </p:grpSp>
        <p:cxnSp>
          <p:nvCxnSpPr>
            <p:cNvPr id="48" name="Straight Connector 47"/>
            <p:cNvCxnSpPr>
              <a:cxnSpLocks/>
            </p:cNvCxnSpPr>
            <p:nvPr/>
          </p:nvCxnSpPr>
          <p:spPr>
            <a:xfrm flipV="1">
              <a:off x="3868501" y="4751823"/>
              <a:ext cx="822960" cy="587642"/>
            </a:xfrm>
            <a:prstGeom prst="line">
              <a:avLst/>
            </a:prstGeom>
            <a:ln w="1270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cxnSpLocks/>
            </p:cNvCxnSpPr>
            <p:nvPr/>
          </p:nvCxnSpPr>
          <p:spPr>
            <a:xfrm flipV="1">
              <a:off x="3868501" y="5046596"/>
              <a:ext cx="822960" cy="294775"/>
            </a:xfrm>
            <a:prstGeom prst="line">
              <a:avLst/>
            </a:prstGeom>
            <a:ln w="1270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cxnSpLocks/>
            </p:cNvCxnSpPr>
            <p:nvPr/>
          </p:nvCxnSpPr>
          <p:spPr>
            <a:xfrm>
              <a:off x="3868501" y="5341369"/>
              <a:ext cx="822960" cy="1"/>
            </a:xfrm>
            <a:prstGeom prst="line">
              <a:avLst/>
            </a:prstGeom>
            <a:ln w="1270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cxnSpLocks/>
            </p:cNvCxnSpPr>
            <p:nvPr/>
          </p:nvCxnSpPr>
          <p:spPr>
            <a:xfrm>
              <a:off x="3868501" y="5339465"/>
              <a:ext cx="822960" cy="306576"/>
            </a:xfrm>
            <a:prstGeom prst="line">
              <a:avLst/>
            </a:prstGeom>
            <a:ln w="1270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cxnSpLocks/>
            </p:cNvCxnSpPr>
            <p:nvPr/>
          </p:nvCxnSpPr>
          <p:spPr>
            <a:xfrm>
              <a:off x="3868501" y="5343579"/>
              <a:ext cx="822960" cy="604925"/>
            </a:xfrm>
            <a:prstGeom prst="line">
              <a:avLst/>
            </a:prstGeom>
            <a:ln w="1270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17"/>
          <p:cNvGrpSpPr/>
          <p:nvPr/>
        </p:nvGrpSpPr>
        <p:grpSpPr>
          <a:xfrm>
            <a:off x="3593098" y="1988661"/>
            <a:ext cx="400343" cy="547763"/>
            <a:chOff x="5620142" y="320997"/>
            <a:chExt cx="862288" cy="1180038"/>
          </a:xfrm>
        </p:grpSpPr>
        <p:grpSp>
          <p:nvGrpSpPr>
            <p:cNvPr id="26" name="Group 19"/>
            <p:cNvGrpSpPr/>
            <p:nvPr/>
          </p:nvGrpSpPr>
          <p:grpSpPr>
            <a:xfrm>
              <a:off x="5654431" y="584200"/>
              <a:ext cx="827999" cy="827999"/>
              <a:chOff x="5654431" y="584200"/>
              <a:chExt cx="827999" cy="827999"/>
            </a:xfrm>
          </p:grpSpPr>
          <p:sp>
            <p:nvSpPr>
              <p:cNvPr id="28" name="Oval 27"/>
              <p:cNvSpPr>
                <a:spLocks noChangeAspect="1"/>
              </p:cNvSpPr>
              <p:nvPr/>
            </p:nvSpPr>
            <p:spPr>
              <a:xfrm>
                <a:off x="5654431" y="584200"/>
                <a:ext cx="827999" cy="82799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9" name="Oval 28"/>
              <p:cNvSpPr>
                <a:spLocks noChangeAspect="1"/>
              </p:cNvSpPr>
              <p:nvPr/>
            </p:nvSpPr>
            <p:spPr>
              <a:xfrm>
                <a:off x="5654431" y="584200"/>
                <a:ext cx="719999" cy="719999"/>
              </a:xfrm>
              <a:prstGeom prst="ellipse">
                <a:avLst/>
              </a:prstGeom>
              <a:solidFill>
                <a:srgbClr val="03A4A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27" name="Rectangle 26"/>
            <p:cNvSpPr>
              <a:spLocks/>
            </p:cNvSpPr>
            <p:nvPr/>
          </p:nvSpPr>
          <p:spPr>
            <a:xfrm>
              <a:off x="5620142" y="320997"/>
              <a:ext cx="794407" cy="1180038"/>
            </a:xfrm>
            <a:prstGeom prst="rect">
              <a:avLst/>
            </a:prstGeom>
            <a:noFill/>
          </p:spPr>
          <p:txBody>
            <a:bodyPr wrap="none" lIns="91440" tIns="45720" rIns="91440" bIns="45720" anchor="ctr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dirty="0">
                  <a:ln w="12700">
                    <a:solidFill>
                      <a:prstClr val="black">
                        <a:lumMod val="95000"/>
                        <a:lumOff val="5000"/>
                      </a:prstClr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latin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30" name="Group 17"/>
          <p:cNvGrpSpPr/>
          <p:nvPr/>
        </p:nvGrpSpPr>
        <p:grpSpPr>
          <a:xfrm>
            <a:off x="3534387" y="2544753"/>
            <a:ext cx="518092" cy="769441"/>
            <a:chOff x="5459394" y="82218"/>
            <a:chExt cx="1115904" cy="1657596"/>
          </a:xfrm>
        </p:grpSpPr>
        <p:grpSp>
          <p:nvGrpSpPr>
            <p:cNvPr id="31" name="Group 19"/>
            <p:cNvGrpSpPr/>
            <p:nvPr/>
          </p:nvGrpSpPr>
          <p:grpSpPr>
            <a:xfrm>
              <a:off x="5654431" y="584200"/>
              <a:ext cx="827999" cy="827999"/>
              <a:chOff x="5654431" y="584200"/>
              <a:chExt cx="827999" cy="827999"/>
            </a:xfrm>
          </p:grpSpPr>
          <p:sp>
            <p:nvSpPr>
              <p:cNvPr id="33" name="Oval 32"/>
              <p:cNvSpPr>
                <a:spLocks noChangeAspect="1"/>
              </p:cNvSpPr>
              <p:nvPr/>
            </p:nvSpPr>
            <p:spPr>
              <a:xfrm>
                <a:off x="5654431" y="584200"/>
                <a:ext cx="827999" cy="82799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4" name="Oval 33"/>
              <p:cNvSpPr>
                <a:spLocks noChangeAspect="1"/>
              </p:cNvSpPr>
              <p:nvPr/>
            </p:nvSpPr>
            <p:spPr>
              <a:xfrm>
                <a:off x="5654431" y="584200"/>
                <a:ext cx="719999" cy="719999"/>
              </a:xfrm>
              <a:prstGeom prst="ellipse">
                <a:avLst/>
              </a:prstGeom>
              <a:solidFill>
                <a:srgbClr val="03A4A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32" name="Rectangle 31"/>
            <p:cNvSpPr>
              <a:spLocks/>
            </p:cNvSpPr>
            <p:nvPr/>
          </p:nvSpPr>
          <p:spPr>
            <a:xfrm>
              <a:off x="5459394" y="82218"/>
              <a:ext cx="1115904" cy="1657596"/>
            </a:xfrm>
            <a:prstGeom prst="rect">
              <a:avLst/>
            </a:prstGeom>
            <a:noFill/>
          </p:spPr>
          <p:txBody>
            <a:bodyPr wrap="none" lIns="91440" tIns="45720" rIns="91440" bIns="45720" anchor="ctr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dirty="0">
                  <a:ln w="12700">
                    <a:solidFill>
                      <a:prstClr val="black">
                        <a:lumMod val="95000"/>
                        <a:lumOff val="5000"/>
                      </a:prstClr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latin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35" name="Group 17"/>
          <p:cNvGrpSpPr/>
          <p:nvPr/>
        </p:nvGrpSpPr>
        <p:grpSpPr>
          <a:xfrm>
            <a:off x="3550307" y="3211684"/>
            <a:ext cx="518092" cy="769441"/>
            <a:chOff x="5459394" y="82218"/>
            <a:chExt cx="1115904" cy="1657596"/>
          </a:xfrm>
        </p:grpSpPr>
        <p:grpSp>
          <p:nvGrpSpPr>
            <p:cNvPr id="36" name="Group 19"/>
            <p:cNvGrpSpPr/>
            <p:nvPr/>
          </p:nvGrpSpPr>
          <p:grpSpPr>
            <a:xfrm>
              <a:off x="5654431" y="584200"/>
              <a:ext cx="827999" cy="827999"/>
              <a:chOff x="5654431" y="584200"/>
              <a:chExt cx="827999" cy="827999"/>
            </a:xfrm>
          </p:grpSpPr>
          <p:sp>
            <p:nvSpPr>
              <p:cNvPr id="38" name="Oval 37"/>
              <p:cNvSpPr>
                <a:spLocks noChangeAspect="1"/>
              </p:cNvSpPr>
              <p:nvPr/>
            </p:nvSpPr>
            <p:spPr>
              <a:xfrm>
                <a:off x="5654431" y="584200"/>
                <a:ext cx="827999" cy="82799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9" name="Oval 38"/>
              <p:cNvSpPr>
                <a:spLocks noChangeAspect="1"/>
              </p:cNvSpPr>
              <p:nvPr/>
            </p:nvSpPr>
            <p:spPr>
              <a:xfrm>
                <a:off x="5654431" y="584200"/>
                <a:ext cx="719999" cy="719999"/>
              </a:xfrm>
              <a:prstGeom prst="ellipse">
                <a:avLst/>
              </a:prstGeom>
              <a:solidFill>
                <a:srgbClr val="03A4A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37" name="Rectangle 36"/>
            <p:cNvSpPr>
              <a:spLocks/>
            </p:cNvSpPr>
            <p:nvPr/>
          </p:nvSpPr>
          <p:spPr>
            <a:xfrm>
              <a:off x="5459394" y="82218"/>
              <a:ext cx="1115904" cy="1657596"/>
            </a:xfrm>
            <a:prstGeom prst="rect">
              <a:avLst/>
            </a:prstGeom>
            <a:noFill/>
          </p:spPr>
          <p:txBody>
            <a:bodyPr wrap="none" lIns="91440" tIns="45720" rIns="91440" bIns="45720" anchor="ctr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dirty="0">
                  <a:ln w="12700">
                    <a:solidFill>
                      <a:prstClr val="black">
                        <a:lumMod val="95000"/>
                        <a:lumOff val="5000"/>
                      </a:prstClr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latin typeface="Cambria" panose="02040503050406030204" pitchFamily="18" charset="0"/>
                </a:rPr>
                <a:t>3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5601676" y="6648882"/>
            <a:ext cx="35550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cap="all" dirty="0" err="1">
                <a:solidFill>
                  <a:schemeClr val="bg1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mbria" panose="02040503050406030204" pitchFamily="18" charset="0"/>
              </a:rPr>
              <a:t>aarnet</a:t>
            </a:r>
            <a:r>
              <a:rPr lang="en-US" sz="1000" b="1" cap="all" dirty="0">
                <a:solidFill>
                  <a:schemeClr val="bg1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mbria" panose="02040503050406030204" pitchFamily="18" charset="0"/>
              </a:rPr>
              <a:t> meeting 23-25 May 2017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853018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-12555" y="0"/>
            <a:ext cx="9176092" cy="136109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7419" y="1494898"/>
            <a:ext cx="4266531" cy="26001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Projects :</a:t>
            </a:r>
          </a:p>
          <a:p>
            <a:pPr marL="457200" lvl="1" indent="0">
              <a:buNone/>
            </a:pPr>
            <a:endParaRPr lang="en-US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pt-BR" sz="1800" b="1" dirty="0">
                <a:ea typeface="Tahoma" panose="020B0604030504040204" pitchFamily="34" charset="0"/>
                <a:cs typeface="Tahoma" panose="020B0604030504040204" pitchFamily="34" charset="0"/>
              </a:rPr>
              <a:t>Local tomato, MTI &amp; MTII as base</a:t>
            </a:r>
            <a:endParaRPr lang="en-US" sz="1800" b="1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1" indent="0">
              <a:buNone/>
            </a:pPr>
            <a:endParaRPr lang="en-US" sz="1400" b="1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US" sz="1800" b="1" dirty="0">
                <a:ea typeface="Tahoma" panose="020B0604030504040204" pitchFamily="34" charset="0"/>
                <a:cs typeface="Tahoma" panose="020B0604030504040204" pitchFamily="34" charset="0"/>
              </a:rPr>
              <a:t>MTI - resistant to bacterial wilt, fruit of small size, orange red flesh</a:t>
            </a:r>
          </a:p>
          <a:p>
            <a:pPr marL="457200" lvl="1" indent="0">
              <a:buNone/>
            </a:pPr>
            <a:endParaRPr lang="en-US" sz="1400" b="1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US" sz="1800" b="1" dirty="0">
                <a:ea typeface="Tahoma" panose="020B0604030504040204" pitchFamily="34" charset="0"/>
                <a:cs typeface="Tahoma" panose="020B0604030504040204" pitchFamily="34" charset="0"/>
              </a:rPr>
              <a:t>MTII - tolerant to bacterial wilt, fruit of bigger size, orange red flesh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47431" y="6328846"/>
            <a:ext cx="8716106" cy="538935"/>
            <a:chOff x="447431" y="6342845"/>
            <a:chExt cx="8716106" cy="538935"/>
          </a:xfrm>
        </p:grpSpPr>
        <p:pic>
          <p:nvPicPr>
            <p:cNvPr id="5" name="Picture 4" descr="01 logo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431" y="6342845"/>
              <a:ext cx="1256349" cy="524528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1768230" y="6485775"/>
              <a:ext cx="7395307" cy="396005"/>
              <a:chOff x="1768230" y="6485775"/>
              <a:chExt cx="7395307" cy="396005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1846385" y="6630990"/>
                <a:ext cx="7317152" cy="250778"/>
              </a:xfrm>
              <a:prstGeom prst="rect">
                <a:avLst/>
              </a:prstGeom>
              <a:solidFill>
                <a:srgbClr val="5E130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2014416" y="6715690"/>
                <a:ext cx="7149121" cy="16607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1768230" y="6485775"/>
                <a:ext cx="344416" cy="396005"/>
                <a:chOff x="1768230" y="6622534"/>
                <a:chExt cx="344416" cy="252003"/>
              </a:xfrm>
            </p:grpSpPr>
            <p:sp>
              <p:nvSpPr>
                <p:cNvPr id="10" name="Parallelogram 9"/>
                <p:cNvSpPr>
                  <a:spLocks/>
                </p:cNvSpPr>
                <p:nvPr/>
              </p:nvSpPr>
              <p:spPr>
                <a:xfrm>
                  <a:off x="1768230" y="6622534"/>
                  <a:ext cx="107999" cy="251998"/>
                </a:xfrm>
                <a:prstGeom prst="parallelogram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Parallelogram 10"/>
                <p:cNvSpPr>
                  <a:spLocks/>
                </p:cNvSpPr>
                <p:nvPr/>
              </p:nvSpPr>
              <p:spPr>
                <a:xfrm>
                  <a:off x="1881554" y="6622539"/>
                  <a:ext cx="107999" cy="251998"/>
                </a:xfrm>
                <a:prstGeom prst="parallelogram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Parallelogram 11"/>
                <p:cNvSpPr>
                  <a:spLocks/>
                </p:cNvSpPr>
                <p:nvPr/>
              </p:nvSpPr>
              <p:spPr>
                <a:xfrm>
                  <a:off x="2004647" y="6622536"/>
                  <a:ext cx="107999" cy="251998"/>
                </a:xfrm>
                <a:prstGeom prst="parallelogram">
                  <a:avLst/>
                </a:prstGeom>
                <a:solidFill>
                  <a:schemeClr val="tx1"/>
                </a:solidFill>
                <a:ln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4" name="Title 1"/>
          <p:cNvSpPr txBox="1">
            <a:spLocks/>
          </p:cNvSpPr>
          <p:nvPr/>
        </p:nvSpPr>
        <p:spPr bwMode="auto">
          <a:xfrm>
            <a:off x="590550" y="146050"/>
            <a:ext cx="79692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dirty="0">
                <a:ln w="952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reflection blurRad="25400" stA="21000" endPos="31000" dist="12700" dir="5400000" sy="-100000" algn="bl" rotWithShape="0"/>
                </a:effectLst>
                <a:latin typeface="Arial Black" panose="020B0A04020102020204" pitchFamily="34" charset="0"/>
              </a:rPr>
              <a:t>Development of Tomato for lowland cultivation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83065" y="4030912"/>
            <a:ext cx="7025638" cy="2174856"/>
            <a:chOff x="1478465" y="4323012"/>
            <a:chExt cx="7025638" cy="2174856"/>
          </a:xfrm>
        </p:grpSpPr>
        <p:grpSp>
          <p:nvGrpSpPr>
            <p:cNvPr id="44" name="Group 43"/>
            <p:cNvGrpSpPr/>
            <p:nvPr/>
          </p:nvGrpSpPr>
          <p:grpSpPr>
            <a:xfrm>
              <a:off x="1478465" y="4323012"/>
              <a:ext cx="7025638" cy="2174856"/>
              <a:chOff x="1478465" y="4359108"/>
              <a:chExt cx="7025638" cy="2174856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1648337" y="4359108"/>
                <a:ext cx="2174856" cy="2174856"/>
              </a:xfrm>
              <a:prstGeom prst="ellipse">
                <a:avLst/>
              </a:prstGeom>
              <a:solidFill>
                <a:schemeClr val="bg1"/>
              </a:solidFill>
              <a:ln w="57150" cap="rnd">
                <a:solidFill>
                  <a:srgbClr val="C00000"/>
                </a:solidFill>
                <a:prstDash val="sysDot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3200"/>
                  </a:lnSpc>
                </a:pPr>
                <a:endParaRPr lang="en-US" sz="320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478465" y="4987244"/>
                <a:ext cx="2514600" cy="918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3200"/>
                  </a:lnSpc>
                </a:pPr>
                <a:r>
                  <a:rPr lang="en-US" sz="3200" b="1" dirty="0">
                    <a:ln w="6350">
                      <a:solidFill>
                        <a:schemeClr val="tx1"/>
                      </a:solidFill>
                    </a:ln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Black" panose="020B0A04020102020204" pitchFamily="34" charset="0"/>
                  </a:rPr>
                  <a:t>Traits aimed: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4463362" y="4577381"/>
                <a:ext cx="4040741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30188" lvl="1">
                  <a:buClr>
                    <a:srgbClr val="C00000"/>
                  </a:buClr>
                  <a:buSzPct val="150000"/>
                </a:pPr>
                <a:r>
                  <a:rPr lang="en-US" sz="2000" b="1" dirty="0">
                    <a:solidFill>
                      <a:srgbClr val="5E1306"/>
                    </a:solidFill>
                    <a:latin typeface="Calibri" panose="020F0502020204030204" pitchFamily="34" charset="0"/>
                  </a:rPr>
                  <a:t>Heat-tolerant</a:t>
                </a:r>
              </a:p>
              <a:p>
                <a:pPr marL="230188" lvl="1">
                  <a:buClr>
                    <a:srgbClr val="C00000"/>
                  </a:buClr>
                  <a:buSzPct val="150000"/>
                </a:pPr>
                <a:r>
                  <a:rPr lang="en-US" sz="2000" b="1" dirty="0">
                    <a:latin typeface="Arial Narrow" panose="020B0606020202030204" pitchFamily="34" charset="0"/>
                  </a:rPr>
                  <a:t>Bacterial -wilt resistance</a:t>
                </a:r>
                <a:endParaRPr lang="en-US" sz="2000" b="1" dirty="0">
                  <a:solidFill>
                    <a:srgbClr val="5E1306"/>
                  </a:solidFill>
                  <a:latin typeface="Calibri" panose="020F0502020204030204" pitchFamily="34" charset="0"/>
                </a:endParaRPr>
              </a:p>
              <a:p>
                <a:pPr marL="230188" lvl="1">
                  <a:buClr>
                    <a:srgbClr val="C00000"/>
                  </a:buClr>
                  <a:buSzPct val="150000"/>
                </a:pPr>
                <a:r>
                  <a:rPr lang="en-US" sz="2000" b="1" dirty="0">
                    <a:solidFill>
                      <a:srgbClr val="5E1306"/>
                    </a:solidFill>
                    <a:latin typeface="Calibri" panose="020F0502020204030204" pitchFamily="34" charset="0"/>
                  </a:rPr>
                  <a:t>High yield</a:t>
                </a:r>
              </a:p>
              <a:p>
                <a:pPr marL="230188" lvl="1">
                  <a:buClr>
                    <a:srgbClr val="C00000"/>
                  </a:buClr>
                  <a:buSzPct val="150000"/>
                </a:pPr>
                <a:r>
                  <a:rPr lang="en-US" sz="2000" b="1" dirty="0">
                    <a:latin typeface="Arial Narrow" panose="020B0606020202030204" pitchFamily="34" charset="0"/>
                  </a:rPr>
                  <a:t>Good color</a:t>
                </a:r>
                <a:endParaRPr lang="en-US" sz="2000" b="1" dirty="0">
                  <a:solidFill>
                    <a:srgbClr val="5E1306"/>
                  </a:solidFill>
                  <a:latin typeface="Calibri" panose="020F0502020204030204" pitchFamily="34" charset="0"/>
                </a:endParaRPr>
              </a:p>
              <a:p>
                <a:pPr marL="230188" lvl="1">
                  <a:buClr>
                    <a:srgbClr val="C00000"/>
                  </a:buClr>
                  <a:buSzPct val="150000"/>
                </a:pPr>
                <a:r>
                  <a:rPr lang="en-US" sz="2000" b="1" dirty="0">
                    <a:solidFill>
                      <a:srgbClr val="5E1306"/>
                    </a:solidFill>
                    <a:latin typeface="Calibri" panose="020F0502020204030204" pitchFamily="34" charset="0"/>
                  </a:rPr>
                  <a:t>Long shelf life</a:t>
                </a:r>
                <a:endParaRPr lang="en-MY" sz="2000" b="1" dirty="0">
                  <a:solidFill>
                    <a:srgbClr val="5E1306"/>
                  </a:solidFill>
                  <a:latin typeface="Calibri" panose="020F0502020204030204" pitchFamily="34" charset="0"/>
                </a:endParaRPr>
              </a:p>
            </p:txBody>
          </p:sp>
        </p:grpSp>
        <p:cxnSp>
          <p:nvCxnSpPr>
            <p:cNvPr id="48" name="Straight Connector 47"/>
            <p:cNvCxnSpPr>
              <a:cxnSpLocks/>
            </p:cNvCxnSpPr>
            <p:nvPr/>
          </p:nvCxnSpPr>
          <p:spPr>
            <a:xfrm flipV="1">
              <a:off x="3868501" y="4751823"/>
              <a:ext cx="822960" cy="587642"/>
            </a:xfrm>
            <a:prstGeom prst="line">
              <a:avLst/>
            </a:prstGeom>
            <a:ln w="1270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cxnSpLocks/>
            </p:cNvCxnSpPr>
            <p:nvPr/>
          </p:nvCxnSpPr>
          <p:spPr>
            <a:xfrm flipV="1">
              <a:off x="3868501" y="5046596"/>
              <a:ext cx="822960" cy="294775"/>
            </a:xfrm>
            <a:prstGeom prst="line">
              <a:avLst/>
            </a:prstGeom>
            <a:ln w="1270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cxnSpLocks/>
            </p:cNvCxnSpPr>
            <p:nvPr/>
          </p:nvCxnSpPr>
          <p:spPr>
            <a:xfrm>
              <a:off x="3868501" y="5341369"/>
              <a:ext cx="822960" cy="1"/>
            </a:xfrm>
            <a:prstGeom prst="line">
              <a:avLst/>
            </a:prstGeom>
            <a:ln w="1270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cxnSpLocks/>
            </p:cNvCxnSpPr>
            <p:nvPr/>
          </p:nvCxnSpPr>
          <p:spPr>
            <a:xfrm>
              <a:off x="3868501" y="5339465"/>
              <a:ext cx="822960" cy="306576"/>
            </a:xfrm>
            <a:prstGeom prst="line">
              <a:avLst/>
            </a:prstGeom>
            <a:ln w="1270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cxnSpLocks/>
            </p:cNvCxnSpPr>
            <p:nvPr/>
          </p:nvCxnSpPr>
          <p:spPr>
            <a:xfrm>
              <a:off x="3868501" y="5343579"/>
              <a:ext cx="822960" cy="604925"/>
            </a:xfrm>
            <a:prstGeom prst="line">
              <a:avLst/>
            </a:prstGeom>
            <a:ln w="12700">
              <a:solidFill>
                <a:srgbClr val="C0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17"/>
          <p:cNvGrpSpPr/>
          <p:nvPr/>
        </p:nvGrpSpPr>
        <p:grpSpPr>
          <a:xfrm>
            <a:off x="2189748" y="1982311"/>
            <a:ext cx="400343" cy="547763"/>
            <a:chOff x="5620142" y="320997"/>
            <a:chExt cx="862288" cy="1180038"/>
          </a:xfrm>
        </p:grpSpPr>
        <p:grpSp>
          <p:nvGrpSpPr>
            <p:cNvPr id="26" name="Group 19"/>
            <p:cNvGrpSpPr/>
            <p:nvPr/>
          </p:nvGrpSpPr>
          <p:grpSpPr>
            <a:xfrm>
              <a:off x="5654431" y="584200"/>
              <a:ext cx="827999" cy="827999"/>
              <a:chOff x="5654431" y="584200"/>
              <a:chExt cx="827999" cy="827999"/>
            </a:xfrm>
          </p:grpSpPr>
          <p:sp>
            <p:nvSpPr>
              <p:cNvPr id="28" name="Oval 27"/>
              <p:cNvSpPr>
                <a:spLocks noChangeAspect="1"/>
              </p:cNvSpPr>
              <p:nvPr/>
            </p:nvSpPr>
            <p:spPr>
              <a:xfrm>
                <a:off x="5654431" y="584200"/>
                <a:ext cx="827999" cy="82799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9" name="Oval 28"/>
              <p:cNvSpPr>
                <a:spLocks noChangeAspect="1"/>
              </p:cNvSpPr>
              <p:nvPr/>
            </p:nvSpPr>
            <p:spPr>
              <a:xfrm>
                <a:off x="5654431" y="584200"/>
                <a:ext cx="719999" cy="719999"/>
              </a:xfrm>
              <a:prstGeom prst="ellipse">
                <a:avLst/>
              </a:prstGeom>
              <a:solidFill>
                <a:srgbClr val="03A4A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27" name="Rectangle 26"/>
            <p:cNvSpPr>
              <a:spLocks/>
            </p:cNvSpPr>
            <p:nvPr/>
          </p:nvSpPr>
          <p:spPr>
            <a:xfrm>
              <a:off x="5620142" y="320997"/>
              <a:ext cx="794407" cy="1180038"/>
            </a:xfrm>
            <a:prstGeom prst="rect">
              <a:avLst/>
            </a:prstGeom>
            <a:noFill/>
          </p:spPr>
          <p:txBody>
            <a:bodyPr wrap="none" lIns="91440" tIns="45720" rIns="91440" bIns="45720" anchor="ctr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dirty="0">
                  <a:ln w="12700">
                    <a:solidFill>
                      <a:prstClr val="black">
                        <a:lumMod val="95000"/>
                        <a:lumOff val="5000"/>
                      </a:prstClr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latin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30" name="Group 17"/>
          <p:cNvGrpSpPr/>
          <p:nvPr/>
        </p:nvGrpSpPr>
        <p:grpSpPr>
          <a:xfrm>
            <a:off x="2131037" y="2455853"/>
            <a:ext cx="518092" cy="769441"/>
            <a:chOff x="5459394" y="82218"/>
            <a:chExt cx="1115904" cy="1657596"/>
          </a:xfrm>
        </p:grpSpPr>
        <p:grpSp>
          <p:nvGrpSpPr>
            <p:cNvPr id="31" name="Group 19"/>
            <p:cNvGrpSpPr/>
            <p:nvPr/>
          </p:nvGrpSpPr>
          <p:grpSpPr>
            <a:xfrm>
              <a:off x="5654431" y="584200"/>
              <a:ext cx="827999" cy="827999"/>
              <a:chOff x="5654431" y="584200"/>
              <a:chExt cx="827999" cy="827999"/>
            </a:xfrm>
          </p:grpSpPr>
          <p:sp>
            <p:nvSpPr>
              <p:cNvPr id="33" name="Oval 32"/>
              <p:cNvSpPr>
                <a:spLocks noChangeAspect="1"/>
              </p:cNvSpPr>
              <p:nvPr/>
            </p:nvSpPr>
            <p:spPr>
              <a:xfrm>
                <a:off x="5654431" y="584200"/>
                <a:ext cx="827999" cy="82799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4" name="Oval 33"/>
              <p:cNvSpPr>
                <a:spLocks noChangeAspect="1"/>
              </p:cNvSpPr>
              <p:nvPr/>
            </p:nvSpPr>
            <p:spPr>
              <a:xfrm>
                <a:off x="5654431" y="584200"/>
                <a:ext cx="719999" cy="719999"/>
              </a:xfrm>
              <a:prstGeom prst="ellipse">
                <a:avLst/>
              </a:prstGeom>
              <a:solidFill>
                <a:srgbClr val="03A4A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32" name="Rectangle 31"/>
            <p:cNvSpPr>
              <a:spLocks/>
            </p:cNvSpPr>
            <p:nvPr/>
          </p:nvSpPr>
          <p:spPr>
            <a:xfrm>
              <a:off x="5459394" y="82218"/>
              <a:ext cx="1115904" cy="1657596"/>
            </a:xfrm>
            <a:prstGeom prst="rect">
              <a:avLst/>
            </a:prstGeom>
            <a:noFill/>
          </p:spPr>
          <p:txBody>
            <a:bodyPr wrap="none" lIns="91440" tIns="45720" rIns="91440" bIns="45720" anchor="ctr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dirty="0">
                  <a:ln w="12700">
                    <a:solidFill>
                      <a:prstClr val="black">
                        <a:lumMod val="95000"/>
                        <a:lumOff val="5000"/>
                      </a:prstClr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latin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35" name="Group 17"/>
          <p:cNvGrpSpPr/>
          <p:nvPr/>
        </p:nvGrpSpPr>
        <p:grpSpPr>
          <a:xfrm>
            <a:off x="2146957" y="3059284"/>
            <a:ext cx="518092" cy="769441"/>
            <a:chOff x="5459394" y="95898"/>
            <a:chExt cx="1115904" cy="1657596"/>
          </a:xfrm>
        </p:grpSpPr>
        <p:grpSp>
          <p:nvGrpSpPr>
            <p:cNvPr id="36" name="Group 19"/>
            <p:cNvGrpSpPr/>
            <p:nvPr/>
          </p:nvGrpSpPr>
          <p:grpSpPr>
            <a:xfrm>
              <a:off x="5654431" y="584200"/>
              <a:ext cx="827999" cy="827999"/>
              <a:chOff x="5654431" y="584200"/>
              <a:chExt cx="827999" cy="827999"/>
            </a:xfrm>
          </p:grpSpPr>
          <p:sp>
            <p:nvSpPr>
              <p:cNvPr id="38" name="Oval 37"/>
              <p:cNvSpPr>
                <a:spLocks noChangeAspect="1"/>
              </p:cNvSpPr>
              <p:nvPr/>
            </p:nvSpPr>
            <p:spPr>
              <a:xfrm>
                <a:off x="5654431" y="584200"/>
                <a:ext cx="827999" cy="82799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9" name="Oval 38"/>
              <p:cNvSpPr>
                <a:spLocks noChangeAspect="1"/>
              </p:cNvSpPr>
              <p:nvPr/>
            </p:nvSpPr>
            <p:spPr>
              <a:xfrm>
                <a:off x="5654431" y="584200"/>
                <a:ext cx="719999" cy="719999"/>
              </a:xfrm>
              <a:prstGeom prst="ellipse">
                <a:avLst/>
              </a:prstGeom>
              <a:solidFill>
                <a:srgbClr val="03A4A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37" name="Rectangle 36"/>
            <p:cNvSpPr>
              <a:spLocks/>
            </p:cNvSpPr>
            <p:nvPr/>
          </p:nvSpPr>
          <p:spPr>
            <a:xfrm>
              <a:off x="5459394" y="95898"/>
              <a:ext cx="1115904" cy="1657596"/>
            </a:xfrm>
            <a:prstGeom prst="rect">
              <a:avLst/>
            </a:prstGeom>
            <a:noFill/>
          </p:spPr>
          <p:txBody>
            <a:bodyPr wrap="none" lIns="91440" tIns="45720" rIns="91440" bIns="45720" anchor="ctr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dirty="0">
                  <a:ln w="12700">
                    <a:solidFill>
                      <a:prstClr val="black">
                        <a:lumMod val="95000"/>
                        <a:lumOff val="5000"/>
                      </a:prstClr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latin typeface="Cambria" panose="02040503050406030204" pitchFamily="18" charset="0"/>
                </a:rPr>
                <a:t>3</a:t>
              </a:r>
            </a:p>
          </p:txBody>
        </p:sp>
      </p:grpSp>
      <p:pic>
        <p:nvPicPr>
          <p:cNvPr id="46" name="Picture Placeholder 4" descr="Pc 057.jpg"/>
          <p:cNvPicPr>
            <a:picLocks noChangeAspect="1"/>
          </p:cNvPicPr>
          <p:nvPr/>
        </p:nvPicPr>
        <p:blipFill>
          <a:blip r:embed="rId3" cstate="print"/>
          <a:srcRect l="23303" r="23303"/>
          <a:stretch>
            <a:fillRect/>
          </a:stretch>
        </p:blipFill>
        <p:spPr>
          <a:xfrm rot="21416935">
            <a:off x="332044" y="1409669"/>
            <a:ext cx="1599259" cy="22465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7" name="Picture Placeholder 3" descr="P62202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96425" y="1845674"/>
            <a:ext cx="2855941" cy="381073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5" name="TextBox 44"/>
          <p:cNvSpPr txBox="1"/>
          <p:nvPr/>
        </p:nvSpPr>
        <p:spPr>
          <a:xfrm>
            <a:off x="5601676" y="6648882"/>
            <a:ext cx="35550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cap="all" dirty="0" err="1">
                <a:solidFill>
                  <a:schemeClr val="bg1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mbria" panose="02040503050406030204" pitchFamily="18" charset="0"/>
              </a:rPr>
              <a:t>aarnet</a:t>
            </a:r>
            <a:r>
              <a:rPr lang="en-US" sz="1000" b="1" cap="all" dirty="0">
                <a:solidFill>
                  <a:schemeClr val="bg1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mbria" panose="02040503050406030204" pitchFamily="18" charset="0"/>
              </a:rPr>
              <a:t> meeting 23-25 May 2017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90642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1419</TotalTime>
  <Words>1171</Words>
  <Application>Microsoft Office PowerPoint</Application>
  <PresentationFormat>On-screen Show (4:3)</PresentationFormat>
  <Paragraphs>217</Paragraphs>
  <Slides>23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Office Theme</vt:lpstr>
      <vt:lpstr>1_Office Theme</vt:lpstr>
      <vt:lpstr>2_Office Theme</vt:lpstr>
      <vt:lpstr>Vegetable production and strategies of aarnet countries: malaysia</vt:lpstr>
      <vt:lpstr>Malaysian Vegetable Industry</vt:lpstr>
      <vt:lpstr>Malaysian Vegetable Industry</vt:lpstr>
      <vt:lpstr>Malaysian Vegetable Industry</vt:lpstr>
      <vt:lpstr>CHALLENGES IN MALAYSIAN VEGETABLE INDUSTRY</vt:lpstr>
      <vt:lpstr>R&amp;D VEGETABLE IN MARDI: Aims</vt:lpstr>
      <vt:lpstr>BREEDING &amp; SELECTIONS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Vegetable production and strategies of aarnet countries: malaysia</dc:title>
  <dc:creator>iezzam Aji</dc:creator>
  <cp:lastModifiedBy>Dr Pauziah Muda</cp:lastModifiedBy>
  <cp:revision>128</cp:revision>
  <dcterms:created xsi:type="dcterms:W3CDTF">2017-05-17T02:42:14Z</dcterms:created>
  <dcterms:modified xsi:type="dcterms:W3CDTF">2017-05-22T13:41:58Z</dcterms:modified>
</cp:coreProperties>
</file>