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9" r:id="rId4"/>
    <p:sldId id="260" r:id="rId5"/>
    <p:sldId id="262" r:id="rId6"/>
    <p:sldId id="258"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H:\Book1(graphi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5.2327133677255874E-2"/>
          <c:y val="0.15274691012658023"/>
          <c:w val="0.74838526110960268"/>
          <c:h val="0.76324884631213152"/>
        </c:manualLayout>
      </c:layout>
      <c:pie3DChart>
        <c:varyColors val="1"/>
        <c:ser>
          <c:idx val="0"/>
          <c:order val="0"/>
          <c:tx>
            <c:strRef>
              <c:f>Sheet1!$B$2</c:f>
              <c:strCache>
                <c:ptCount val="1"/>
                <c:pt idx="0">
                  <c:v>Cultivation (ha)</c:v>
                </c:pt>
              </c:strCache>
            </c:strRef>
          </c:tx>
          <c:explosion val="2"/>
          <c:dPt>
            <c:idx val="1"/>
            <c:bubble3D val="0"/>
            <c:explosion val="10"/>
          </c:dPt>
          <c:dLbls>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Sheet1!$A$3:$A$19</c:f>
              <c:strCache>
                <c:ptCount val="17"/>
                <c:pt idx="0">
                  <c:v>banana</c:v>
                </c:pt>
                <c:pt idx="1">
                  <c:v>Cashew nut</c:v>
                </c:pt>
                <c:pt idx="2">
                  <c:v>Oil palm</c:v>
                </c:pt>
                <c:pt idx="3">
                  <c:v>coconut</c:v>
                </c:pt>
                <c:pt idx="4">
                  <c:v>longan</c:v>
                </c:pt>
                <c:pt idx="5">
                  <c:v>mango</c:v>
                </c:pt>
                <c:pt idx="6">
                  <c:v>milk fruit</c:v>
                </c:pt>
                <c:pt idx="7">
                  <c:v>sapota</c:v>
                </c:pt>
                <c:pt idx="8">
                  <c:v>durian</c:v>
                </c:pt>
                <c:pt idx="9">
                  <c:v>Jackfruit</c:v>
                </c:pt>
                <c:pt idx="10">
                  <c:v>custard apple</c:v>
                </c:pt>
                <c:pt idx="11">
                  <c:v>orange</c:v>
                </c:pt>
                <c:pt idx="12">
                  <c:v>coffee</c:v>
                </c:pt>
                <c:pt idx="13">
                  <c:v>rambutan</c:v>
                </c:pt>
                <c:pt idx="14">
                  <c:v>Guava</c:v>
                </c:pt>
                <c:pt idx="15">
                  <c:v>pineapple</c:v>
                </c:pt>
                <c:pt idx="16">
                  <c:v>pepper</c:v>
                </c:pt>
              </c:strCache>
            </c:strRef>
          </c:cat>
          <c:val>
            <c:numRef>
              <c:f>Sheet1!$B$3:$B$19</c:f>
              <c:numCache>
                <c:formatCode>General</c:formatCode>
                <c:ptCount val="17"/>
                <c:pt idx="0">
                  <c:v>35071</c:v>
                </c:pt>
                <c:pt idx="1">
                  <c:v>69102</c:v>
                </c:pt>
                <c:pt idx="2">
                  <c:v>9780</c:v>
                </c:pt>
                <c:pt idx="3">
                  <c:v>27114</c:v>
                </c:pt>
                <c:pt idx="4">
                  <c:v>2962</c:v>
                </c:pt>
                <c:pt idx="5">
                  <c:v>23980</c:v>
                </c:pt>
                <c:pt idx="6">
                  <c:v>1276</c:v>
                </c:pt>
                <c:pt idx="7">
                  <c:v>1886</c:v>
                </c:pt>
                <c:pt idx="8">
                  <c:v>2400</c:v>
                </c:pt>
                <c:pt idx="9">
                  <c:v>5584</c:v>
                </c:pt>
                <c:pt idx="10">
                  <c:v>3163</c:v>
                </c:pt>
                <c:pt idx="11">
                  <c:v>3169</c:v>
                </c:pt>
                <c:pt idx="12">
                  <c:v>231</c:v>
                </c:pt>
                <c:pt idx="13">
                  <c:v>1337</c:v>
                </c:pt>
                <c:pt idx="14">
                  <c:v>1888</c:v>
                </c:pt>
                <c:pt idx="15">
                  <c:v>825</c:v>
                </c:pt>
                <c:pt idx="16">
                  <c:v>861</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882773066828187"/>
          <c:y val="4.3493140640729927E-2"/>
          <c:w val="0.14833236123262386"/>
          <c:h val="0.87053516359682803"/>
        </c:manualLayout>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E2320A-15F5-4B91-97CF-AFE8E7DE1F5F}" type="datetimeFigureOut">
              <a:rPr lang="en-US" smtClean="0"/>
              <a:t>5/13/2017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60DE98-84D1-44EC-8400-16D9EBF3A034}" type="slidenum">
              <a:rPr lang="en-US" smtClean="0"/>
              <a:t>‹#›</a:t>
            </a:fld>
            <a:endParaRPr lang="en-US"/>
          </a:p>
        </p:txBody>
      </p:sp>
    </p:spTree>
    <p:extLst>
      <p:ext uri="{BB962C8B-B14F-4D97-AF65-F5344CB8AC3E}">
        <p14:creationId xmlns:p14="http://schemas.microsoft.com/office/powerpoint/2010/main" val="4023678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60DE98-84D1-44EC-8400-16D9EBF3A034}" type="slidenum">
              <a:rPr lang="en-US" smtClean="0"/>
              <a:t>6</a:t>
            </a:fld>
            <a:endParaRPr lang="en-US"/>
          </a:p>
        </p:txBody>
      </p:sp>
    </p:spTree>
    <p:extLst>
      <p:ext uri="{BB962C8B-B14F-4D97-AF65-F5344CB8AC3E}">
        <p14:creationId xmlns:p14="http://schemas.microsoft.com/office/powerpoint/2010/main" val="660689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295A12-C4A2-42E6-A261-6820D84A00C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147486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95A12-C4A2-42E6-A261-6820D84A00C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49860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95A12-C4A2-42E6-A261-6820D84A00C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391826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95A12-C4A2-42E6-A261-6820D84A00C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2405428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95A12-C4A2-42E6-A261-6820D84A00C7}" type="datetimeFigureOut">
              <a:rPr lang="en-US" smtClean="0"/>
              <a:t>5/13/2017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76233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295A12-C4A2-42E6-A261-6820D84A00C7}"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68393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295A12-C4A2-42E6-A261-6820D84A00C7}" type="datetimeFigureOut">
              <a:rPr lang="en-US" smtClean="0"/>
              <a:t>5/13/2017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456119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295A12-C4A2-42E6-A261-6820D84A00C7}" type="datetimeFigureOut">
              <a:rPr lang="en-US" smtClean="0"/>
              <a:t>5/13/2017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2336886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95A12-C4A2-42E6-A261-6820D84A00C7}" type="datetimeFigureOut">
              <a:rPr lang="en-US" smtClean="0"/>
              <a:t>5/13/2017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355872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95A12-C4A2-42E6-A261-6820D84A00C7}"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808665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95A12-C4A2-42E6-A261-6820D84A00C7}" type="datetimeFigureOut">
              <a:rPr lang="en-US" smtClean="0"/>
              <a:t>5/13/2017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07884-86BA-4BA8-9FD7-1038E9D84F12}" type="slidenum">
              <a:rPr lang="en-US" smtClean="0"/>
              <a:t>‹#›</a:t>
            </a:fld>
            <a:endParaRPr lang="en-US"/>
          </a:p>
        </p:txBody>
      </p:sp>
    </p:spTree>
    <p:extLst>
      <p:ext uri="{BB962C8B-B14F-4D97-AF65-F5344CB8AC3E}">
        <p14:creationId xmlns:p14="http://schemas.microsoft.com/office/powerpoint/2010/main" val="34564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95A12-C4A2-42E6-A261-6820D84A00C7}" type="datetimeFigureOut">
              <a:rPr lang="en-US" smtClean="0"/>
              <a:t>5/13/2017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07884-86BA-4BA8-9FD7-1038E9D84F12}" type="slidenum">
              <a:rPr lang="en-US" smtClean="0"/>
              <a:t>‹#›</a:t>
            </a:fld>
            <a:endParaRPr lang="en-US"/>
          </a:p>
        </p:txBody>
      </p:sp>
    </p:spTree>
    <p:extLst>
      <p:ext uri="{BB962C8B-B14F-4D97-AF65-F5344CB8AC3E}">
        <p14:creationId xmlns:p14="http://schemas.microsoft.com/office/powerpoint/2010/main" val="18790919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Progress challenges and development strategies vegetable crops in Cambodia</a:t>
            </a:r>
            <a:endParaRPr lang="en-US" dirty="0"/>
          </a:p>
        </p:txBody>
      </p:sp>
      <p:sp>
        <p:nvSpPr>
          <p:cNvPr id="3" name="Subtitle 2"/>
          <p:cNvSpPr>
            <a:spLocks noGrp="1"/>
          </p:cNvSpPr>
          <p:nvPr>
            <p:ph type="subTitle" idx="1"/>
          </p:nvPr>
        </p:nvSpPr>
        <p:spPr>
          <a:xfrm>
            <a:off x="685800" y="3611606"/>
            <a:ext cx="7772400" cy="1569993"/>
          </a:xfrm>
        </p:spPr>
        <p:txBody>
          <a:bodyPr>
            <a:normAutofit fontScale="70000" lnSpcReduction="20000"/>
          </a:bodyPr>
          <a:lstStyle/>
          <a:p>
            <a:r>
              <a:rPr lang="en-US" sz="2800" dirty="0"/>
              <a:t>Monday, 22 May 2017</a:t>
            </a:r>
          </a:p>
          <a:p>
            <a:r>
              <a:rPr lang="en-US" sz="2800" dirty="0" smtClean="0"/>
              <a:t>Man </a:t>
            </a:r>
            <a:r>
              <a:rPr lang="en-US" sz="2800" dirty="0" err="1" smtClean="0"/>
              <a:t>Sptheavy</a:t>
            </a:r>
            <a:r>
              <a:rPr lang="en-US" sz="2800" dirty="0" smtClean="0"/>
              <a:t> </a:t>
            </a:r>
          </a:p>
          <a:p>
            <a:r>
              <a:rPr lang="en-US" sz="2800" dirty="0" smtClean="0"/>
              <a:t>Chief of vegetable Office, Department </a:t>
            </a:r>
          </a:p>
          <a:p>
            <a:r>
              <a:rPr lang="en-US" sz="2800" dirty="0" smtClean="0"/>
              <a:t>Horticulture and Subsidiary Crops, </a:t>
            </a:r>
          </a:p>
          <a:p>
            <a:r>
              <a:rPr lang="en-US" sz="2800" dirty="0" smtClean="0"/>
              <a:t>Cambodia </a:t>
            </a:r>
          </a:p>
        </p:txBody>
      </p:sp>
    </p:spTree>
    <p:extLst>
      <p:ext uri="{BB962C8B-B14F-4D97-AF65-F5344CB8AC3E}">
        <p14:creationId xmlns:p14="http://schemas.microsoft.com/office/powerpoint/2010/main" val="3936201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Different kind of Vegetable supply and traffic on the main market</a:t>
            </a:r>
            <a:endParaRPr lang="en-US" sz="3200" dirty="0"/>
          </a:p>
        </p:txBody>
      </p:sp>
      <p:sp>
        <p:nvSpPr>
          <p:cNvPr id="3" name="Content Placeholder 2"/>
          <p:cNvSpPr>
            <a:spLocks noGrp="1"/>
          </p:cNvSpPr>
          <p:nvPr>
            <p:ph idx="1"/>
          </p:nvPr>
        </p:nvSpPr>
        <p:spPr>
          <a:xfrm>
            <a:off x="228600" y="1600200"/>
            <a:ext cx="8686800" cy="5029200"/>
          </a:xfrm>
        </p:spPr>
        <p:txBody>
          <a:bodyPr/>
          <a:lstStyle/>
          <a:p>
            <a:r>
              <a:rPr lang="en-US" dirty="0" smtClean="0"/>
              <a:t>Takeo: wax gourd, eggplant, cauliflower, cabbage.</a:t>
            </a:r>
          </a:p>
          <a:p>
            <a:r>
              <a:rPr lang="en-US" dirty="0" err="1" smtClean="0"/>
              <a:t>Siem</a:t>
            </a:r>
            <a:r>
              <a:rPr lang="en-US" dirty="0" smtClean="0"/>
              <a:t> Reap: tomatoes, cabbage, cucumbers, eggplant, leaf lettuce.</a:t>
            </a:r>
          </a:p>
          <a:p>
            <a:r>
              <a:rPr lang="en-US" dirty="0" err="1" smtClean="0"/>
              <a:t>Svay</a:t>
            </a:r>
            <a:r>
              <a:rPr lang="en-US" dirty="0" smtClean="0"/>
              <a:t> </a:t>
            </a:r>
            <a:r>
              <a:rPr lang="en-US" dirty="0" err="1" smtClean="0"/>
              <a:t>Rieng</a:t>
            </a:r>
            <a:r>
              <a:rPr lang="en-US" dirty="0" smtClean="0"/>
              <a:t>: cucumbers, yard long beans, bitter gourd, tomato, eggplant.</a:t>
            </a:r>
          </a:p>
          <a:p>
            <a:r>
              <a:rPr lang="en-US" dirty="0" smtClean="0"/>
              <a:t>Kampong </a:t>
            </a:r>
            <a:r>
              <a:rPr lang="en-US" dirty="0" err="1" smtClean="0"/>
              <a:t>Speu</a:t>
            </a:r>
            <a:r>
              <a:rPr lang="en-US" dirty="0" smtClean="0"/>
              <a:t>: leaf lettuce, cucumbers, eggplant, cabbage.</a:t>
            </a:r>
          </a:p>
          <a:p>
            <a:r>
              <a:rPr lang="en-US" dirty="0" smtClean="0"/>
              <a:t>Kampong Cham: red pepper, taro, cucumbers, cabbages.</a:t>
            </a:r>
            <a:endParaRPr lang="en-US" dirty="0"/>
          </a:p>
        </p:txBody>
      </p:sp>
    </p:spTree>
    <p:extLst>
      <p:ext uri="{BB962C8B-B14F-4D97-AF65-F5344CB8AC3E}">
        <p14:creationId xmlns:p14="http://schemas.microsoft.com/office/powerpoint/2010/main" val="413112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Different kind of Vegetable supply and traffic on the main market</a:t>
            </a:r>
            <a:endParaRPr lang="en-US" sz="3200" dirty="0"/>
          </a:p>
        </p:txBody>
      </p:sp>
      <p:sp>
        <p:nvSpPr>
          <p:cNvPr id="3" name="Content Placeholder 2"/>
          <p:cNvSpPr>
            <a:spLocks noGrp="1"/>
          </p:cNvSpPr>
          <p:nvPr>
            <p:ph idx="1"/>
          </p:nvPr>
        </p:nvSpPr>
        <p:spPr>
          <a:xfrm>
            <a:off x="304800" y="1600200"/>
            <a:ext cx="8610600" cy="4953000"/>
          </a:xfrm>
        </p:spPr>
        <p:txBody>
          <a:bodyPr/>
          <a:lstStyle/>
          <a:p>
            <a:r>
              <a:rPr lang="en-US" dirty="0" smtClean="0"/>
              <a:t>Sources and types of vegetables imported from outside (Vietnam, Thailand and China):</a:t>
            </a:r>
          </a:p>
          <a:p>
            <a:pPr marL="0" indent="0">
              <a:buNone/>
            </a:pPr>
            <a:r>
              <a:rPr lang="en-US" dirty="0" smtClean="0"/>
              <a:t>    √ Type of Imported vegetables: carrots, onions, tomatoes cabbages, white and red garlic peppers </a:t>
            </a:r>
            <a:r>
              <a:rPr lang="en-US" dirty="0" err="1" smtClean="0"/>
              <a:t>Hawai</a:t>
            </a:r>
            <a:r>
              <a:rPr lang="en-US" dirty="0" smtClean="0"/>
              <a:t> and potato.</a:t>
            </a:r>
          </a:p>
          <a:p>
            <a:pPr marL="0" indent="0">
              <a:buNone/>
            </a:pPr>
            <a:r>
              <a:rPr lang="en-US" dirty="0" smtClean="0"/>
              <a:t>   √ Most Imports vegetables from April - October when hot weather and flooding.</a:t>
            </a:r>
          </a:p>
          <a:p>
            <a:pPr marL="0" indent="0">
              <a:buNone/>
            </a:pPr>
            <a:r>
              <a:rPr lang="en-US" dirty="0" smtClean="0"/>
              <a:t>  √ From November to March, imports fell down, especially leaf vegetables.</a:t>
            </a:r>
            <a:endParaRPr lang="en-US" dirty="0"/>
          </a:p>
        </p:txBody>
      </p:sp>
    </p:spTree>
    <p:extLst>
      <p:ext uri="{BB962C8B-B14F-4D97-AF65-F5344CB8AC3E}">
        <p14:creationId xmlns:p14="http://schemas.microsoft.com/office/powerpoint/2010/main" val="605657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715962"/>
          </a:xfrm>
        </p:spPr>
        <p:txBody>
          <a:bodyPr>
            <a:noAutofit/>
          </a:bodyPr>
          <a:lstStyle/>
          <a:p>
            <a:r>
              <a:rPr lang="en-US" sz="3200" dirty="0" smtClean="0"/>
              <a:t/>
            </a:r>
            <a:br>
              <a:rPr lang="en-US" sz="3200" dirty="0" smtClean="0"/>
            </a:br>
            <a:r>
              <a:rPr lang="en-US" sz="3200" b="1" dirty="0" smtClean="0"/>
              <a:t>The main challenges in the field of vegetable crops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990600"/>
            <a:ext cx="8229600" cy="5715000"/>
          </a:xfrm>
        </p:spPr>
        <p:txBody>
          <a:bodyPr>
            <a:normAutofit lnSpcReduction="10000"/>
          </a:bodyPr>
          <a:lstStyle/>
          <a:p>
            <a:r>
              <a:rPr lang="en-US" dirty="0" smtClean="0"/>
              <a:t>Factors of particular climate and soil:</a:t>
            </a:r>
          </a:p>
          <a:p>
            <a:pPr marL="0" indent="0">
              <a:buNone/>
            </a:pPr>
            <a:r>
              <a:rPr lang="en-US" sz="2800" dirty="0" smtClean="0"/>
              <a:t>    √ The tropical climate suitable for vegetables in the region</a:t>
            </a:r>
          </a:p>
          <a:p>
            <a:pPr marL="0" indent="0">
              <a:buNone/>
            </a:pPr>
            <a:r>
              <a:rPr lang="en-US" sz="2800" dirty="0" smtClean="0"/>
              <a:t>   √ Lack of water sources and irrigation in the dry season and the lack of cultivated land in the flooding season</a:t>
            </a:r>
          </a:p>
          <a:p>
            <a:pPr marL="0" indent="0">
              <a:buNone/>
            </a:pPr>
            <a:r>
              <a:rPr lang="en-US" sz="1600" dirty="0" smtClean="0"/>
              <a:t>●      </a:t>
            </a:r>
            <a:r>
              <a:rPr lang="en-US" sz="2800" dirty="0" smtClean="0"/>
              <a:t>Lack of knowledge, information and marketing strategies to address the particular problem of price inflation up and down sharply.</a:t>
            </a:r>
          </a:p>
          <a:p>
            <a:pPr marL="0" indent="0">
              <a:buNone/>
            </a:pPr>
            <a:r>
              <a:rPr lang="en-US" sz="1600" dirty="0" smtClean="0"/>
              <a:t>●</a:t>
            </a:r>
            <a:r>
              <a:rPr lang="en-US" sz="2800" dirty="0" smtClean="0"/>
              <a:t> The destruction of many vegetable crops from pests and diseases</a:t>
            </a:r>
          </a:p>
          <a:p>
            <a:pPr marL="0" indent="0">
              <a:buNone/>
            </a:pPr>
            <a:r>
              <a:rPr lang="en-US" sz="1800" dirty="0" smtClean="0"/>
              <a:t>● </a:t>
            </a:r>
            <a:r>
              <a:rPr lang="en-US" sz="2800" dirty="0" smtClean="0"/>
              <a:t>Determinants of knowledge and techniques in the production of vegetables</a:t>
            </a:r>
            <a:endParaRPr lang="en-US" sz="2800" dirty="0"/>
          </a:p>
        </p:txBody>
      </p:sp>
    </p:spTree>
    <p:extLst>
      <p:ext uri="{BB962C8B-B14F-4D97-AF65-F5344CB8AC3E}">
        <p14:creationId xmlns:p14="http://schemas.microsoft.com/office/powerpoint/2010/main" val="415168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
            </a:r>
            <a:br>
              <a:rPr lang="en-US" sz="3200" b="1" dirty="0" smtClean="0"/>
            </a:br>
            <a:r>
              <a:rPr lang="en-US" sz="3200" b="1" dirty="0" smtClean="0"/>
              <a:t>The main challenges in the field of vegetable crops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Lack of irrigation system and capital</a:t>
            </a:r>
          </a:p>
          <a:p>
            <a:r>
              <a:rPr lang="en-US" dirty="0" smtClean="0"/>
              <a:t>Lack of manpower in vegetable production</a:t>
            </a:r>
            <a:endParaRPr lang="en-US" dirty="0"/>
          </a:p>
        </p:txBody>
      </p:sp>
    </p:spTree>
    <p:extLst>
      <p:ext uri="{BB962C8B-B14F-4D97-AF65-F5344CB8AC3E}">
        <p14:creationId xmlns:p14="http://schemas.microsoft.com/office/powerpoint/2010/main" val="250144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Strategy development of vegetable crops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 The short-term measures (5 years):</a:t>
            </a:r>
          </a:p>
          <a:p>
            <a:pPr marL="0" indent="0">
              <a:buNone/>
            </a:pPr>
            <a:r>
              <a:rPr lang="en-US" dirty="0" smtClean="0"/>
              <a:t>Promote support for public financing and public support to encourage private financing partners or donors to promote the production of vegetable crops in connection with agricultural extension services and good agricultural practice principles or principles of organic agriculture, the management of production capital, the collection or compilation of manufacture group and delivery of market information, etc.</a:t>
            </a:r>
            <a:endParaRPr lang="en-US" dirty="0"/>
          </a:p>
        </p:txBody>
      </p:sp>
    </p:spTree>
    <p:extLst>
      <p:ext uri="{BB962C8B-B14F-4D97-AF65-F5344CB8AC3E}">
        <p14:creationId xmlns:p14="http://schemas.microsoft.com/office/powerpoint/2010/main" val="2107123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Strategy development of vegetable crops</a:t>
            </a:r>
            <a:endParaRPr lang="en-US" sz="3600" dirty="0"/>
          </a:p>
        </p:txBody>
      </p:sp>
      <p:sp>
        <p:nvSpPr>
          <p:cNvPr id="3" name="Content Placeholder 2"/>
          <p:cNvSpPr>
            <a:spLocks noGrp="1"/>
          </p:cNvSpPr>
          <p:nvPr>
            <p:ph idx="1"/>
          </p:nvPr>
        </p:nvSpPr>
        <p:spPr>
          <a:xfrm>
            <a:off x="228600" y="1066800"/>
            <a:ext cx="8686800" cy="5562600"/>
          </a:xfrm>
        </p:spPr>
        <p:txBody>
          <a:bodyPr>
            <a:normAutofit/>
          </a:bodyPr>
          <a:lstStyle/>
          <a:p>
            <a:r>
              <a:rPr lang="en-US" sz="2800" dirty="0"/>
              <a:t>Strengthening and expanding the irrigation system to the professional production of vegetable crops by creating reservoirs and small irrigation systems, as much as </a:t>
            </a:r>
            <a:r>
              <a:rPr lang="en-US" sz="2800" dirty="0" smtClean="0"/>
              <a:t>possible.</a:t>
            </a:r>
            <a:endParaRPr lang="en-US" sz="2800" dirty="0"/>
          </a:p>
          <a:p>
            <a:r>
              <a:rPr lang="en-US" sz="2800" dirty="0" smtClean="0"/>
              <a:t>Spread out widely about laws and regulations under the crop varieties, agricultural fertilizers and </a:t>
            </a:r>
            <a:r>
              <a:rPr lang="en-US" sz="2800" dirty="0" smtClean="0"/>
              <a:t>chemical </a:t>
            </a:r>
            <a:r>
              <a:rPr lang="en-US" sz="2800" dirty="0" smtClean="0"/>
              <a:t>by means easy to follow. In addition, the need to promote the implementation of Food Safety Law and the principles of good agricultural practices or principles applied agricultural organic to harmonize with other ASEAN member countries.</a:t>
            </a:r>
            <a:endParaRPr lang="en-US" sz="2800" dirty="0"/>
          </a:p>
        </p:txBody>
      </p:sp>
    </p:spTree>
    <p:extLst>
      <p:ext uri="{BB962C8B-B14F-4D97-AF65-F5344CB8AC3E}">
        <p14:creationId xmlns:p14="http://schemas.microsoft.com/office/powerpoint/2010/main" val="2696757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Strategy development of vegetable crops</a:t>
            </a:r>
            <a:endParaRPr lang="en-US" sz="3600" dirty="0"/>
          </a:p>
        </p:txBody>
      </p:sp>
      <p:sp>
        <p:nvSpPr>
          <p:cNvPr id="3" name="Content Placeholder 2"/>
          <p:cNvSpPr>
            <a:spLocks noGrp="1"/>
          </p:cNvSpPr>
          <p:nvPr>
            <p:ph idx="1"/>
          </p:nvPr>
        </p:nvSpPr>
        <p:spPr>
          <a:xfrm>
            <a:off x="228600" y="990600"/>
            <a:ext cx="8686800" cy="5638800"/>
          </a:xfrm>
        </p:spPr>
        <p:txBody>
          <a:bodyPr>
            <a:normAutofit/>
          </a:bodyPr>
          <a:lstStyle/>
          <a:p>
            <a:r>
              <a:rPr lang="en-US" dirty="0" smtClean="0"/>
              <a:t>Continue to promote implementation of land policy to protect agricultural land with potential for cultivation, as well as safeguarding the interests of small and medium-scale farmers in sustainable agricultural production</a:t>
            </a:r>
          </a:p>
          <a:p>
            <a:r>
              <a:rPr lang="en-US" dirty="0" smtClean="0"/>
              <a:t>Continues to support development and maintenance of rural road infrastructure in order to facilitate the transportation of agricultural products from farm to market, particularly the prioritization of agricultural production is a professional occupation.</a:t>
            </a:r>
            <a:endParaRPr lang="en-US" dirty="0"/>
          </a:p>
        </p:txBody>
      </p:sp>
    </p:spTree>
    <p:extLst>
      <p:ext uri="{BB962C8B-B14F-4D97-AF65-F5344CB8AC3E}">
        <p14:creationId xmlns:p14="http://schemas.microsoft.com/office/powerpoint/2010/main" val="2694567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Strategy development of vegetable crops</a:t>
            </a:r>
            <a:endParaRPr lang="en-US" sz="3600" dirty="0"/>
          </a:p>
        </p:txBody>
      </p:sp>
      <p:sp>
        <p:nvSpPr>
          <p:cNvPr id="3" name="Content Placeholder 2"/>
          <p:cNvSpPr>
            <a:spLocks noGrp="1"/>
          </p:cNvSpPr>
          <p:nvPr>
            <p:ph idx="1"/>
          </p:nvPr>
        </p:nvSpPr>
        <p:spPr>
          <a:xfrm>
            <a:off x="304800" y="1143000"/>
            <a:ext cx="8534400" cy="5410200"/>
          </a:xfrm>
        </p:spPr>
        <p:txBody>
          <a:bodyPr>
            <a:normAutofit lnSpcReduction="10000"/>
          </a:bodyPr>
          <a:lstStyle/>
          <a:p>
            <a:r>
              <a:rPr lang="en-US" sz="2800" dirty="0" smtClean="0"/>
              <a:t>Creating a suitable venue near the market for producers, collector, wholesalers, gather together sell a product or provide information to each other. This could be a gathering place where the producers group or community sell fresh produce on the weekends or holidays.</a:t>
            </a:r>
          </a:p>
          <a:p>
            <a:r>
              <a:rPr lang="en-US" sz="2800" dirty="0" smtClean="0"/>
              <a:t>Direct marketing campaigns and nutrition, focusing on the importance of using local vegetables which implemented good agriculture or organic agriculture to assure public health and the environment. This is done through public television, along public road, agricultural trade exhibitions and school-based mentorship.</a:t>
            </a:r>
            <a:endParaRPr lang="en-US" sz="2800" dirty="0"/>
          </a:p>
        </p:txBody>
      </p:sp>
    </p:spTree>
    <p:extLst>
      <p:ext uri="{BB962C8B-B14F-4D97-AF65-F5344CB8AC3E}">
        <p14:creationId xmlns:p14="http://schemas.microsoft.com/office/powerpoint/2010/main" val="848694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t>Strategy development of vegetable crops</a:t>
            </a:r>
            <a:endParaRPr lang="en-US" sz="3600" dirty="0"/>
          </a:p>
        </p:txBody>
      </p:sp>
      <p:sp>
        <p:nvSpPr>
          <p:cNvPr id="3" name="Content Placeholder 2"/>
          <p:cNvSpPr>
            <a:spLocks noGrp="1"/>
          </p:cNvSpPr>
          <p:nvPr>
            <p:ph idx="1"/>
          </p:nvPr>
        </p:nvSpPr>
        <p:spPr>
          <a:xfrm>
            <a:off x="228600" y="1143000"/>
            <a:ext cx="8686800" cy="5486400"/>
          </a:xfrm>
        </p:spPr>
        <p:txBody>
          <a:bodyPr>
            <a:normAutofit fontScale="92500"/>
          </a:bodyPr>
          <a:lstStyle/>
          <a:p>
            <a:r>
              <a:rPr lang="en-US" dirty="0" smtClean="0"/>
              <a:t>Encourage and urge low interest loan for farm produce vegetable production.</a:t>
            </a:r>
          </a:p>
          <a:p>
            <a:pPr marL="0" indent="0">
              <a:buNone/>
            </a:pPr>
            <a:r>
              <a:rPr lang="en-US" dirty="0" smtClean="0"/>
              <a:t>2. Medium-term to long-term measures (5-10 years</a:t>
            </a:r>
          </a:p>
          <a:p>
            <a:pPr marL="0" indent="0">
              <a:buNone/>
            </a:pPr>
            <a:r>
              <a:rPr lang="en-US" sz="2000" dirty="0" smtClean="0"/>
              <a:t>●    </a:t>
            </a:r>
            <a:r>
              <a:rPr lang="en-US" dirty="0" smtClean="0"/>
              <a:t>Promote and coordinate the work of vegetable production for the group or community vegetable production in the chain of production to market-oriented and precise production targets.</a:t>
            </a:r>
          </a:p>
          <a:p>
            <a:pPr marL="0" indent="0">
              <a:buNone/>
            </a:pPr>
            <a:r>
              <a:rPr lang="en-US" sz="2200" dirty="0" smtClean="0"/>
              <a:t>●</a:t>
            </a:r>
            <a:r>
              <a:rPr lang="en-US" dirty="0" smtClean="0"/>
              <a:t>   Continue to support and supporting capital for production of vegetables farm and supply agricultural equipment to boost vegetable production with economical efficient and social welfare.</a:t>
            </a:r>
            <a:endParaRPr lang="en-US" dirty="0"/>
          </a:p>
        </p:txBody>
      </p:sp>
    </p:spTree>
    <p:extLst>
      <p:ext uri="{BB962C8B-B14F-4D97-AF65-F5344CB8AC3E}">
        <p14:creationId xmlns:p14="http://schemas.microsoft.com/office/powerpoint/2010/main" val="1895790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Strategy development of vegetable crops</a:t>
            </a:r>
            <a:endParaRPr lang="en-US" sz="3600" dirty="0"/>
          </a:p>
        </p:txBody>
      </p:sp>
      <p:sp>
        <p:nvSpPr>
          <p:cNvPr id="3" name="Content Placeholder 2"/>
          <p:cNvSpPr>
            <a:spLocks noGrp="1"/>
          </p:cNvSpPr>
          <p:nvPr>
            <p:ph idx="1"/>
          </p:nvPr>
        </p:nvSpPr>
        <p:spPr>
          <a:xfrm>
            <a:off x="228600" y="1143000"/>
            <a:ext cx="8686800" cy="5334000"/>
          </a:xfrm>
        </p:spPr>
        <p:txBody>
          <a:bodyPr>
            <a:normAutofit fontScale="92500"/>
          </a:bodyPr>
          <a:lstStyle/>
          <a:p>
            <a:r>
              <a:rPr lang="en-US" sz="2800" dirty="0" smtClean="0"/>
              <a:t>Coordinate in preparation chain vegetable production with effective. Coordinate and promote the implementation of contract agriculture between the various actors in the production chain in order to facilitate industrial vegetable crops. (At this point, need to boost law enforcement community development agriculture and decree on contract farming).</a:t>
            </a:r>
          </a:p>
          <a:p>
            <a:r>
              <a:rPr lang="en-US" sz="2800" dirty="0" smtClean="0"/>
              <a:t>Support and promote investment in the creation of a standard supermarket Small and Medium having cleanliness   for the sale of products (fresh fruit and vegetables). Support and promote post-harvest chain modernization and </a:t>
            </a:r>
            <a:r>
              <a:rPr lang="en-US" sz="2800" dirty="0" smtClean="0"/>
              <a:t>organize  </a:t>
            </a:r>
            <a:r>
              <a:rPr lang="en-US" sz="2800" dirty="0" smtClean="0"/>
              <a:t>home and packaging materials, cleaning cold room and car  equipped with a cold room.</a:t>
            </a:r>
            <a:endParaRPr lang="en-US" sz="2800" dirty="0"/>
          </a:p>
        </p:txBody>
      </p:sp>
    </p:spTree>
    <p:extLst>
      <p:ext uri="{BB962C8B-B14F-4D97-AF65-F5344CB8AC3E}">
        <p14:creationId xmlns:p14="http://schemas.microsoft.com/office/powerpoint/2010/main" val="265390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contents</a:t>
            </a:r>
          </a:p>
        </p:txBody>
      </p:sp>
      <p:sp>
        <p:nvSpPr>
          <p:cNvPr id="2" name="Content Placeholder 1"/>
          <p:cNvSpPr>
            <a:spLocks noGrp="1"/>
          </p:cNvSpPr>
          <p:nvPr>
            <p:ph idx="1"/>
          </p:nvPr>
        </p:nvSpPr>
        <p:spPr/>
        <p:txBody>
          <a:bodyPr/>
          <a:lstStyle/>
          <a:p>
            <a:r>
              <a:rPr lang="en-US" dirty="0"/>
              <a:t>The importance of the agricultural sector in Cambodia</a:t>
            </a:r>
          </a:p>
          <a:p>
            <a:r>
              <a:rPr lang="en-US" dirty="0"/>
              <a:t>Vegetable Production and Demand</a:t>
            </a:r>
          </a:p>
          <a:p>
            <a:r>
              <a:rPr lang="en-US" dirty="0" smtClean="0"/>
              <a:t>Different kind of Vegetable </a:t>
            </a:r>
            <a:r>
              <a:rPr lang="en-US" dirty="0"/>
              <a:t>supply and traffic on the main market</a:t>
            </a:r>
          </a:p>
          <a:p>
            <a:r>
              <a:rPr lang="en-US" dirty="0"/>
              <a:t>The main challenges in the field of vegetable crops</a:t>
            </a:r>
          </a:p>
          <a:p>
            <a:r>
              <a:rPr lang="en-US" dirty="0"/>
              <a:t>Strategy development of vegetable crops</a:t>
            </a:r>
          </a:p>
        </p:txBody>
      </p:sp>
    </p:spTree>
    <p:extLst>
      <p:ext uri="{BB962C8B-B14F-4D97-AF65-F5344CB8AC3E}">
        <p14:creationId xmlns:p14="http://schemas.microsoft.com/office/powerpoint/2010/main" val="4092081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t>Strategy development of vegetable crops</a:t>
            </a:r>
            <a:endParaRPr lang="en-US" sz="3600" dirty="0"/>
          </a:p>
        </p:txBody>
      </p:sp>
      <p:sp>
        <p:nvSpPr>
          <p:cNvPr id="3" name="Content Placeholder 2"/>
          <p:cNvSpPr>
            <a:spLocks noGrp="1"/>
          </p:cNvSpPr>
          <p:nvPr>
            <p:ph idx="1"/>
          </p:nvPr>
        </p:nvSpPr>
        <p:spPr>
          <a:xfrm>
            <a:off x="304800" y="1066800"/>
            <a:ext cx="8610600" cy="5562600"/>
          </a:xfrm>
        </p:spPr>
        <p:txBody>
          <a:bodyPr>
            <a:normAutofit fontScale="92500" lnSpcReduction="20000"/>
          </a:bodyPr>
          <a:lstStyle/>
          <a:p>
            <a:r>
              <a:rPr lang="en-US" dirty="0" smtClean="0"/>
              <a:t>Support and promote educational services, research and development of vegetable industry by utilizing modern technology in the context of climate change.</a:t>
            </a:r>
          </a:p>
          <a:p>
            <a:r>
              <a:rPr lang="en-US" dirty="0" smtClean="0"/>
              <a:t>Develop and promote sensitivity, flexibility and market knowledge, as well as new technologies related to the production chain of vegetables and fresh fruit.</a:t>
            </a:r>
          </a:p>
          <a:p>
            <a:r>
              <a:rPr lang="en-US" dirty="0" smtClean="0"/>
              <a:t>Establish a network of information markets and information technology.</a:t>
            </a:r>
          </a:p>
          <a:p>
            <a:r>
              <a:rPr lang="en-US" dirty="0" smtClean="0"/>
              <a:t>Establish ability to manufacture or community production of fresh vegetables and fruits on production or farm management with economical effective and market-oriented.</a:t>
            </a:r>
            <a:endParaRPr lang="en-US" dirty="0"/>
          </a:p>
        </p:txBody>
      </p:sp>
    </p:spTree>
    <p:extLst>
      <p:ext uri="{BB962C8B-B14F-4D97-AF65-F5344CB8AC3E}">
        <p14:creationId xmlns:p14="http://schemas.microsoft.com/office/powerpoint/2010/main" val="197593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4400" dirty="0" smtClean="0"/>
              <a:t>THANK YOU VERY MUCH FOR YOUR </a:t>
            </a:r>
            <a:r>
              <a:rPr lang="en-US" sz="4400" smtClean="0"/>
              <a:t>PAY ATTENTION !!!</a:t>
            </a:r>
            <a:endParaRPr lang="en-US" sz="4400" dirty="0"/>
          </a:p>
        </p:txBody>
      </p:sp>
    </p:spTree>
    <p:extLst>
      <p:ext uri="{BB962C8B-B14F-4D97-AF65-F5344CB8AC3E}">
        <p14:creationId xmlns:p14="http://schemas.microsoft.com/office/powerpoint/2010/main" val="166602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229600" cy="838200"/>
          </a:xfrm>
        </p:spPr>
        <p:txBody>
          <a:bodyPr>
            <a:normAutofit/>
          </a:bodyPr>
          <a:lstStyle/>
          <a:p>
            <a:r>
              <a:rPr lang="en-US" sz="2000" dirty="0" smtClean="0">
                <a:solidFill>
                  <a:schemeClr val="tx1"/>
                </a:solidFill>
                <a:latin typeface="Khmer OS Content" pitchFamily="2" charset="0"/>
                <a:cs typeface="Khmer OS Content" pitchFamily="2" charset="0"/>
              </a:rPr>
              <a:t>Distribution of fruit crops and other permanent crops in Cambodia</a:t>
            </a:r>
            <a:endParaRPr lang="en-US" sz="2000" dirty="0">
              <a:solidFill>
                <a:schemeClr val="tx1"/>
              </a:solidFill>
            </a:endParaRPr>
          </a:p>
        </p:txBody>
      </p:sp>
      <p:graphicFrame>
        <p:nvGraphicFramePr>
          <p:cNvPr id="4" name="Chart 3"/>
          <p:cNvGraphicFramePr/>
          <p:nvPr/>
        </p:nvGraphicFramePr>
        <p:xfrm>
          <a:off x="0" y="1219200"/>
          <a:ext cx="8839200" cy="53530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463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838200"/>
          </a:xfrm>
        </p:spPr>
        <p:txBody>
          <a:bodyPr>
            <a:normAutofit/>
          </a:bodyPr>
          <a:lstStyle/>
          <a:p>
            <a:r>
              <a:rPr lang="en-US" sz="3600" dirty="0" smtClean="0"/>
              <a:t> </a:t>
            </a:r>
            <a:r>
              <a:rPr lang="en-US" sz="2800" dirty="0" smtClean="0">
                <a:effectLst>
                  <a:outerShdw blurRad="38100" dist="38100" dir="2700000" algn="tl">
                    <a:srgbClr val="000000">
                      <a:alpha val="43137"/>
                    </a:srgbClr>
                  </a:outerShdw>
                </a:effectLst>
                <a:latin typeface="Khmer OS Content" pitchFamily="2" charset="0"/>
                <a:cs typeface="Khmer OS Content" pitchFamily="2" charset="0"/>
              </a:rPr>
              <a:t>Cultivated crops land area other than rice</a:t>
            </a:r>
            <a:endParaRPr lang="en-US" sz="2800" dirty="0">
              <a:effectLst>
                <a:outerShdw blurRad="38100" dist="38100" dir="2700000" algn="tl">
                  <a:srgbClr val="000000">
                    <a:alpha val="43137"/>
                  </a:srgbClr>
                </a:outerShdw>
              </a:effectLst>
            </a:endParaRPr>
          </a:p>
        </p:txBody>
      </p:sp>
      <p:graphicFrame>
        <p:nvGraphicFramePr>
          <p:cNvPr id="1026" name="Object 2"/>
          <p:cNvGraphicFramePr>
            <a:graphicFrameLocks noChangeAspect="1"/>
          </p:cNvGraphicFramePr>
          <p:nvPr/>
        </p:nvGraphicFramePr>
        <p:xfrm>
          <a:off x="533400" y="1524000"/>
          <a:ext cx="7238999" cy="4953000"/>
        </p:xfrm>
        <a:graphic>
          <a:graphicData uri="http://schemas.openxmlformats.org/presentationml/2006/ole">
            <mc:AlternateContent xmlns:mc="http://schemas.openxmlformats.org/markup-compatibility/2006">
              <mc:Choice xmlns:v="urn:schemas-microsoft-com:vml" Requires="v">
                <p:oleObj spid="_x0000_s1056" name="SPW 7.0 Graph" r:id="rId3" imgW="5885640" imgH="4113720" progId="">
                  <p:embed/>
                </p:oleObj>
              </mc:Choice>
              <mc:Fallback>
                <p:oleObj name="SPW 7.0 Graph" r:id="rId3" imgW="5885640" imgH="411372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524000"/>
                        <a:ext cx="7238999" cy="4953000"/>
                      </a:xfrm>
                      <a:prstGeom prst="rect">
                        <a:avLst/>
                      </a:prstGeom>
                      <a:solidFill>
                        <a:srgbClr val="FFFFFF"/>
                      </a:solidFill>
                      <a:ln w="9525">
                        <a:solidFill>
                          <a:srgbClr val="000000"/>
                        </a:solidFill>
                        <a:miter lim="800000"/>
                        <a:headEnd/>
                        <a:tailEnd/>
                      </a:ln>
                    </p:spPr>
                  </p:pic>
                </p:oleObj>
              </mc:Fallback>
            </mc:AlternateContent>
          </a:graphicData>
        </a:graphic>
      </p:graphicFrame>
      <p:sp>
        <p:nvSpPr>
          <p:cNvPr id="4" name="Slide Number Placeholder 3"/>
          <p:cNvSpPr>
            <a:spLocks noGrp="1"/>
          </p:cNvSpPr>
          <p:nvPr>
            <p:ph type="sldNum" sz="quarter" idx="12"/>
          </p:nvPr>
        </p:nvSpPr>
        <p:spPr/>
        <p:txBody>
          <a:bodyPr/>
          <a:lstStyle/>
          <a:p>
            <a:fld id="{61896EC8-F9CE-45A4-BDEB-DB48CADFF582}" type="slidenum">
              <a:rPr lang="en-US" smtClean="0"/>
              <a:pPr/>
              <a:t>4</a:t>
            </a:fld>
            <a:endParaRPr lang="en-US"/>
          </a:p>
        </p:txBody>
      </p:sp>
    </p:spTree>
    <p:extLst>
      <p:ext uri="{BB962C8B-B14F-4D97-AF65-F5344CB8AC3E}">
        <p14:creationId xmlns:p14="http://schemas.microsoft.com/office/powerpoint/2010/main" val="1048340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2400" dirty="0" smtClean="0">
                <a:effectLst>
                  <a:outerShdw blurRad="38100" dist="38100" dir="2700000" algn="tl">
                    <a:srgbClr val="000000">
                      <a:alpha val="43137"/>
                    </a:srgbClr>
                  </a:outerShdw>
                </a:effectLst>
                <a:latin typeface="Khmer OS Content" pitchFamily="2" charset="0"/>
                <a:cs typeface="Khmer OS Content" pitchFamily="2" charset="0"/>
              </a:rPr>
              <a:t>Statistics vegetable crop year 2006-2016</a:t>
            </a:r>
            <a:endParaRPr lang="en-US" sz="2400"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361" name="Object 1"/>
          <p:cNvGraphicFramePr>
            <a:graphicFrameLocks noChangeAspect="1"/>
          </p:cNvGraphicFramePr>
          <p:nvPr/>
        </p:nvGraphicFramePr>
        <p:xfrm>
          <a:off x="1066800" y="1600200"/>
          <a:ext cx="6837464" cy="4817024"/>
        </p:xfrm>
        <a:graphic>
          <a:graphicData uri="http://schemas.openxmlformats.org/presentationml/2006/ole">
            <mc:AlternateContent xmlns:mc="http://schemas.openxmlformats.org/markup-compatibility/2006">
              <mc:Choice xmlns:v="urn:schemas-microsoft-com:vml" Requires="v">
                <p:oleObj spid="_x0000_s2079" r:id="rId3" imgW="6036869" imgH="4344314" progId="">
                  <p:embed/>
                </p:oleObj>
              </mc:Choice>
              <mc:Fallback>
                <p:oleObj r:id="rId3" imgW="6036869" imgH="4344314"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600200"/>
                        <a:ext cx="6837464" cy="48170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61896EC8-F9CE-45A4-BDEB-DB48CADFF582}" type="slidenum">
              <a:rPr lang="en-US" smtClean="0"/>
              <a:pPr/>
              <a:t>5</a:t>
            </a:fld>
            <a:endParaRPr lang="en-US"/>
          </a:p>
        </p:txBody>
      </p:sp>
    </p:spTree>
    <p:extLst>
      <p:ext uri="{BB962C8B-B14F-4D97-AF65-F5344CB8AC3E}">
        <p14:creationId xmlns:p14="http://schemas.microsoft.com/office/powerpoint/2010/main" val="1791867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smtClean="0"/>
              <a:t/>
            </a:r>
            <a:br>
              <a:rPr lang="en-US" sz="3200" dirty="0" smtClean="0"/>
            </a:br>
            <a:r>
              <a:rPr lang="en-US" sz="3600" dirty="0" smtClean="0"/>
              <a:t>The importance of the agricultural sector in Cambodia</a:t>
            </a:r>
            <a:br>
              <a:rPr lang="en-US" sz="3600" dirty="0" smtClean="0"/>
            </a:br>
            <a:endParaRPr lang="en-US" sz="3200" dirty="0"/>
          </a:p>
        </p:txBody>
      </p:sp>
      <p:sp>
        <p:nvSpPr>
          <p:cNvPr id="2" name="Content Placeholder 1"/>
          <p:cNvSpPr>
            <a:spLocks noGrp="1"/>
          </p:cNvSpPr>
          <p:nvPr>
            <p:ph idx="1"/>
          </p:nvPr>
        </p:nvSpPr>
        <p:spPr>
          <a:xfrm>
            <a:off x="228600" y="1600200"/>
            <a:ext cx="8686800" cy="4525963"/>
          </a:xfrm>
        </p:spPr>
        <p:txBody>
          <a:bodyPr>
            <a:normAutofit fontScale="92500"/>
          </a:bodyPr>
          <a:lstStyle/>
          <a:p>
            <a:r>
              <a:rPr lang="en-US" dirty="0" smtClean="0"/>
              <a:t>Agriculture's contribution to GDP of 26.3% and has a workforce of approximately 70% of jobs.</a:t>
            </a:r>
          </a:p>
          <a:p>
            <a:r>
              <a:rPr lang="en-US" dirty="0" smtClean="0"/>
              <a:t>The vegetable crops play an important role number 3 after rice, meat and fish to eat, and provide the nutrition and fill nutritional deficiencies</a:t>
            </a:r>
          </a:p>
          <a:p>
            <a:r>
              <a:rPr lang="en-US" dirty="0" smtClean="0"/>
              <a:t>Vegetables provide high valued products which are currently cultivated on a total area of approximately 1.8% compared to other crops in the country.</a:t>
            </a:r>
            <a:endParaRPr lang="en-US" dirty="0"/>
          </a:p>
        </p:txBody>
      </p:sp>
    </p:spTree>
    <p:extLst>
      <p:ext uri="{BB962C8B-B14F-4D97-AF65-F5344CB8AC3E}">
        <p14:creationId xmlns:p14="http://schemas.microsoft.com/office/powerpoint/2010/main" val="3316488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Vegetable Production and Demand</a:t>
            </a:r>
            <a:br>
              <a:rPr lang="en-US" dirty="0" smtClean="0"/>
            </a:br>
            <a:endParaRPr lang="en-US" dirty="0"/>
          </a:p>
        </p:txBody>
      </p:sp>
      <p:sp>
        <p:nvSpPr>
          <p:cNvPr id="3" name="Content Placeholder 2"/>
          <p:cNvSpPr>
            <a:spLocks noGrp="1"/>
          </p:cNvSpPr>
          <p:nvPr>
            <p:ph idx="1"/>
          </p:nvPr>
        </p:nvSpPr>
        <p:spPr>
          <a:xfrm>
            <a:off x="304800" y="990600"/>
            <a:ext cx="8534400" cy="5638800"/>
          </a:xfrm>
        </p:spPr>
        <p:txBody>
          <a:bodyPr/>
          <a:lstStyle/>
          <a:p>
            <a:r>
              <a:rPr lang="en-US" dirty="0" smtClean="0"/>
              <a:t>Vegetable production seems to increase in recent years:</a:t>
            </a:r>
          </a:p>
          <a:p>
            <a:pPr marL="0" indent="0">
              <a:buNone/>
            </a:pPr>
            <a:r>
              <a:rPr lang="en-US" dirty="0" smtClean="0"/>
              <a:t>          √  Cultivation area (52-54 thousand ha.)</a:t>
            </a:r>
          </a:p>
          <a:p>
            <a:pPr marL="0" indent="0">
              <a:buNone/>
            </a:pPr>
            <a:r>
              <a:rPr lang="en-US" dirty="0" smtClean="0"/>
              <a:t>          √ Yields (400-420 thousand tons)</a:t>
            </a:r>
          </a:p>
          <a:p>
            <a:pPr marL="0" indent="0">
              <a:buNone/>
            </a:pPr>
            <a:r>
              <a:rPr lang="en-US" dirty="0" smtClean="0"/>
              <a:t>          √ Output (8-8,5 tons / hectare).</a:t>
            </a:r>
          </a:p>
          <a:p>
            <a:pPr marL="0" indent="0">
              <a:buNone/>
            </a:pPr>
            <a:r>
              <a:rPr lang="en-US" sz="1600" dirty="0" smtClean="0"/>
              <a:t>●    </a:t>
            </a:r>
            <a:r>
              <a:rPr lang="en-US" dirty="0" smtClean="0"/>
              <a:t>Vegetable crops are suitable for family cultivation who farmers cultivated as their habit of long ago. </a:t>
            </a:r>
            <a:r>
              <a:rPr lang="en-US" sz="2400" dirty="0" smtClean="0"/>
              <a:t>(The weather is suitable for cultivation from October - December, leading to lack of sustainable supply chain)</a:t>
            </a:r>
            <a:endParaRPr lang="en-US" sz="2400" dirty="0"/>
          </a:p>
        </p:txBody>
      </p:sp>
    </p:spTree>
    <p:extLst>
      <p:ext uri="{BB962C8B-B14F-4D97-AF65-F5344CB8AC3E}">
        <p14:creationId xmlns:p14="http://schemas.microsoft.com/office/powerpoint/2010/main" val="1793967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dirty="0" smtClean="0"/>
              <a:t/>
            </a:r>
            <a:br>
              <a:rPr lang="en-US" sz="3600" dirty="0" smtClean="0"/>
            </a:br>
            <a:r>
              <a:rPr lang="en-US" sz="3600" dirty="0" smtClean="0"/>
              <a:t>Vegetable Production and Demand(continue)</a:t>
            </a:r>
            <a:br>
              <a:rPr lang="en-US" sz="3600" dirty="0" smtClean="0"/>
            </a:br>
            <a:endParaRPr lang="en-US" sz="3600" dirty="0"/>
          </a:p>
        </p:txBody>
      </p:sp>
      <p:sp>
        <p:nvSpPr>
          <p:cNvPr id="3" name="Content Placeholder 2"/>
          <p:cNvSpPr>
            <a:spLocks noGrp="1"/>
          </p:cNvSpPr>
          <p:nvPr>
            <p:ph idx="1"/>
          </p:nvPr>
        </p:nvSpPr>
        <p:spPr>
          <a:xfrm>
            <a:off x="457200" y="1066800"/>
            <a:ext cx="8229600" cy="5562600"/>
          </a:xfrm>
        </p:spPr>
        <p:txBody>
          <a:bodyPr/>
          <a:lstStyle/>
          <a:p>
            <a:r>
              <a:rPr lang="en-US" dirty="0" smtClean="0"/>
              <a:t>Most vegetable growing regions in the provinces: </a:t>
            </a:r>
            <a:r>
              <a:rPr lang="en-US" dirty="0" err="1" smtClean="0"/>
              <a:t>Kandal</a:t>
            </a:r>
            <a:r>
              <a:rPr lang="en-US" dirty="0" smtClean="0"/>
              <a:t>, Kampong Cham, </a:t>
            </a:r>
            <a:r>
              <a:rPr lang="en-US" dirty="0" err="1" smtClean="0"/>
              <a:t>Tbong</a:t>
            </a:r>
            <a:r>
              <a:rPr lang="en-US" dirty="0" smtClean="0"/>
              <a:t> </a:t>
            </a:r>
            <a:r>
              <a:rPr lang="en-US" dirty="0" err="1" smtClean="0"/>
              <a:t>Khmom</a:t>
            </a:r>
            <a:r>
              <a:rPr lang="en-US" dirty="0" smtClean="0"/>
              <a:t>, Kampong </a:t>
            </a:r>
            <a:r>
              <a:rPr lang="en-US" dirty="0" err="1" smtClean="0"/>
              <a:t>Chhnang</a:t>
            </a:r>
            <a:r>
              <a:rPr lang="en-US" dirty="0" smtClean="0"/>
              <a:t>, </a:t>
            </a:r>
            <a:r>
              <a:rPr lang="en-US" dirty="0" err="1" smtClean="0"/>
              <a:t>Siem</a:t>
            </a:r>
            <a:r>
              <a:rPr lang="en-US" dirty="0" smtClean="0"/>
              <a:t> Reap and </a:t>
            </a:r>
            <a:r>
              <a:rPr lang="en-US" dirty="0" err="1" smtClean="0"/>
              <a:t>Kampot</a:t>
            </a:r>
            <a:r>
              <a:rPr lang="en-US" dirty="0" smtClean="0"/>
              <a:t> which has a total area of approximately 57%.</a:t>
            </a:r>
          </a:p>
          <a:p>
            <a:r>
              <a:rPr lang="en-US" dirty="0" smtClean="0"/>
              <a:t>Local market on an upward trend:</a:t>
            </a:r>
          </a:p>
          <a:p>
            <a:pPr marL="0" indent="0">
              <a:buNone/>
            </a:pPr>
            <a:r>
              <a:rPr lang="en-US" dirty="0" smtClean="0"/>
              <a:t>√ The recovery of restaurants and a small supermarket.</a:t>
            </a:r>
          </a:p>
          <a:p>
            <a:pPr marL="0" indent="0">
              <a:buNone/>
            </a:pPr>
            <a:r>
              <a:rPr lang="en-US" dirty="0" smtClean="0"/>
              <a:t>√ Domestic demand and tourists</a:t>
            </a:r>
          </a:p>
          <a:p>
            <a:pPr marL="0" indent="0">
              <a:buNone/>
            </a:pPr>
            <a:r>
              <a:rPr lang="en-US" dirty="0" smtClean="0"/>
              <a:t>√ The increased consumption of vegetables</a:t>
            </a:r>
            <a:endParaRPr lang="en-US" dirty="0"/>
          </a:p>
        </p:txBody>
      </p:sp>
    </p:spTree>
    <p:extLst>
      <p:ext uri="{BB962C8B-B14F-4D97-AF65-F5344CB8AC3E}">
        <p14:creationId xmlns:p14="http://schemas.microsoft.com/office/powerpoint/2010/main" val="3477016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Different kind of Vegetable supply and traffic on the main market</a:t>
            </a:r>
            <a:endParaRPr lang="en-US" sz="3600" dirty="0"/>
          </a:p>
        </p:txBody>
      </p:sp>
      <p:sp>
        <p:nvSpPr>
          <p:cNvPr id="3" name="Content Placeholder 2"/>
          <p:cNvSpPr>
            <a:spLocks noGrp="1"/>
          </p:cNvSpPr>
          <p:nvPr>
            <p:ph idx="1"/>
          </p:nvPr>
        </p:nvSpPr>
        <p:spPr>
          <a:xfrm>
            <a:off x="457200" y="1600200"/>
            <a:ext cx="8458200" cy="4953000"/>
          </a:xfrm>
        </p:spPr>
        <p:txBody>
          <a:bodyPr>
            <a:normAutofit/>
          </a:bodyPr>
          <a:lstStyle/>
          <a:p>
            <a:r>
              <a:rPr lang="en-US" dirty="0" smtClean="0"/>
              <a:t>Source and type supply of domestic vegetables</a:t>
            </a:r>
          </a:p>
          <a:p>
            <a:pPr marL="0" indent="0">
              <a:buNone/>
            </a:pPr>
            <a:r>
              <a:rPr lang="en-US" dirty="0" smtClean="0"/>
              <a:t>-</a:t>
            </a:r>
            <a:r>
              <a:rPr lang="en-US" dirty="0" err="1" smtClean="0"/>
              <a:t>Kandal</a:t>
            </a:r>
            <a:r>
              <a:rPr lang="en-US" dirty="0" smtClean="0"/>
              <a:t> Province (</a:t>
            </a:r>
            <a:r>
              <a:rPr lang="en-US" dirty="0" err="1" smtClean="0"/>
              <a:t>Muk</a:t>
            </a:r>
            <a:r>
              <a:rPr lang="en-US" dirty="0" smtClean="0"/>
              <a:t> </a:t>
            </a:r>
            <a:r>
              <a:rPr lang="en-US" dirty="0" err="1" smtClean="0"/>
              <a:t>Kampol,Kien</a:t>
            </a:r>
            <a:r>
              <a:rPr lang="en-US" dirty="0" smtClean="0"/>
              <a:t> </a:t>
            </a:r>
            <a:r>
              <a:rPr lang="en-US" dirty="0" err="1" smtClean="0"/>
              <a:t>Svay</a:t>
            </a:r>
            <a:r>
              <a:rPr lang="en-US" dirty="0" smtClean="0"/>
              <a:t>,, </a:t>
            </a:r>
            <a:r>
              <a:rPr lang="en-US" dirty="0" err="1" smtClean="0"/>
              <a:t>Leuk</a:t>
            </a:r>
            <a:r>
              <a:rPr lang="en-US" dirty="0" smtClean="0"/>
              <a:t> </a:t>
            </a:r>
            <a:r>
              <a:rPr lang="en-US" dirty="0" err="1"/>
              <a:t>D</a:t>
            </a:r>
            <a:r>
              <a:rPr lang="en-US" dirty="0" err="1" smtClean="0"/>
              <a:t>eik</a:t>
            </a:r>
            <a:r>
              <a:rPr lang="en-US" dirty="0" smtClean="0"/>
              <a:t> and Sa </a:t>
            </a:r>
            <a:r>
              <a:rPr lang="en-US" dirty="0" err="1" smtClean="0"/>
              <a:t>Ang</a:t>
            </a:r>
            <a:r>
              <a:rPr lang="en-US" dirty="0" smtClean="0"/>
              <a:t> district): types of vegetables such as yard long beans, cucumbers, tomatoes, red peppers, bitter gourd, eggplant, cauliflower, </a:t>
            </a:r>
            <a:r>
              <a:rPr lang="en-US" dirty="0" err="1" smtClean="0"/>
              <a:t>chinese</a:t>
            </a:r>
            <a:r>
              <a:rPr lang="en-US" dirty="0" smtClean="0"/>
              <a:t> kale, white petiole, mustard green , leaf lettuce, ginger, etc.</a:t>
            </a:r>
          </a:p>
          <a:p>
            <a:pPr marL="0" indent="0">
              <a:buNone/>
            </a:pPr>
            <a:r>
              <a:rPr lang="en-US" dirty="0" smtClean="0"/>
              <a:t>-Kampong </a:t>
            </a:r>
            <a:r>
              <a:rPr lang="en-US" dirty="0" err="1" smtClean="0"/>
              <a:t>Chhnang</a:t>
            </a:r>
            <a:r>
              <a:rPr lang="en-US" dirty="0" smtClean="0"/>
              <a:t>: Taro, pumpkin, wax gourd, tomatoes.</a:t>
            </a:r>
            <a:endParaRPr lang="en-US" dirty="0"/>
          </a:p>
        </p:txBody>
      </p:sp>
    </p:spTree>
    <p:extLst>
      <p:ext uri="{BB962C8B-B14F-4D97-AF65-F5344CB8AC3E}">
        <p14:creationId xmlns:p14="http://schemas.microsoft.com/office/powerpoint/2010/main" val="1958810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TotalTime>
  <Words>1248</Words>
  <Application>Microsoft Office PowerPoint</Application>
  <PresentationFormat>On-screen Show (4:3)</PresentationFormat>
  <Paragraphs>87</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SPW 7.0 Graph</vt:lpstr>
      <vt:lpstr>Progress challenges and development strategies vegetable crops in Cambodia</vt:lpstr>
      <vt:lpstr>contents</vt:lpstr>
      <vt:lpstr>Distribution of fruit crops and other permanent crops in Cambodia</vt:lpstr>
      <vt:lpstr> Cultivated crops land area other than rice</vt:lpstr>
      <vt:lpstr>Statistics vegetable crop year 2006-2016</vt:lpstr>
      <vt:lpstr> The importance of the agricultural sector in Cambodia </vt:lpstr>
      <vt:lpstr> Vegetable Production and Demand </vt:lpstr>
      <vt:lpstr> Vegetable Production and Demand(continue) </vt:lpstr>
      <vt:lpstr>Different kind of Vegetable supply and traffic on the main market</vt:lpstr>
      <vt:lpstr>Different kind of Vegetable supply and traffic on the main market</vt:lpstr>
      <vt:lpstr>Different kind of Vegetable supply and traffic on the main market</vt:lpstr>
      <vt:lpstr> The main challenges in the field of vegetable crops </vt:lpstr>
      <vt:lpstr> The main challenges in the field of vegetable crops </vt:lpstr>
      <vt:lpstr>Strategy development of vegetable crops </vt:lpstr>
      <vt:lpstr>Strategy development of vegetable crops</vt:lpstr>
      <vt:lpstr>Strategy development of vegetable crops</vt:lpstr>
      <vt:lpstr>Strategy development of vegetable crops</vt:lpstr>
      <vt:lpstr>Strategy development of vegetable crops</vt:lpstr>
      <vt:lpstr>Strategy development of vegetable crops</vt:lpstr>
      <vt:lpstr>Strategy development of vegetable crops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challenges and development strategies vegetable crops in Cambodia</dc:title>
  <dc:creator>ACER</dc:creator>
  <cp:lastModifiedBy>ACER</cp:lastModifiedBy>
  <cp:revision>41</cp:revision>
  <dcterms:created xsi:type="dcterms:W3CDTF">2017-05-07T08:03:22Z</dcterms:created>
  <dcterms:modified xsi:type="dcterms:W3CDTF">2017-05-13T14:05:04Z</dcterms:modified>
</cp:coreProperties>
</file>