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256" r:id="rId3"/>
    <p:sldId id="289" r:id="rId4"/>
    <p:sldId id="284" r:id="rId5"/>
    <p:sldId id="287" r:id="rId6"/>
    <p:sldId id="285" r:id="rId7"/>
    <p:sldId id="286" r:id="rId8"/>
    <p:sldId id="290" r:id="rId9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FB2D1-A6D9-4CFE-B94C-0DD684EC068D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72189-DA81-4EE0-AD58-38BB6B477A2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050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0D64D-1AB9-432B-8A71-065CF17647C3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E6A1C-F61A-457D-A0C2-AA4A1EB502B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86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331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65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80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552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75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90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119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505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453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420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969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F51E-30B0-48F7-A471-AFD06D2AB7E6}" type="datetimeFigureOut">
              <a:rPr lang="en-SG" smtClean="0"/>
              <a:t>5/20/2017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0A4C-7C22-403E-9B06-46520BA91B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36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81286"/>
            <a:ext cx="7772400" cy="21876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AARNET STEERING COMMITTEE MEETING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S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1080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23-25 MAY 2017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Shanhua</a:t>
            </a:r>
            <a:r>
              <a:rPr lang="en-US" sz="2400" dirty="0" smtClean="0">
                <a:solidFill>
                  <a:schemeClr val="tx1"/>
                </a:solidFill>
              </a:rPr>
              <a:t>, Tainan, Taiwan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1560" y="3068960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BRUNEI DARUSSALAM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2350621"/>
            <a:ext cx="8241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VEGETABLE PRODUCTION AND STRATEGIES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1562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100811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DEPARTMENT OF AGRICULTURE AND AGRIFOOD</a:t>
            </a:r>
            <a:endParaRPr lang="en-S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24136" cy="1139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6304" y="620688"/>
            <a:ext cx="50040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Ministry of Primary Resources and Tourism</a:t>
            </a:r>
            <a:endParaRPr lang="en-SG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1700808"/>
            <a:ext cx="1936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VISION 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249289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ahoma" pitchFamily="34" charset="0"/>
              </a:rPr>
              <a:t>Towards Improving Productions on Agriculture and </a:t>
            </a:r>
            <a:r>
              <a:rPr lang="en-US" sz="2000" dirty="0" err="1" smtClean="0">
                <a:latin typeface="+mj-lt"/>
                <a:cs typeface="Tahoma" pitchFamily="34" charset="0"/>
              </a:rPr>
              <a:t>Agrifood</a:t>
            </a:r>
            <a:r>
              <a:rPr lang="en-US" sz="2000" dirty="0" smtClean="0">
                <a:latin typeface="+mj-lt"/>
                <a:cs typeface="Tahoma" pitchFamily="34" charset="0"/>
              </a:rPr>
              <a:t> Based Industries through Increasing Productivity And High Technology Oriented For Export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3924345"/>
            <a:ext cx="231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MISSION</a:t>
            </a:r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endParaRPr lang="en-US" sz="3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509120"/>
            <a:ext cx="8136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</a:p>
          <a:p>
            <a:pPr algn="ctr"/>
            <a:r>
              <a:rPr lang="en-US" sz="2000" dirty="0" smtClean="0">
                <a:latin typeface="+mj-lt"/>
                <a:cs typeface="Tahoma" pitchFamily="34" charset="0"/>
              </a:rPr>
              <a:t>To Accelerate The Growth of Agriculture and </a:t>
            </a:r>
            <a:r>
              <a:rPr lang="en-US" sz="2000" dirty="0" err="1" smtClean="0">
                <a:latin typeface="+mj-lt"/>
                <a:cs typeface="Tahoma" pitchFamily="34" charset="0"/>
              </a:rPr>
              <a:t>Agrifood</a:t>
            </a:r>
            <a:r>
              <a:rPr lang="en-US" sz="2000" dirty="0" smtClean="0">
                <a:latin typeface="+mj-lt"/>
                <a:cs typeface="Tahoma" pitchFamily="34" charset="0"/>
              </a:rPr>
              <a:t> Based Industry through High-Technology and Export Oriented, Encouraging Progressive Involvement of Local and Foreign Direct Investment, while focusing on High-Yield Production inclusive of Primary and Processing Industry</a:t>
            </a:r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28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Total </a:t>
            </a:r>
            <a:r>
              <a:rPr lang="en-US" dirty="0" smtClean="0"/>
              <a:t> Consumption 		:	</a:t>
            </a:r>
            <a:r>
              <a:rPr lang="en-SG" dirty="0" smtClean="0"/>
              <a:t>24,745.3 </a:t>
            </a:r>
            <a:r>
              <a:rPr lang="en-SG" dirty="0" err="1"/>
              <a:t>mt</a:t>
            </a:r>
            <a:endParaRPr lang="en-SG" dirty="0"/>
          </a:p>
          <a:p>
            <a:pPr fontAlgn="t"/>
            <a:r>
              <a:rPr lang="en-SG" dirty="0" smtClean="0"/>
              <a:t>Tropical				:	16,924.0 </a:t>
            </a:r>
            <a:r>
              <a:rPr lang="en-SG" dirty="0" err="1"/>
              <a:t>mt</a:t>
            </a:r>
            <a:endParaRPr lang="en-SG" dirty="0"/>
          </a:p>
          <a:p>
            <a:pPr fontAlgn="t"/>
            <a:r>
              <a:rPr lang="en-SG" dirty="0" smtClean="0"/>
              <a:t>Temperate			:	7,821.4 </a:t>
            </a:r>
            <a:r>
              <a:rPr lang="en-SG" dirty="0" err="1"/>
              <a:t>mt</a:t>
            </a:r>
            <a:endParaRPr lang="en-SG" dirty="0"/>
          </a:p>
          <a:p>
            <a:pPr fontAlgn="t"/>
            <a:r>
              <a:rPr lang="en-SG" dirty="0"/>
              <a:t>Est. Retail Value (B</a:t>
            </a:r>
            <a:r>
              <a:rPr lang="en-SG" dirty="0" smtClean="0"/>
              <a:t>$)	:	$</a:t>
            </a:r>
            <a:r>
              <a:rPr lang="en-SG" dirty="0"/>
              <a:t>65.62 million</a:t>
            </a:r>
          </a:p>
          <a:p>
            <a:pPr fontAlgn="t"/>
            <a:r>
              <a:rPr lang="en-SG" dirty="0"/>
              <a:t>Per Capita </a:t>
            </a:r>
            <a:r>
              <a:rPr lang="en-SG" dirty="0" smtClean="0"/>
              <a:t>Consumption	:	58.4 </a:t>
            </a:r>
            <a:r>
              <a:rPr lang="en-SG" dirty="0"/>
              <a:t>kg</a:t>
            </a:r>
          </a:p>
          <a:p>
            <a:r>
              <a:rPr lang="en-SG" dirty="0" smtClean="0"/>
              <a:t>Population			:	423,561</a:t>
            </a:r>
            <a:endParaRPr lang="en-S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 INDUSTRY 2016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89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4525963"/>
          </a:xfrm>
        </p:spPr>
        <p:txBody>
          <a:bodyPr>
            <a:normAutofit lnSpcReduction="10000"/>
          </a:bodyPr>
          <a:lstStyle/>
          <a:p>
            <a:pPr fontAlgn="t"/>
            <a:r>
              <a:rPr lang="en-SG" dirty="0" smtClean="0"/>
              <a:t>Local Production 	 	:	13,952.2 </a:t>
            </a:r>
            <a:r>
              <a:rPr lang="en-SG" dirty="0" err="1"/>
              <a:t>mt</a:t>
            </a:r>
            <a:endParaRPr lang="en-SG" dirty="0"/>
          </a:p>
          <a:p>
            <a:pPr fontAlgn="t"/>
            <a:r>
              <a:rPr lang="en-SG" dirty="0"/>
              <a:t>Retail value (B</a:t>
            </a:r>
            <a:r>
              <a:rPr lang="en-SG" dirty="0" smtClean="0"/>
              <a:t>$)		:	34.78 </a:t>
            </a:r>
            <a:r>
              <a:rPr lang="en-SG" dirty="0"/>
              <a:t>million</a:t>
            </a:r>
          </a:p>
          <a:p>
            <a:pPr fontAlgn="t"/>
            <a:r>
              <a:rPr lang="en-SG" dirty="0" smtClean="0"/>
              <a:t>self-sufficiency 		:	56.4% </a:t>
            </a:r>
          </a:p>
          <a:p>
            <a:r>
              <a:rPr lang="en-US" dirty="0" smtClean="0"/>
              <a:t>Tropical vegetable 		:	82.4%</a:t>
            </a:r>
          </a:p>
          <a:p>
            <a:pPr marL="0" indent="0">
              <a:buNone/>
            </a:pPr>
            <a:r>
              <a:rPr lang="en-US" dirty="0" smtClean="0"/>
              <a:t>     production </a:t>
            </a:r>
          </a:p>
          <a:p>
            <a:r>
              <a:rPr lang="en-US" dirty="0" smtClean="0"/>
              <a:t>No of Farmers			: 	533 Farmers</a:t>
            </a:r>
          </a:p>
          <a:p>
            <a:r>
              <a:rPr lang="en-US" dirty="0" smtClean="0"/>
              <a:t>Area 				: 	692.9 ha</a:t>
            </a:r>
          </a:p>
          <a:p>
            <a:r>
              <a:rPr lang="en-US" dirty="0" smtClean="0"/>
              <a:t>Average Size of Farms	:	 2 ha</a:t>
            </a:r>
            <a:endParaRPr lang="en-S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Local Production 2016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890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Importation</a:t>
            </a:r>
            <a:endParaRPr lang="en-S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268760"/>
            <a:ext cx="81369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SG" dirty="0" smtClean="0"/>
              <a:t>Import 			:	10,793.1 </a:t>
            </a:r>
            <a:r>
              <a:rPr lang="en-SG" dirty="0" err="1"/>
              <a:t>mt</a:t>
            </a:r>
            <a:endParaRPr lang="en-SG" dirty="0"/>
          </a:p>
          <a:p>
            <a:pPr fontAlgn="t"/>
            <a:r>
              <a:rPr lang="en-SG" dirty="0"/>
              <a:t>CIF Value (B</a:t>
            </a:r>
            <a:r>
              <a:rPr lang="en-SG" dirty="0" smtClean="0"/>
              <a:t>$)		:	15.48 </a:t>
            </a:r>
            <a:r>
              <a:rPr lang="en-SG" dirty="0"/>
              <a:t>million</a:t>
            </a:r>
          </a:p>
          <a:p>
            <a:pPr fontAlgn="t"/>
            <a:r>
              <a:rPr lang="en-SG" dirty="0"/>
              <a:t>Est. Retail Value (B</a:t>
            </a:r>
            <a:r>
              <a:rPr lang="en-SG" dirty="0" smtClean="0"/>
              <a:t>$)	:	30.84 </a:t>
            </a:r>
            <a:r>
              <a:rPr lang="en-SG" dirty="0"/>
              <a:t>million</a:t>
            </a:r>
          </a:p>
          <a:p>
            <a:pPr fontAlgn="t"/>
            <a:r>
              <a:rPr lang="en-SG" dirty="0"/>
              <a:t>Percentage </a:t>
            </a:r>
            <a:r>
              <a:rPr lang="en-SG" dirty="0" smtClean="0"/>
              <a:t>Import		:	43.6</a:t>
            </a:r>
            <a:r>
              <a:rPr lang="en-SG" dirty="0"/>
              <a:t>%</a:t>
            </a:r>
          </a:p>
          <a:p>
            <a:pPr marL="0" indent="0" fontAlgn="t">
              <a:buNone/>
            </a:pPr>
            <a:r>
              <a:rPr lang="en-SG" dirty="0"/>
              <a:t> </a:t>
            </a:r>
          </a:p>
          <a:p>
            <a:pPr fontAlgn="t"/>
            <a:r>
              <a:rPr lang="en-SG" dirty="0"/>
              <a:t> </a:t>
            </a:r>
            <a:r>
              <a:rPr lang="en-SG" dirty="0" smtClean="0"/>
              <a:t>Average </a:t>
            </a:r>
            <a:r>
              <a:rPr lang="en-SG" dirty="0"/>
              <a:t>Retail Price (</a:t>
            </a:r>
            <a:r>
              <a:rPr lang="en-SG" dirty="0" smtClean="0"/>
              <a:t>B$)	:	1.18-12.00 </a:t>
            </a:r>
            <a:r>
              <a:rPr lang="en-SG" dirty="0"/>
              <a:t>/kg</a:t>
            </a:r>
          </a:p>
          <a:p>
            <a:pPr marL="0" indent="0" fontAlgn="t">
              <a:buNone/>
            </a:pPr>
            <a:endParaRPr lang="en-SG" dirty="0"/>
          </a:p>
          <a:p>
            <a:pPr fontAlgn="t"/>
            <a:r>
              <a:rPr lang="en-SG" dirty="0"/>
              <a:t> </a:t>
            </a:r>
            <a:r>
              <a:rPr lang="en-SG" dirty="0" smtClean="0"/>
              <a:t>Average </a:t>
            </a:r>
            <a:r>
              <a:rPr lang="en-SG" dirty="0"/>
              <a:t>CIF Price (B</a:t>
            </a:r>
            <a:r>
              <a:rPr lang="en-SG" dirty="0" smtClean="0"/>
              <a:t>$)		</a:t>
            </a:r>
            <a:r>
              <a:rPr lang="en-SG" dirty="0"/>
              <a:t>Tropical 0.45-8.22 </a:t>
            </a:r>
            <a:r>
              <a:rPr lang="en-SG" dirty="0" smtClean="0"/>
              <a:t>/kg					Temperate 0.45-48.19/kg</a:t>
            </a:r>
            <a:endParaRPr lang="en-SG" dirty="0"/>
          </a:p>
          <a:p>
            <a:pPr fontAlgn="t"/>
            <a:endParaRPr lang="en-SG" b="1" dirty="0"/>
          </a:p>
          <a:p>
            <a:pPr marL="0" indent="0" fontAlgn="t">
              <a:buNone/>
            </a:pPr>
            <a:r>
              <a:rPr lang="en-SG" b="1" dirty="0"/>
              <a:t> </a:t>
            </a:r>
            <a:endParaRPr lang="en-SG" dirty="0"/>
          </a:p>
          <a:p>
            <a:pPr marL="0" indent="0" fontAlgn="t">
              <a:buNone/>
            </a:pPr>
            <a:endParaRPr lang="en-SG" dirty="0"/>
          </a:p>
          <a:p>
            <a:pPr fontAlgn="t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848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S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0050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Strategies</a:t>
            </a:r>
            <a:endParaRPr lang="en-S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96752"/>
            <a:ext cx="842493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SG" sz="1800" dirty="0" smtClean="0"/>
              <a:t>Small Domestic Market</a:t>
            </a:r>
          </a:p>
          <a:p>
            <a:pPr fontAlgn="t"/>
            <a:r>
              <a:rPr lang="en-US" sz="1800" dirty="0" smtClean="0"/>
              <a:t>High Cost of Production (cannot compete with lower price of import product)</a:t>
            </a:r>
          </a:p>
          <a:p>
            <a:pPr fontAlgn="t"/>
            <a:r>
              <a:rPr lang="en-US" sz="1800" dirty="0"/>
              <a:t>Low </a:t>
            </a:r>
            <a:r>
              <a:rPr lang="en-US" sz="1800" dirty="0" smtClean="0"/>
              <a:t>Farm Productivity</a:t>
            </a:r>
            <a:endParaRPr lang="en-SG" sz="1800" dirty="0"/>
          </a:p>
          <a:p>
            <a:pPr fontAlgn="t"/>
            <a:r>
              <a:rPr lang="en-US" sz="1800" dirty="0" smtClean="0"/>
              <a:t>Under utilized Awarded Agriculture Development area</a:t>
            </a:r>
          </a:p>
          <a:p>
            <a:pPr fontAlgn="t"/>
            <a:r>
              <a:rPr lang="en-US" sz="1800" dirty="0" smtClean="0"/>
              <a:t>Lack of start up capital </a:t>
            </a:r>
          </a:p>
          <a:p>
            <a:pPr fontAlgn="t"/>
            <a:r>
              <a:rPr lang="en-US" sz="1800" dirty="0" smtClean="0"/>
              <a:t>Insufficient Infrastructure (Drainage and Irrigation)</a:t>
            </a:r>
          </a:p>
          <a:p>
            <a:pPr fontAlgn="t"/>
            <a:r>
              <a:rPr lang="en-US" sz="1800" dirty="0" smtClean="0"/>
              <a:t>Low adaptation of </a:t>
            </a:r>
            <a:r>
              <a:rPr lang="en-US" sz="1800" dirty="0"/>
              <a:t>High </a:t>
            </a:r>
            <a:r>
              <a:rPr lang="en-US" sz="1800" dirty="0" smtClean="0"/>
              <a:t>Tech Farming Technologies </a:t>
            </a:r>
          </a:p>
          <a:p>
            <a:pPr fontAlgn="t"/>
            <a:r>
              <a:rPr lang="en-US" sz="1800" dirty="0" smtClean="0"/>
              <a:t>Climate Change</a:t>
            </a:r>
            <a:endParaRPr lang="en-SG" sz="2400" dirty="0"/>
          </a:p>
          <a:p>
            <a:pPr fontAlgn="t"/>
            <a:endParaRPr lang="en-SG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4941168"/>
            <a:ext cx="842493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1800" dirty="0" smtClean="0"/>
              <a:t>Adaptation of </a:t>
            </a:r>
            <a:r>
              <a:rPr lang="en-US" sz="1800" dirty="0"/>
              <a:t>modern technology (High Yielding </a:t>
            </a:r>
            <a:r>
              <a:rPr lang="en-US" sz="1800" dirty="0" smtClean="0"/>
              <a:t>Varieties, High value </a:t>
            </a:r>
            <a:r>
              <a:rPr lang="en-US" sz="1800" dirty="0" smtClean="0"/>
              <a:t>crops </a:t>
            </a:r>
            <a:r>
              <a:rPr lang="en-US" sz="1800" dirty="0"/>
              <a:t>and high tech farming </a:t>
            </a:r>
            <a:r>
              <a:rPr lang="en-US" sz="1800" dirty="0" smtClean="0"/>
              <a:t>systems)</a:t>
            </a:r>
          </a:p>
          <a:p>
            <a:pPr fontAlgn="t"/>
            <a:r>
              <a:rPr lang="en-US" sz="1800" dirty="0" smtClean="0"/>
              <a:t>Sustainable </a:t>
            </a:r>
            <a:r>
              <a:rPr lang="en-US" sz="1800" dirty="0" smtClean="0"/>
              <a:t>Vegetable production</a:t>
            </a:r>
            <a:endParaRPr lang="en-US" sz="1800" dirty="0" smtClean="0"/>
          </a:p>
          <a:p>
            <a:pPr fontAlgn="t"/>
            <a:r>
              <a:rPr lang="en-US" sz="1800" dirty="0"/>
              <a:t>E</a:t>
            </a:r>
            <a:r>
              <a:rPr lang="en-US" sz="1800" dirty="0" smtClean="0"/>
              <a:t>ncourage </a:t>
            </a:r>
            <a:r>
              <a:rPr lang="en-US" sz="1800" dirty="0" smtClean="0"/>
              <a:t>foreign direct investor (FDI)</a:t>
            </a:r>
          </a:p>
          <a:p>
            <a:pPr fontAlgn="t"/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3420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Method of Production</a:t>
            </a:r>
            <a:endParaRPr lang="en-SG" dirty="0"/>
          </a:p>
        </p:txBody>
      </p:sp>
      <p:pic>
        <p:nvPicPr>
          <p:cNvPr id="4" name="Picture 3" descr="I:\Ladang Tunas harapan Hua Ho\IMG_41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:\ladang sayur\DSC_89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80831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:\ladang sayur\DSC_9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8" descr="G:\New folder (2)\IMG-20170323-WA0037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73630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:\Gambar-gambar\pg hj zaini\Awang Chien Puong Chin\IMG_06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664296" cy="19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Gambar-gambar\LAWATAN KE UAF\P_20170308_0932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pperplate Gothic Bold" pitchFamily="34" charset="0"/>
              </a:rPr>
              <a:t>THANK</a:t>
            </a:r>
          </a:p>
          <a:p>
            <a:pPr marL="0" indent="0" algn="ctr">
              <a:buNone/>
            </a:pPr>
            <a:r>
              <a:rPr lang="en-US" sz="6600" dirty="0" smtClean="0">
                <a:latin typeface="Copperplate Gothic Bold" pitchFamily="34" charset="0"/>
              </a:rPr>
              <a:t>YOU</a:t>
            </a:r>
          </a:p>
          <a:p>
            <a:pPr marL="0" indent="0" algn="ctr">
              <a:buNone/>
            </a:pPr>
            <a:r>
              <a:rPr lang="en-US" sz="6600" dirty="0" smtClean="0">
                <a:latin typeface="Copperplate Gothic Bold" pitchFamily="34" charset="0"/>
              </a:rPr>
              <a:t>TERIMA</a:t>
            </a:r>
          </a:p>
          <a:p>
            <a:pPr marL="0" indent="0" algn="ctr">
              <a:buNone/>
            </a:pPr>
            <a:r>
              <a:rPr lang="en-US" sz="6600" dirty="0" smtClean="0">
                <a:latin typeface="Copperplate Gothic Bold" pitchFamily="34" charset="0"/>
              </a:rPr>
              <a:t>KASIH</a:t>
            </a:r>
            <a:endParaRPr lang="en-SG" sz="66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179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12th AARNET STEERING COMMITTEE MEETING  </vt:lpstr>
      <vt:lpstr>DEPARTMENT OF AGRICULTURE AND AGRIFOOD</vt:lpstr>
      <vt:lpstr>VEGETABLE INDUSTRY 2016</vt:lpstr>
      <vt:lpstr>PowerPoint Presentation</vt:lpstr>
      <vt:lpstr>Importation</vt:lpstr>
      <vt:lpstr>Challenges</vt:lpstr>
      <vt:lpstr>Method of Production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01</dc:creator>
  <cp:lastModifiedBy>Guest 01</cp:lastModifiedBy>
  <cp:revision>44</cp:revision>
  <cp:lastPrinted>2017-05-20T08:37:50Z</cp:lastPrinted>
  <dcterms:created xsi:type="dcterms:W3CDTF">2017-05-06T01:51:16Z</dcterms:created>
  <dcterms:modified xsi:type="dcterms:W3CDTF">2017-05-20T08:39:01Z</dcterms:modified>
</cp:coreProperties>
</file>