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
  </p:notesMasterIdLst>
  <p:sldIdLst>
    <p:sldId id="256" r:id="rId2"/>
    <p:sldId id="258" r:id="rId3"/>
    <p:sldId id="259" r:id="rId4"/>
    <p:sldId id="266" r:id="rId5"/>
    <p:sldId id="284" r:id="rId6"/>
    <p:sldId id="285" r:id="rId7"/>
    <p:sldId id="286" r:id="rId8"/>
    <p:sldId id="287" r:id="rId9"/>
    <p:sldId id="288" r:id="rId10"/>
    <p:sldId id="289" r:id="rId11"/>
    <p:sldId id="264" r:id="rId12"/>
    <p:sldId id="268" r:id="rId13"/>
    <p:sldId id="269" r:id="rId14"/>
    <p:sldId id="270" r:id="rId15"/>
    <p:sldId id="279" r:id="rId16"/>
    <p:sldId id="280" r:id="rId17"/>
    <p:sldId id="282" r:id="rId18"/>
    <p:sldId id="283" r:id="rId19"/>
    <p:sldId id="272" r:id="rId2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3683" autoAdjust="0"/>
  </p:normalViewPr>
  <p:slideViewPr>
    <p:cSldViewPr>
      <p:cViewPr>
        <p:scale>
          <a:sx n="84" d="100"/>
          <a:sy n="84" d="100"/>
        </p:scale>
        <p:origin x="-240" y="-33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6_5">
  <dgm:title val=""/>
  <dgm:desc val=""/>
  <dgm:catLst>
    <dgm:cat type="accent6" pri="11500"/>
  </dgm:catLst>
  <dgm:styleLbl name="node0">
    <dgm:fillClrLst meth="cycle">
      <a:schemeClr val="accent6">
        <a:alpha val="80000"/>
      </a:schemeClr>
    </dgm:fillClrLst>
    <dgm:linClrLst meth="repeat">
      <a:schemeClr val="lt1"/>
    </dgm:linClrLst>
    <dgm:effectClrLst/>
    <dgm:txLinClrLst/>
    <dgm:txFillClrLst/>
    <dgm:txEffectClrLst/>
  </dgm:styleLbl>
  <dgm:styleLbl name="alignNode1">
    <dgm:fillClrLst>
      <a:schemeClr val="accent6">
        <a:alpha val="90000"/>
      </a:schemeClr>
      <a:schemeClr val="accent6">
        <a:alpha val="50000"/>
      </a:schemeClr>
    </dgm:fillClrLst>
    <dgm:linClrLst>
      <a:schemeClr val="accent6">
        <a:alpha val="90000"/>
      </a:schemeClr>
      <a:schemeClr val="accent6">
        <a:alpha val="50000"/>
      </a:schemeClr>
    </dgm:linClrLst>
    <dgm:effectClrLst/>
    <dgm:txLinClrLst/>
    <dgm:txFillClrLst/>
    <dgm:txEffectClrLst/>
  </dgm:styleLbl>
  <dgm:styleLbl name="node1">
    <dgm:fillClrLst>
      <a:schemeClr val="accent6">
        <a:alpha val="90000"/>
      </a:schemeClr>
      <a:schemeClr val="accent6">
        <a:alpha val="50000"/>
      </a:schemeClr>
    </dgm:fillClrLst>
    <dgm:linClrLst meth="repeat">
      <a:schemeClr val="lt1"/>
    </dgm:linClrLst>
    <dgm:effectClrLst/>
    <dgm:txLinClrLst/>
    <dgm:txFillClrLst/>
    <dgm:txEffectClrLst/>
  </dgm:styleLbl>
  <dgm:styleLbl name="lnNode1">
    <dgm:fillClrLst>
      <a:schemeClr val="accent6">
        <a:shade val="90000"/>
      </a:schemeClr>
      <a:schemeClr val="accent6">
        <a:tint val="50000"/>
        <a:alpha val="5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alpha val="80000"/>
      </a:schemeClr>
    </dgm:fillClrLst>
    <dgm:linClrLst meth="repeat">
      <a:schemeClr val="lt1"/>
    </dgm:linClrLst>
    <dgm:effectClrLst/>
    <dgm:txLinClrLst/>
    <dgm:txFillClrLst/>
    <dgm:txEffectClrLst/>
  </dgm:styleLbl>
  <dgm:styleLbl name="node2">
    <dgm:fillClrLst>
      <a:schemeClr val="accent6">
        <a:alpha val="70000"/>
      </a:schemeClr>
    </dgm:fillClrLst>
    <dgm:linClrLst meth="repeat">
      <a:schemeClr val="lt1"/>
    </dgm:linClrLst>
    <dgm:effectClrLst/>
    <dgm:txLinClrLst/>
    <dgm:txFillClrLst/>
    <dgm:txEffectClrLst/>
  </dgm:styleLbl>
  <dgm:styleLbl name="node3">
    <dgm:fillClrLst>
      <a:schemeClr val="accent6">
        <a:alpha val="50000"/>
      </a:schemeClr>
    </dgm:fillClrLst>
    <dgm:linClrLst meth="repeat">
      <a:schemeClr val="lt1"/>
    </dgm:linClrLst>
    <dgm:effectClrLst/>
    <dgm:txLinClrLst/>
    <dgm:txFillClrLst/>
    <dgm:txEffectClrLst/>
  </dgm:styleLbl>
  <dgm:styleLbl name="node4">
    <dgm:fillClrLst>
      <a:schemeClr val="accent6">
        <a:alpha val="30000"/>
      </a:schemeClr>
    </dgm:fillClrLst>
    <dgm:linClrLst meth="repeat">
      <a:schemeClr val="lt1"/>
    </dgm:linClrLst>
    <dgm:effectClrLst/>
    <dgm:txLinClrLst/>
    <dgm:txFillClrLst/>
    <dgm:txEffectClrLst/>
  </dgm:styleLbl>
  <dgm:styleLbl name="fgImgPlace1">
    <dgm:fillClrLst>
      <a:schemeClr val="accent6">
        <a:tint val="50000"/>
        <a:alpha val="90000"/>
      </a:schemeClr>
      <a:schemeClr val="accent6">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f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b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sibTrans1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alpha val="90000"/>
      </a:schemeClr>
    </dgm:fillClrLst>
    <dgm:linClrLst meth="repeat">
      <a:schemeClr val="lt1"/>
    </dgm:linClrLst>
    <dgm:effectClrLst/>
    <dgm:txLinClrLst/>
    <dgm:txFillClrLst/>
    <dgm:txEffectClrLst/>
  </dgm:styleLbl>
  <dgm:styleLbl name="asst1">
    <dgm:fillClrLst meth="repeat">
      <a:schemeClr val="accent6">
        <a:alpha val="90000"/>
      </a:schemeClr>
    </dgm:fillClrLst>
    <dgm:linClrLst meth="repeat">
      <a:schemeClr val="lt1"/>
    </dgm:linClrLst>
    <dgm:effectClrLst/>
    <dgm:txLinClrLst/>
    <dgm:txFillClrLst/>
    <dgm:txEffectClrLst/>
  </dgm:styleLbl>
  <dgm:styleLbl name="asst2">
    <dgm:fillClrLst>
      <a:schemeClr val="accent6">
        <a:alpha val="90000"/>
      </a:schemeClr>
    </dgm:fillClrLst>
    <dgm:linClrLst meth="repeat">
      <a:schemeClr val="lt1"/>
    </dgm:linClrLst>
    <dgm:effectClrLst/>
    <dgm:txLinClrLst/>
    <dgm:txFillClrLst/>
    <dgm:txEffectClrLst/>
  </dgm:styleLbl>
  <dgm:styleLbl name="asst3">
    <dgm:fillClrLst>
      <a:schemeClr val="accent6">
        <a:alpha val="70000"/>
      </a:schemeClr>
    </dgm:fillClrLst>
    <dgm:linClrLst meth="repeat">
      <a:schemeClr val="lt1"/>
    </dgm:linClrLst>
    <dgm:effectClrLst/>
    <dgm:txLinClrLst/>
    <dgm:txFillClrLst/>
    <dgm:txEffectClrLst/>
  </dgm:styleLbl>
  <dgm:styleLbl name="asst4">
    <dgm:fillClrLst>
      <a:schemeClr val="accent6">
        <a:alpha val="50000"/>
      </a:schemeClr>
    </dgm:fillClrLst>
    <dgm:linClrLst meth="repeat">
      <a:schemeClr val="lt1"/>
    </dgm:linClrLst>
    <dgm:effectClrLst/>
    <dgm:txLinClrLst/>
    <dgm:txFillClrLst/>
    <dgm:txEffectClrLst/>
  </dgm:styleLbl>
  <dgm:styleLbl name="parChTrans2D1">
    <dgm:fillClrLst meth="repeat">
      <a:schemeClr val="accent6">
        <a:shade val="8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a:schemeClr val="accent6">
        <a:alpha val="90000"/>
        <a:tint val="40000"/>
      </a:schemeClr>
      <a:schemeClr val="accent6">
        <a:alpha val="5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36E35E1-1384-4DE9-8148-4D1760A52E58}" type="doc">
      <dgm:prSet loTypeId="urn:microsoft.com/office/officeart/2005/8/layout/hierarchy2" loCatId="hierarchy" qsTypeId="urn:microsoft.com/office/officeart/2005/8/quickstyle/simple2" qsCatId="simple" csTypeId="urn:microsoft.com/office/officeart/2005/8/colors/colorful3" csCatId="colorful" phldr="1"/>
      <dgm:spPr/>
      <dgm:t>
        <a:bodyPr/>
        <a:lstStyle/>
        <a:p>
          <a:endParaRPr lang="en-US"/>
        </a:p>
      </dgm:t>
    </dgm:pt>
    <dgm:pt modelId="{3DC4A846-2B1E-440D-A544-BC8891AE8C97}">
      <dgm:prSet phldrT="[Text]" custT="1"/>
      <dgm:spPr/>
      <dgm:t>
        <a:bodyPr/>
        <a:lstStyle/>
        <a:p>
          <a:r>
            <a:rPr lang="en-US" sz="1200" b="1" dirty="0">
              <a:solidFill>
                <a:schemeClr val="tx1"/>
              </a:solidFill>
              <a:latin typeface="BacktalkSans BTN" pitchFamily="34" charset="0"/>
            </a:rPr>
            <a:t>H E A D  O F  </a:t>
          </a:r>
        </a:p>
        <a:p>
          <a:r>
            <a:rPr lang="en-US" sz="1200" b="1" dirty="0">
              <a:solidFill>
                <a:schemeClr val="tx1"/>
              </a:solidFill>
              <a:latin typeface="BacktalkSans BTN" pitchFamily="34" charset="0"/>
            </a:rPr>
            <a:t>R E S E A R C H  A N D  </a:t>
          </a:r>
        </a:p>
        <a:p>
          <a:r>
            <a:rPr lang="en-US" sz="1200" b="1" dirty="0">
              <a:solidFill>
                <a:schemeClr val="tx1"/>
              </a:solidFill>
              <a:latin typeface="BacktalkSans BTN" pitchFamily="34" charset="0"/>
            </a:rPr>
            <a:t>D E V E L O P M E N T </a:t>
          </a:r>
          <a:endParaRPr lang="en-US" sz="1200" b="1" dirty="0" smtClean="0">
            <a:solidFill>
              <a:schemeClr val="tx1"/>
            </a:solidFill>
            <a:latin typeface="BacktalkSans BTN" pitchFamily="34" charset="0"/>
          </a:endParaRPr>
        </a:p>
        <a:p>
          <a:r>
            <a:rPr lang="en-US" sz="1200" b="1" dirty="0" smtClean="0">
              <a:solidFill>
                <a:schemeClr val="tx1"/>
              </a:solidFill>
              <a:latin typeface="BacktalkSans BTN" pitchFamily="34" charset="0"/>
            </a:rPr>
            <a:t> </a:t>
          </a:r>
          <a:r>
            <a:rPr lang="en-US" sz="1200" b="1" dirty="0">
              <a:solidFill>
                <a:schemeClr val="tx1"/>
              </a:solidFill>
              <a:latin typeface="BacktalkSans BTN" pitchFamily="34" charset="0"/>
            </a:rPr>
            <a:t>D I V I S I O N</a:t>
          </a:r>
        </a:p>
      </dgm:t>
    </dgm:pt>
    <dgm:pt modelId="{D16EC911-2645-41B0-86B0-0D5209E03373}" type="parTrans" cxnId="{40279F88-E911-4839-B035-AF6B6CFF1A7E}">
      <dgm:prSet/>
      <dgm:spPr/>
      <dgm:t>
        <a:bodyPr/>
        <a:lstStyle/>
        <a:p>
          <a:endParaRPr lang="en-US"/>
        </a:p>
      </dgm:t>
    </dgm:pt>
    <dgm:pt modelId="{715CD113-A385-4F57-BFAD-1BD23280B975}" type="sibTrans" cxnId="{40279F88-E911-4839-B035-AF6B6CFF1A7E}">
      <dgm:prSet/>
      <dgm:spPr/>
      <dgm:t>
        <a:bodyPr/>
        <a:lstStyle/>
        <a:p>
          <a:endParaRPr lang="en-US"/>
        </a:p>
      </dgm:t>
    </dgm:pt>
    <dgm:pt modelId="{92BF5A65-A19E-429B-A3EF-530D8048DCBD}">
      <dgm:prSet phldrT="[Text]" custT="1"/>
      <dgm:spPr/>
      <dgm:t>
        <a:bodyPr/>
        <a:lstStyle/>
        <a:p>
          <a:r>
            <a:rPr lang="en-US" sz="1400" dirty="0">
              <a:solidFill>
                <a:schemeClr val="tx1"/>
              </a:solidFill>
              <a:latin typeface="BacktalkSans BTN" pitchFamily="34" charset="0"/>
            </a:rPr>
            <a:t>PADDY RESEARCH UNIT</a:t>
          </a:r>
        </a:p>
      </dgm:t>
    </dgm:pt>
    <dgm:pt modelId="{C45B5613-52D3-49EE-AAE8-C5041E2F897C}" type="parTrans" cxnId="{FCF6155C-3D80-4B2D-8EFB-41EA8C4CB138}">
      <dgm:prSet/>
      <dgm:spPr/>
      <dgm:t>
        <a:bodyPr/>
        <a:lstStyle/>
        <a:p>
          <a:endParaRPr lang="en-US"/>
        </a:p>
      </dgm:t>
    </dgm:pt>
    <dgm:pt modelId="{D93E35FE-3AD3-4B3A-AC89-F00A9105C80F}" type="sibTrans" cxnId="{FCF6155C-3D80-4B2D-8EFB-41EA8C4CB138}">
      <dgm:prSet/>
      <dgm:spPr/>
      <dgm:t>
        <a:bodyPr/>
        <a:lstStyle/>
        <a:p>
          <a:endParaRPr lang="en-US"/>
        </a:p>
      </dgm:t>
    </dgm:pt>
    <dgm:pt modelId="{EAA28190-E192-43B3-8329-2D1CC5531EFF}">
      <dgm:prSet phldrT="[Text]" custT="1"/>
      <dgm:spPr/>
      <dgm:t>
        <a:bodyPr/>
        <a:lstStyle/>
        <a:p>
          <a:r>
            <a:rPr lang="en-US" sz="1400" dirty="0">
              <a:solidFill>
                <a:schemeClr val="tx1"/>
              </a:solidFill>
              <a:latin typeface="BacktalkSans BTN" pitchFamily="34" charset="0"/>
            </a:rPr>
            <a:t>FRUIT RESEARCH UNIT</a:t>
          </a:r>
        </a:p>
      </dgm:t>
    </dgm:pt>
    <dgm:pt modelId="{FFCA073D-9E19-4341-BDDE-D93F20EDD993}" type="parTrans" cxnId="{8DE23B35-7D71-452C-A62D-3A71C73DCA54}">
      <dgm:prSet/>
      <dgm:spPr/>
      <dgm:t>
        <a:bodyPr/>
        <a:lstStyle/>
        <a:p>
          <a:endParaRPr lang="en-US"/>
        </a:p>
      </dgm:t>
    </dgm:pt>
    <dgm:pt modelId="{5F6FD9F0-6AFB-4932-967F-F5EE24452DDA}" type="sibTrans" cxnId="{8DE23B35-7D71-452C-A62D-3A71C73DCA54}">
      <dgm:prSet/>
      <dgm:spPr/>
      <dgm:t>
        <a:bodyPr/>
        <a:lstStyle/>
        <a:p>
          <a:endParaRPr lang="en-US"/>
        </a:p>
      </dgm:t>
    </dgm:pt>
    <dgm:pt modelId="{E27D99F8-1393-43D1-A861-6C840804B266}">
      <dgm:prSet phldrT="[Text]" custT="1"/>
      <dgm:spPr/>
      <dgm:t>
        <a:bodyPr/>
        <a:lstStyle/>
        <a:p>
          <a:r>
            <a:rPr lang="en-US" sz="1400" dirty="0">
              <a:solidFill>
                <a:schemeClr val="tx1"/>
              </a:solidFill>
              <a:latin typeface="BacktalkSans BTN" pitchFamily="34" charset="0"/>
            </a:rPr>
            <a:t>VEGETABLES RESEARCH UNIT</a:t>
          </a:r>
        </a:p>
      </dgm:t>
    </dgm:pt>
    <dgm:pt modelId="{0E295433-94E2-469D-B5F9-725502E18448}" type="parTrans" cxnId="{F3E8122B-14DC-4233-A1D5-67AC8BF09FF4}">
      <dgm:prSet/>
      <dgm:spPr/>
      <dgm:t>
        <a:bodyPr/>
        <a:lstStyle/>
        <a:p>
          <a:endParaRPr lang="en-US"/>
        </a:p>
      </dgm:t>
    </dgm:pt>
    <dgm:pt modelId="{B6314073-7DC5-4E0F-8A6D-26B970990D51}" type="sibTrans" cxnId="{F3E8122B-14DC-4233-A1D5-67AC8BF09FF4}">
      <dgm:prSet/>
      <dgm:spPr/>
      <dgm:t>
        <a:bodyPr/>
        <a:lstStyle/>
        <a:p>
          <a:endParaRPr lang="en-US"/>
        </a:p>
      </dgm:t>
    </dgm:pt>
    <dgm:pt modelId="{49157B23-E289-401F-8643-6E9080B45674}">
      <dgm:prSet custT="1"/>
      <dgm:spPr/>
      <dgm:t>
        <a:bodyPr/>
        <a:lstStyle/>
        <a:p>
          <a:r>
            <a:rPr lang="en-US" sz="1400" dirty="0">
              <a:solidFill>
                <a:schemeClr val="tx1"/>
              </a:solidFill>
              <a:latin typeface="BacktalkSans BTN" pitchFamily="34" charset="0"/>
            </a:rPr>
            <a:t>PLANT BIOTECHNOLOGY UNIT</a:t>
          </a:r>
        </a:p>
      </dgm:t>
    </dgm:pt>
    <dgm:pt modelId="{6201771E-A249-4561-815D-C836E08DB0D7}" type="parTrans" cxnId="{D8054C66-A0FF-4F34-A901-E2B1D48F4F6A}">
      <dgm:prSet/>
      <dgm:spPr/>
      <dgm:t>
        <a:bodyPr/>
        <a:lstStyle/>
        <a:p>
          <a:endParaRPr lang="en-US"/>
        </a:p>
      </dgm:t>
    </dgm:pt>
    <dgm:pt modelId="{F45983BF-3285-4204-940B-07AF87F9D79C}" type="sibTrans" cxnId="{D8054C66-A0FF-4F34-A901-E2B1D48F4F6A}">
      <dgm:prSet/>
      <dgm:spPr/>
      <dgm:t>
        <a:bodyPr/>
        <a:lstStyle/>
        <a:p>
          <a:endParaRPr lang="en-US"/>
        </a:p>
      </dgm:t>
    </dgm:pt>
    <dgm:pt modelId="{1A11CF64-4A5F-41D3-85F9-28B54FD43349}">
      <dgm:prSet custT="1"/>
      <dgm:spPr/>
      <dgm:t>
        <a:bodyPr/>
        <a:lstStyle/>
        <a:p>
          <a:r>
            <a:rPr lang="en-US" sz="1400" dirty="0">
              <a:solidFill>
                <a:schemeClr val="tx1"/>
              </a:solidFill>
              <a:latin typeface="BacktalkSans BTN" pitchFamily="34" charset="0"/>
            </a:rPr>
            <a:t>CROP PROTECTION UNIT</a:t>
          </a:r>
        </a:p>
      </dgm:t>
    </dgm:pt>
    <dgm:pt modelId="{766B89CD-F7F6-41B1-8833-EE981AADC94C}" type="parTrans" cxnId="{0E069F18-E53D-4882-B343-DD03BFB0ED75}">
      <dgm:prSet/>
      <dgm:spPr/>
      <dgm:t>
        <a:bodyPr/>
        <a:lstStyle/>
        <a:p>
          <a:endParaRPr lang="en-US"/>
        </a:p>
      </dgm:t>
    </dgm:pt>
    <dgm:pt modelId="{4BAEBF87-D85F-4430-BF06-662157A883B3}" type="sibTrans" cxnId="{0E069F18-E53D-4882-B343-DD03BFB0ED75}">
      <dgm:prSet/>
      <dgm:spPr/>
      <dgm:t>
        <a:bodyPr/>
        <a:lstStyle/>
        <a:p>
          <a:endParaRPr lang="en-US"/>
        </a:p>
      </dgm:t>
    </dgm:pt>
    <dgm:pt modelId="{FBFACFFC-5730-4C27-95D0-840D18E2E708}">
      <dgm:prSet custT="1"/>
      <dgm:spPr/>
      <dgm:t>
        <a:bodyPr/>
        <a:lstStyle/>
        <a:p>
          <a:r>
            <a:rPr lang="en-US" sz="1100" dirty="0">
              <a:solidFill>
                <a:schemeClr val="tx1"/>
              </a:solidFill>
            </a:rPr>
            <a:t>To conduct and develop research of breeding new paddy varieties (both inbred and hybrid) to support innovative production of rice.</a:t>
          </a:r>
        </a:p>
      </dgm:t>
    </dgm:pt>
    <dgm:pt modelId="{D2BB0814-63DC-4F16-83C0-1163D3342C89}" type="parTrans" cxnId="{A9076C7B-2C7A-4EEE-908F-36BFA6FD5A0E}">
      <dgm:prSet/>
      <dgm:spPr/>
      <dgm:t>
        <a:bodyPr/>
        <a:lstStyle/>
        <a:p>
          <a:endParaRPr lang="en-US"/>
        </a:p>
      </dgm:t>
    </dgm:pt>
    <dgm:pt modelId="{5F9DAFDA-A8BB-4631-9CF2-1D5274D3CF16}" type="sibTrans" cxnId="{A9076C7B-2C7A-4EEE-908F-36BFA6FD5A0E}">
      <dgm:prSet/>
      <dgm:spPr/>
      <dgm:t>
        <a:bodyPr/>
        <a:lstStyle/>
        <a:p>
          <a:endParaRPr lang="en-US"/>
        </a:p>
      </dgm:t>
    </dgm:pt>
    <dgm:pt modelId="{6DDD02E0-F288-4258-964C-B74D963AE8E9}">
      <dgm:prSet custT="1"/>
      <dgm:spPr/>
      <dgm:t>
        <a:bodyPr/>
        <a:lstStyle/>
        <a:p>
          <a:r>
            <a:rPr lang="en-US" sz="1100" dirty="0">
              <a:solidFill>
                <a:schemeClr val="tx1"/>
              </a:solidFill>
            </a:rPr>
            <a:t>To conduct and develop technologies of fruit breeding technology including physiological, agronomic and post harvest aspects, and transfer of expertise to stakeholders to support diversification of local fruit production for both domestic and export markets.</a:t>
          </a:r>
        </a:p>
      </dgm:t>
    </dgm:pt>
    <dgm:pt modelId="{2AD9A05C-A64D-4BC0-9A92-78DE61D6A00C}" type="parTrans" cxnId="{17605EC8-5FFA-4E25-8FC9-CBC07CE9F5C3}">
      <dgm:prSet/>
      <dgm:spPr/>
      <dgm:t>
        <a:bodyPr/>
        <a:lstStyle/>
        <a:p>
          <a:endParaRPr lang="en-US"/>
        </a:p>
      </dgm:t>
    </dgm:pt>
    <dgm:pt modelId="{05B7AB8A-E714-4A65-8CD6-05C58F8A6617}" type="sibTrans" cxnId="{17605EC8-5FFA-4E25-8FC9-CBC07CE9F5C3}">
      <dgm:prSet/>
      <dgm:spPr/>
      <dgm:t>
        <a:bodyPr/>
        <a:lstStyle/>
        <a:p>
          <a:endParaRPr lang="en-US"/>
        </a:p>
      </dgm:t>
    </dgm:pt>
    <dgm:pt modelId="{70ADD6A9-0832-4091-AB19-703B2A02658E}">
      <dgm:prSet custT="1"/>
      <dgm:spPr/>
      <dgm:t>
        <a:bodyPr/>
        <a:lstStyle/>
        <a:p>
          <a:r>
            <a:rPr lang="en-US" sz="1100" dirty="0">
              <a:solidFill>
                <a:schemeClr val="tx1"/>
              </a:solidFill>
            </a:rPr>
            <a:t>To conduct and develop technologies of increasing productivity of high-value vegetables with innovative and cost-effective technologies for diversification of local vegetable production for both domestic and export markets.</a:t>
          </a:r>
        </a:p>
      </dgm:t>
    </dgm:pt>
    <dgm:pt modelId="{B3B9D7F9-5403-4E05-8F75-E29EBF5D5358}" type="parTrans" cxnId="{9E995062-05B4-49E8-ACDD-48A935C77A4B}">
      <dgm:prSet/>
      <dgm:spPr/>
      <dgm:t>
        <a:bodyPr/>
        <a:lstStyle/>
        <a:p>
          <a:endParaRPr lang="en-US"/>
        </a:p>
      </dgm:t>
    </dgm:pt>
    <dgm:pt modelId="{0763C4E8-567E-4F80-ADBE-128C8D52B158}" type="sibTrans" cxnId="{9E995062-05B4-49E8-ACDD-48A935C77A4B}">
      <dgm:prSet/>
      <dgm:spPr/>
      <dgm:t>
        <a:bodyPr/>
        <a:lstStyle/>
        <a:p>
          <a:endParaRPr lang="en-US"/>
        </a:p>
      </dgm:t>
    </dgm:pt>
    <dgm:pt modelId="{9C01196E-AEA1-4115-A0CF-AFF62CD45211}">
      <dgm:prSet custT="1"/>
      <dgm:spPr/>
      <dgm:t>
        <a:bodyPr/>
        <a:lstStyle/>
        <a:p>
          <a:r>
            <a:rPr lang="en-US" sz="1100" b="0" i="0" dirty="0">
              <a:solidFill>
                <a:schemeClr val="tx1"/>
              </a:solidFill>
            </a:rPr>
            <a:t>To conduct and develop innovative tissue culture techniques to increase production of high value crops/mushroom spawns for both domestic and export markets.</a:t>
          </a:r>
          <a:endParaRPr lang="en-US" sz="1100" dirty="0">
            <a:solidFill>
              <a:schemeClr val="tx1"/>
            </a:solidFill>
          </a:endParaRPr>
        </a:p>
      </dgm:t>
    </dgm:pt>
    <dgm:pt modelId="{E2D71E3A-3889-405B-8A1B-D43F0E06B14E}" type="parTrans" cxnId="{9A63307A-CA19-491D-B3F1-A3AD68AEA643}">
      <dgm:prSet/>
      <dgm:spPr/>
      <dgm:t>
        <a:bodyPr/>
        <a:lstStyle/>
        <a:p>
          <a:endParaRPr lang="en-US"/>
        </a:p>
      </dgm:t>
    </dgm:pt>
    <dgm:pt modelId="{D148DFA7-FF36-4544-ACEA-8421F265AC24}" type="sibTrans" cxnId="{9A63307A-CA19-491D-B3F1-A3AD68AEA643}">
      <dgm:prSet/>
      <dgm:spPr/>
      <dgm:t>
        <a:bodyPr/>
        <a:lstStyle/>
        <a:p>
          <a:endParaRPr lang="en-US"/>
        </a:p>
      </dgm:t>
    </dgm:pt>
    <dgm:pt modelId="{90236F4A-1132-4BDC-9604-90C1BCD6B771}">
      <dgm:prSet custT="1"/>
      <dgm:spPr/>
      <dgm:t>
        <a:bodyPr/>
        <a:lstStyle/>
        <a:p>
          <a:r>
            <a:rPr lang="en-US" sz="1100" dirty="0">
              <a:solidFill>
                <a:schemeClr val="tx1"/>
              </a:solidFill>
            </a:rPr>
            <a:t>To conduct and develop crop protection innovative technologies to provide farmers effective identification and management of pests and diseases of crops with emphasis on Integrated Pest Management to support increase in production of crop commodities. </a:t>
          </a:r>
        </a:p>
      </dgm:t>
    </dgm:pt>
    <dgm:pt modelId="{3EE5E4AD-A6A5-4CBB-8291-CBA95130379E}" type="parTrans" cxnId="{1D5098E3-DEF0-4BE2-8409-5A410602082C}">
      <dgm:prSet/>
      <dgm:spPr/>
      <dgm:t>
        <a:bodyPr/>
        <a:lstStyle/>
        <a:p>
          <a:endParaRPr lang="en-US"/>
        </a:p>
      </dgm:t>
    </dgm:pt>
    <dgm:pt modelId="{EBCF47D3-1D01-4966-8700-6607F69215FF}" type="sibTrans" cxnId="{1D5098E3-DEF0-4BE2-8409-5A410602082C}">
      <dgm:prSet/>
      <dgm:spPr/>
      <dgm:t>
        <a:bodyPr/>
        <a:lstStyle/>
        <a:p>
          <a:endParaRPr lang="en-US"/>
        </a:p>
      </dgm:t>
    </dgm:pt>
    <dgm:pt modelId="{C403CF88-6A82-42E5-A444-9049D4EE54B6}" type="pres">
      <dgm:prSet presAssocID="{B36E35E1-1384-4DE9-8148-4D1760A52E58}" presName="diagram" presStyleCnt="0">
        <dgm:presLayoutVars>
          <dgm:chPref val="1"/>
          <dgm:dir/>
          <dgm:animOne val="branch"/>
          <dgm:animLvl val="lvl"/>
          <dgm:resizeHandles val="exact"/>
        </dgm:presLayoutVars>
      </dgm:prSet>
      <dgm:spPr/>
      <dgm:t>
        <a:bodyPr/>
        <a:lstStyle/>
        <a:p>
          <a:endParaRPr lang="en-US"/>
        </a:p>
      </dgm:t>
    </dgm:pt>
    <dgm:pt modelId="{0F03A34D-3B79-4DAD-A320-E1EB98D5000B}" type="pres">
      <dgm:prSet presAssocID="{3DC4A846-2B1E-440D-A544-BC8891AE8C97}" presName="root1" presStyleCnt="0"/>
      <dgm:spPr/>
    </dgm:pt>
    <dgm:pt modelId="{6ACFC556-5677-48AD-AB99-7B6610247736}" type="pres">
      <dgm:prSet presAssocID="{3DC4A846-2B1E-440D-A544-BC8891AE8C97}" presName="LevelOneTextNode" presStyleLbl="node0" presStyleIdx="0" presStyleCnt="1" custScaleX="139819" custScaleY="126821" custLinFactNeighborX="3613" custLinFactNeighborY="-3278">
        <dgm:presLayoutVars>
          <dgm:chPref val="3"/>
        </dgm:presLayoutVars>
      </dgm:prSet>
      <dgm:spPr/>
      <dgm:t>
        <a:bodyPr/>
        <a:lstStyle/>
        <a:p>
          <a:endParaRPr lang="en-US"/>
        </a:p>
      </dgm:t>
    </dgm:pt>
    <dgm:pt modelId="{6045A5EF-3A27-4AC9-8538-3C9ED86E23CB}" type="pres">
      <dgm:prSet presAssocID="{3DC4A846-2B1E-440D-A544-BC8891AE8C97}" presName="level2hierChild" presStyleCnt="0"/>
      <dgm:spPr/>
    </dgm:pt>
    <dgm:pt modelId="{6390B5C6-BBCB-4E14-A066-9B29F2AA4D5E}" type="pres">
      <dgm:prSet presAssocID="{C45B5613-52D3-49EE-AAE8-C5041E2F897C}" presName="conn2-1" presStyleLbl="parChTrans1D2" presStyleIdx="0" presStyleCnt="5"/>
      <dgm:spPr/>
      <dgm:t>
        <a:bodyPr/>
        <a:lstStyle/>
        <a:p>
          <a:endParaRPr lang="en-US"/>
        </a:p>
      </dgm:t>
    </dgm:pt>
    <dgm:pt modelId="{AB98F808-A3A6-4DD4-8F8D-0C48FBE5DF98}" type="pres">
      <dgm:prSet presAssocID="{C45B5613-52D3-49EE-AAE8-C5041E2F897C}" presName="connTx" presStyleLbl="parChTrans1D2" presStyleIdx="0" presStyleCnt="5"/>
      <dgm:spPr/>
      <dgm:t>
        <a:bodyPr/>
        <a:lstStyle/>
        <a:p>
          <a:endParaRPr lang="en-US"/>
        </a:p>
      </dgm:t>
    </dgm:pt>
    <dgm:pt modelId="{D5E1FD75-AE05-468E-9AAF-6DE885ADD8A8}" type="pres">
      <dgm:prSet presAssocID="{92BF5A65-A19E-429B-A3EF-530D8048DCBD}" presName="root2" presStyleCnt="0"/>
      <dgm:spPr/>
    </dgm:pt>
    <dgm:pt modelId="{0EC8C68C-B2CA-4216-AC14-B139AC3F56AE}" type="pres">
      <dgm:prSet presAssocID="{92BF5A65-A19E-429B-A3EF-530D8048DCBD}" presName="LevelTwoTextNode" presStyleLbl="node2" presStyleIdx="0" presStyleCnt="5">
        <dgm:presLayoutVars>
          <dgm:chPref val="3"/>
        </dgm:presLayoutVars>
      </dgm:prSet>
      <dgm:spPr/>
      <dgm:t>
        <a:bodyPr/>
        <a:lstStyle/>
        <a:p>
          <a:endParaRPr lang="en-US"/>
        </a:p>
      </dgm:t>
    </dgm:pt>
    <dgm:pt modelId="{5115B22A-983F-4B37-AC3A-8EDD93FAC514}" type="pres">
      <dgm:prSet presAssocID="{92BF5A65-A19E-429B-A3EF-530D8048DCBD}" presName="level3hierChild" presStyleCnt="0"/>
      <dgm:spPr/>
    </dgm:pt>
    <dgm:pt modelId="{E14058E7-402C-4912-A42B-9657A33354A9}" type="pres">
      <dgm:prSet presAssocID="{D2BB0814-63DC-4F16-83C0-1163D3342C89}" presName="conn2-1" presStyleLbl="parChTrans1D3" presStyleIdx="0" presStyleCnt="5"/>
      <dgm:spPr/>
      <dgm:t>
        <a:bodyPr/>
        <a:lstStyle/>
        <a:p>
          <a:endParaRPr lang="en-US"/>
        </a:p>
      </dgm:t>
    </dgm:pt>
    <dgm:pt modelId="{96705CDA-D57D-4550-B75F-2F1430DC195D}" type="pres">
      <dgm:prSet presAssocID="{D2BB0814-63DC-4F16-83C0-1163D3342C89}" presName="connTx" presStyleLbl="parChTrans1D3" presStyleIdx="0" presStyleCnt="5"/>
      <dgm:spPr/>
      <dgm:t>
        <a:bodyPr/>
        <a:lstStyle/>
        <a:p>
          <a:endParaRPr lang="en-US"/>
        </a:p>
      </dgm:t>
    </dgm:pt>
    <dgm:pt modelId="{0F359A46-DD72-4E99-9D7D-47B431E75B9B}" type="pres">
      <dgm:prSet presAssocID="{FBFACFFC-5730-4C27-95D0-840D18E2E708}" presName="root2" presStyleCnt="0"/>
      <dgm:spPr/>
    </dgm:pt>
    <dgm:pt modelId="{2867AAE3-DF0F-4B30-B980-EC79C4DC2B13}" type="pres">
      <dgm:prSet presAssocID="{FBFACFFC-5730-4C27-95D0-840D18E2E708}" presName="LevelTwoTextNode" presStyleLbl="node3" presStyleIdx="0" presStyleCnt="5" custScaleX="203862" custLinFactNeighborX="-10335">
        <dgm:presLayoutVars>
          <dgm:chPref val="3"/>
        </dgm:presLayoutVars>
      </dgm:prSet>
      <dgm:spPr/>
      <dgm:t>
        <a:bodyPr/>
        <a:lstStyle/>
        <a:p>
          <a:endParaRPr lang="en-US"/>
        </a:p>
      </dgm:t>
    </dgm:pt>
    <dgm:pt modelId="{2120DF4E-C136-4CB2-8A16-E77886D59E7D}" type="pres">
      <dgm:prSet presAssocID="{FBFACFFC-5730-4C27-95D0-840D18E2E708}" presName="level3hierChild" presStyleCnt="0"/>
      <dgm:spPr/>
    </dgm:pt>
    <dgm:pt modelId="{BC9DB2EA-A13B-46EB-9A95-AD7AA43A6F98}" type="pres">
      <dgm:prSet presAssocID="{FFCA073D-9E19-4341-BDDE-D93F20EDD993}" presName="conn2-1" presStyleLbl="parChTrans1D2" presStyleIdx="1" presStyleCnt="5"/>
      <dgm:spPr/>
      <dgm:t>
        <a:bodyPr/>
        <a:lstStyle/>
        <a:p>
          <a:endParaRPr lang="en-US"/>
        </a:p>
      </dgm:t>
    </dgm:pt>
    <dgm:pt modelId="{6137E324-84A0-4721-B0F4-15708C7FD273}" type="pres">
      <dgm:prSet presAssocID="{FFCA073D-9E19-4341-BDDE-D93F20EDD993}" presName="connTx" presStyleLbl="parChTrans1D2" presStyleIdx="1" presStyleCnt="5"/>
      <dgm:spPr/>
      <dgm:t>
        <a:bodyPr/>
        <a:lstStyle/>
        <a:p>
          <a:endParaRPr lang="en-US"/>
        </a:p>
      </dgm:t>
    </dgm:pt>
    <dgm:pt modelId="{1C8EC184-7BA6-476E-94EA-179A39BFC521}" type="pres">
      <dgm:prSet presAssocID="{EAA28190-E192-43B3-8329-2D1CC5531EFF}" presName="root2" presStyleCnt="0"/>
      <dgm:spPr/>
    </dgm:pt>
    <dgm:pt modelId="{B8A37B20-2E2E-4CCE-BB40-C23678A184E4}" type="pres">
      <dgm:prSet presAssocID="{EAA28190-E192-43B3-8329-2D1CC5531EFF}" presName="LevelTwoTextNode" presStyleLbl="node2" presStyleIdx="1" presStyleCnt="5">
        <dgm:presLayoutVars>
          <dgm:chPref val="3"/>
        </dgm:presLayoutVars>
      </dgm:prSet>
      <dgm:spPr/>
      <dgm:t>
        <a:bodyPr/>
        <a:lstStyle/>
        <a:p>
          <a:endParaRPr lang="en-US"/>
        </a:p>
      </dgm:t>
    </dgm:pt>
    <dgm:pt modelId="{8DCD0178-0268-4FA3-8BC1-F094D43E635D}" type="pres">
      <dgm:prSet presAssocID="{EAA28190-E192-43B3-8329-2D1CC5531EFF}" presName="level3hierChild" presStyleCnt="0"/>
      <dgm:spPr/>
    </dgm:pt>
    <dgm:pt modelId="{B8BEF76B-F35C-4899-A7AE-7024158D849A}" type="pres">
      <dgm:prSet presAssocID="{2AD9A05C-A64D-4BC0-9A92-78DE61D6A00C}" presName="conn2-1" presStyleLbl="parChTrans1D3" presStyleIdx="1" presStyleCnt="5"/>
      <dgm:spPr/>
      <dgm:t>
        <a:bodyPr/>
        <a:lstStyle/>
        <a:p>
          <a:endParaRPr lang="en-US"/>
        </a:p>
      </dgm:t>
    </dgm:pt>
    <dgm:pt modelId="{CB3AECB1-751D-4B31-B00B-E703ECE96D59}" type="pres">
      <dgm:prSet presAssocID="{2AD9A05C-A64D-4BC0-9A92-78DE61D6A00C}" presName="connTx" presStyleLbl="parChTrans1D3" presStyleIdx="1" presStyleCnt="5"/>
      <dgm:spPr/>
      <dgm:t>
        <a:bodyPr/>
        <a:lstStyle/>
        <a:p>
          <a:endParaRPr lang="en-US"/>
        </a:p>
      </dgm:t>
    </dgm:pt>
    <dgm:pt modelId="{1DAE836C-E0F8-4E14-A622-36B4CC919E69}" type="pres">
      <dgm:prSet presAssocID="{6DDD02E0-F288-4258-964C-B74D963AE8E9}" presName="root2" presStyleCnt="0"/>
      <dgm:spPr/>
    </dgm:pt>
    <dgm:pt modelId="{A3DE215D-EFF0-4B28-9D03-D336BE34360A}" type="pres">
      <dgm:prSet presAssocID="{6DDD02E0-F288-4258-964C-B74D963AE8E9}" presName="LevelTwoTextNode" presStyleLbl="node3" presStyleIdx="1" presStyleCnt="5" custScaleX="203862" custScaleY="132191" custLinFactNeighborX="-10335">
        <dgm:presLayoutVars>
          <dgm:chPref val="3"/>
        </dgm:presLayoutVars>
      </dgm:prSet>
      <dgm:spPr/>
      <dgm:t>
        <a:bodyPr/>
        <a:lstStyle/>
        <a:p>
          <a:endParaRPr lang="en-US"/>
        </a:p>
      </dgm:t>
    </dgm:pt>
    <dgm:pt modelId="{B67BD872-511A-4372-AC08-F08A870404A6}" type="pres">
      <dgm:prSet presAssocID="{6DDD02E0-F288-4258-964C-B74D963AE8E9}" presName="level3hierChild" presStyleCnt="0"/>
      <dgm:spPr/>
    </dgm:pt>
    <dgm:pt modelId="{5FEFCFDE-A598-4C8B-84EE-68F499BF2582}" type="pres">
      <dgm:prSet presAssocID="{0E295433-94E2-469D-B5F9-725502E18448}" presName="conn2-1" presStyleLbl="parChTrans1D2" presStyleIdx="2" presStyleCnt="5"/>
      <dgm:spPr/>
      <dgm:t>
        <a:bodyPr/>
        <a:lstStyle/>
        <a:p>
          <a:endParaRPr lang="en-US"/>
        </a:p>
      </dgm:t>
    </dgm:pt>
    <dgm:pt modelId="{0E241091-F81A-4064-80A8-9A21ABA936E0}" type="pres">
      <dgm:prSet presAssocID="{0E295433-94E2-469D-B5F9-725502E18448}" presName="connTx" presStyleLbl="parChTrans1D2" presStyleIdx="2" presStyleCnt="5"/>
      <dgm:spPr/>
      <dgm:t>
        <a:bodyPr/>
        <a:lstStyle/>
        <a:p>
          <a:endParaRPr lang="en-US"/>
        </a:p>
      </dgm:t>
    </dgm:pt>
    <dgm:pt modelId="{0F36B4E2-7BD1-4A9C-8645-0AB557CD846A}" type="pres">
      <dgm:prSet presAssocID="{E27D99F8-1393-43D1-A861-6C840804B266}" presName="root2" presStyleCnt="0"/>
      <dgm:spPr/>
    </dgm:pt>
    <dgm:pt modelId="{0FE53BA2-755C-486A-A287-BC6831A320E6}" type="pres">
      <dgm:prSet presAssocID="{E27D99F8-1393-43D1-A861-6C840804B266}" presName="LevelTwoTextNode" presStyleLbl="node2" presStyleIdx="2" presStyleCnt="5">
        <dgm:presLayoutVars>
          <dgm:chPref val="3"/>
        </dgm:presLayoutVars>
      </dgm:prSet>
      <dgm:spPr/>
      <dgm:t>
        <a:bodyPr/>
        <a:lstStyle/>
        <a:p>
          <a:endParaRPr lang="en-US"/>
        </a:p>
      </dgm:t>
    </dgm:pt>
    <dgm:pt modelId="{1671D691-8E2B-4B7A-BAB0-7F74106A1FC0}" type="pres">
      <dgm:prSet presAssocID="{E27D99F8-1393-43D1-A861-6C840804B266}" presName="level3hierChild" presStyleCnt="0"/>
      <dgm:spPr/>
    </dgm:pt>
    <dgm:pt modelId="{CB9BC397-073D-4737-A38F-1CEFDB52233D}" type="pres">
      <dgm:prSet presAssocID="{B3B9D7F9-5403-4E05-8F75-E29EBF5D5358}" presName="conn2-1" presStyleLbl="parChTrans1D3" presStyleIdx="2" presStyleCnt="5"/>
      <dgm:spPr/>
      <dgm:t>
        <a:bodyPr/>
        <a:lstStyle/>
        <a:p>
          <a:endParaRPr lang="en-US"/>
        </a:p>
      </dgm:t>
    </dgm:pt>
    <dgm:pt modelId="{CB49D37C-58F0-4C4A-967C-1F2E2FAE3CC0}" type="pres">
      <dgm:prSet presAssocID="{B3B9D7F9-5403-4E05-8F75-E29EBF5D5358}" presName="connTx" presStyleLbl="parChTrans1D3" presStyleIdx="2" presStyleCnt="5"/>
      <dgm:spPr/>
      <dgm:t>
        <a:bodyPr/>
        <a:lstStyle/>
        <a:p>
          <a:endParaRPr lang="en-US"/>
        </a:p>
      </dgm:t>
    </dgm:pt>
    <dgm:pt modelId="{706C8A91-A28B-4D04-9A72-EC84C354CD1A}" type="pres">
      <dgm:prSet presAssocID="{70ADD6A9-0832-4091-AB19-703B2A02658E}" presName="root2" presStyleCnt="0"/>
      <dgm:spPr/>
    </dgm:pt>
    <dgm:pt modelId="{57CAF167-0DB7-4BC1-900D-69C2344322A8}" type="pres">
      <dgm:prSet presAssocID="{70ADD6A9-0832-4091-AB19-703B2A02658E}" presName="LevelTwoTextNode" presStyleLbl="node3" presStyleIdx="2" presStyleCnt="5" custScaleX="203862" custScaleY="136753" custLinFactNeighborX="-10335">
        <dgm:presLayoutVars>
          <dgm:chPref val="3"/>
        </dgm:presLayoutVars>
      </dgm:prSet>
      <dgm:spPr/>
      <dgm:t>
        <a:bodyPr/>
        <a:lstStyle/>
        <a:p>
          <a:endParaRPr lang="en-US"/>
        </a:p>
      </dgm:t>
    </dgm:pt>
    <dgm:pt modelId="{2739A314-A40C-4A41-9946-9384C9253140}" type="pres">
      <dgm:prSet presAssocID="{70ADD6A9-0832-4091-AB19-703B2A02658E}" presName="level3hierChild" presStyleCnt="0"/>
      <dgm:spPr/>
    </dgm:pt>
    <dgm:pt modelId="{B73DA0BC-6BF6-4355-84A4-B7FC2CB61231}" type="pres">
      <dgm:prSet presAssocID="{6201771E-A249-4561-815D-C836E08DB0D7}" presName="conn2-1" presStyleLbl="parChTrans1D2" presStyleIdx="3" presStyleCnt="5"/>
      <dgm:spPr/>
      <dgm:t>
        <a:bodyPr/>
        <a:lstStyle/>
        <a:p>
          <a:endParaRPr lang="en-US"/>
        </a:p>
      </dgm:t>
    </dgm:pt>
    <dgm:pt modelId="{C1601DB6-652A-4EA8-8F4C-43A30CED949E}" type="pres">
      <dgm:prSet presAssocID="{6201771E-A249-4561-815D-C836E08DB0D7}" presName="connTx" presStyleLbl="parChTrans1D2" presStyleIdx="3" presStyleCnt="5"/>
      <dgm:spPr/>
      <dgm:t>
        <a:bodyPr/>
        <a:lstStyle/>
        <a:p>
          <a:endParaRPr lang="en-US"/>
        </a:p>
      </dgm:t>
    </dgm:pt>
    <dgm:pt modelId="{CF52B061-189D-49F0-B521-9F8A3E97DB47}" type="pres">
      <dgm:prSet presAssocID="{49157B23-E289-401F-8643-6E9080B45674}" presName="root2" presStyleCnt="0"/>
      <dgm:spPr/>
    </dgm:pt>
    <dgm:pt modelId="{956C5B40-D074-4CC4-B5B2-3F2B4F2CF227}" type="pres">
      <dgm:prSet presAssocID="{49157B23-E289-401F-8643-6E9080B45674}" presName="LevelTwoTextNode" presStyleLbl="node2" presStyleIdx="3" presStyleCnt="5">
        <dgm:presLayoutVars>
          <dgm:chPref val="3"/>
        </dgm:presLayoutVars>
      </dgm:prSet>
      <dgm:spPr/>
      <dgm:t>
        <a:bodyPr/>
        <a:lstStyle/>
        <a:p>
          <a:endParaRPr lang="en-US"/>
        </a:p>
      </dgm:t>
    </dgm:pt>
    <dgm:pt modelId="{4FDEE1A0-0156-4374-984E-303E34E9CC73}" type="pres">
      <dgm:prSet presAssocID="{49157B23-E289-401F-8643-6E9080B45674}" presName="level3hierChild" presStyleCnt="0"/>
      <dgm:spPr/>
    </dgm:pt>
    <dgm:pt modelId="{304C702A-FF33-4E6C-9125-EEBEA5580893}" type="pres">
      <dgm:prSet presAssocID="{E2D71E3A-3889-405B-8A1B-D43F0E06B14E}" presName="conn2-1" presStyleLbl="parChTrans1D3" presStyleIdx="3" presStyleCnt="5"/>
      <dgm:spPr/>
      <dgm:t>
        <a:bodyPr/>
        <a:lstStyle/>
        <a:p>
          <a:endParaRPr lang="en-US"/>
        </a:p>
      </dgm:t>
    </dgm:pt>
    <dgm:pt modelId="{16B3FCE5-BD8B-4A9D-BD18-3C268CD1309F}" type="pres">
      <dgm:prSet presAssocID="{E2D71E3A-3889-405B-8A1B-D43F0E06B14E}" presName="connTx" presStyleLbl="parChTrans1D3" presStyleIdx="3" presStyleCnt="5"/>
      <dgm:spPr/>
      <dgm:t>
        <a:bodyPr/>
        <a:lstStyle/>
        <a:p>
          <a:endParaRPr lang="en-US"/>
        </a:p>
      </dgm:t>
    </dgm:pt>
    <dgm:pt modelId="{A375C712-2057-4064-A396-947D41904C36}" type="pres">
      <dgm:prSet presAssocID="{9C01196E-AEA1-4115-A0CF-AFF62CD45211}" presName="root2" presStyleCnt="0"/>
      <dgm:spPr/>
    </dgm:pt>
    <dgm:pt modelId="{ACA4CF77-BD2E-4030-80DE-DEF529930B07}" type="pres">
      <dgm:prSet presAssocID="{9C01196E-AEA1-4115-A0CF-AFF62CD45211}" presName="LevelTwoTextNode" presStyleLbl="node3" presStyleIdx="3" presStyleCnt="5" custScaleX="203862" custScaleY="118971" custLinFactNeighborX="-10335">
        <dgm:presLayoutVars>
          <dgm:chPref val="3"/>
        </dgm:presLayoutVars>
      </dgm:prSet>
      <dgm:spPr/>
      <dgm:t>
        <a:bodyPr/>
        <a:lstStyle/>
        <a:p>
          <a:endParaRPr lang="en-US"/>
        </a:p>
      </dgm:t>
    </dgm:pt>
    <dgm:pt modelId="{0B5245F3-5405-4160-BEEE-24057D30DE0B}" type="pres">
      <dgm:prSet presAssocID="{9C01196E-AEA1-4115-A0CF-AFF62CD45211}" presName="level3hierChild" presStyleCnt="0"/>
      <dgm:spPr/>
    </dgm:pt>
    <dgm:pt modelId="{42685071-1357-49FA-8179-C663B55455D6}" type="pres">
      <dgm:prSet presAssocID="{766B89CD-F7F6-41B1-8833-EE981AADC94C}" presName="conn2-1" presStyleLbl="parChTrans1D2" presStyleIdx="4" presStyleCnt="5"/>
      <dgm:spPr/>
      <dgm:t>
        <a:bodyPr/>
        <a:lstStyle/>
        <a:p>
          <a:endParaRPr lang="en-US"/>
        </a:p>
      </dgm:t>
    </dgm:pt>
    <dgm:pt modelId="{7DB4D4F5-1E02-4851-A2F7-361B0E045757}" type="pres">
      <dgm:prSet presAssocID="{766B89CD-F7F6-41B1-8833-EE981AADC94C}" presName="connTx" presStyleLbl="parChTrans1D2" presStyleIdx="4" presStyleCnt="5"/>
      <dgm:spPr/>
      <dgm:t>
        <a:bodyPr/>
        <a:lstStyle/>
        <a:p>
          <a:endParaRPr lang="en-US"/>
        </a:p>
      </dgm:t>
    </dgm:pt>
    <dgm:pt modelId="{5C785551-E3FC-44F8-B331-450AF8F4DB9F}" type="pres">
      <dgm:prSet presAssocID="{1A11CF64-4A5F-41D3-85F9-28B54FD43349}" presName="root2" presStyleCnt="0"/>
      <dgm:spPr/>
    </dgm:pt>
    <dgm:pt modelId="{A1F5B190-1DEE-4DD0-911F-F3805CB3942A}" type="pres">
      <dgm:prSet presAssocID="{1A11CF64-4A5F-41D3-85F9-28B54FD43349}" presName="LevelTwoTextNode" presStyleLbl="node2" presStyleIdx="4" presStyleCnt="5">
        <dgm:presLayoutVars>
          <dgm:chPref val="3"/>
        </dgm:presLayoutVars>
      </dgm:prSet>
      <dgm:spPr/>
      <dgm:t>
        <a:bodyPr/>
        <a:lstStyle/>
        <a:p>
          <a:endParaRPr lang="en-US"/>
        </a:p>
      </dgm:t>
    </dgm:pt>
    <dgm:pt modelId="{71C5D182-17EC-404D-B595-68C4FA5FA84D}" type="pres">
      <dgm:prSet presAssocID="{1A11CF64-4A5F-41D3-85F9-28B54FD43349}" presName="level3hierChild" presStyleCnt="0"/>
      <dgm:spPr/>
    </dgm:pt>
    <dgm:pt modelId="{58C0C046-7B1A-40CD-B5EE-B4391E8D6C13}" type="pres">
      <dgm:prSet presAssocID="{3EE5E4AD-A6A5-4CBB-8291-CBA95130379E}" presName="conn2-1" presStyleLbl="parChTrans1D3" presStyleIdx="4" presStyleCnt="5"/>
      <dgm:spPr/>
      <dgm:t>
        <a:bodyPr/>
        <a:lstStyle/>
        <a:p>
          <a:endParaRPr lang="en-US"/>
        </a:p>
      </dgm:t>
    </dgm:pt>
    <dgm:pt modelId="{F43A050F-B612-411D-BE02-39E4B5940209}" type="pres">
      <dgm:prSet presAssocID="{3EE5E4AD-A6A5-4CBB-8291-CBA95130379E}" presName="connTx" presStyleLbl="parChTrans1D3" presStyleIdx="4" presStyleCnt="5"/>
      <dgm:spPr/>
      <dgm:t>
        <a:bodyPr/>
        <a:lstStyle/>
        <a:p>
          <a:endParaRPr lang="en-US"/>
        </a:p>
      </dgm:t>
    </dgm:pt>
    <dgm:pt modelId="{55630A06-1F34-4F9B-9EA3-6F39F4F28ED5}" type="pres">
      <dgm:prSet presAssocID="{90236F4A-1132-4BDC-9604-90C1BCD6B771}" presName="root2" presStyleCnt="0"/>
      <dgm:spPr/>
    </dgm:pt>
    <dgm:pt modelId="{1516A6A7-9514-4AB1-BC33-0463756847E1}" type="pres">
      <dgm:prSet presAssocID="{90236F4A-1132-4BDC-9604-90C1BCD6B771}" presName="LevelTwoTextNode" presStyleLbl="node3" presStyleIdx="4" presStyleCnt="5" custScaleX="203862" custScaleY="119621" custLinFactNeighborX="-10335">
        <dgm:presLayoutVars>
          <dgm:chPref val="3"/>
        </dgm:presLayoutVars>
      </dgm:prSet>
      <dgm:spPr/>
      <dgm:t>
        <a:bodyPr/>
        <a:lstStyle/>
        <a:p>
          <a:endParaRPr lang="en-US"/>
        </a:p>
      </dgm:t>
    </dgm:pt>
    <dgm:pt modelId="{A88638A5-51D5-4B55-B74C-E471D3A4F547}" type="pres">
      <dgm:prSet presAssocID="{90236F4A-1132-4BDC-9604-90C1BCD6B771}" presName="level3hierChild" presStyleCnt="0"/>
      <dgm:spPr/>
    </dgm:pt>
  </dgm:ptLst>
  <dgm:cxnLst>
    <dgm:cxn modelId="{1130C6D2-47A9-4B37-BB0E-A0ABB4EED469}" type="presOf" srcId="{C45B5613-52D3-49EE-AAE8-C5041E2F897C}" destId="{AB98F808-A3A6-4DD4-8F8D-0C48FBE5DF98}" srcOrd="1" destOrd="0" presId="urn:microsoft.com/office/officeart/2005/8/layout/hierarchy2"/>
    <dgm:cxn modelId="{D8054C66-A0FF-4F34-A901-E2B1D48F4F6A}" srcId="{3DC4A846-2B1E-440D-A544-BC8891AE8C97}" destId="{49157B23-E289-401F-8643-6E9080B45674}" srcOrd="3" destOrd="0" parTransId="{6201771E-A249-4561-815D-C836E08DB0D7}" sibTransId="{F45983BF-3285-4204-940B-07AF87F9D79C}"/>
    <dgm:cxn modelId="{A8A323D6-A6B5-45F6-B91E-75F294535543}" type="presOf" srcId="{EAA28190-E192-43B3-8329-2D1CC5531EFF}" destId="{B8A37B20-2E2E-4CCE-BB40-C23678A184E4}" srcOrd="0" destOrd="0" presId="urn:microsoft.com/office/officeart/2005/8/layout/hierarchy2"/>
    <dgm:cxn modelId="{E71B350D-4517-4842-A513-517D613B4A5B}" type="presOf" srcId="{2AD9A05C-A64D-4BC0-9A92-78DE61D6A00C}" destId="{B8BEF76B-F35C-4899-A7AE-7024158D849A}" srcOrd="0" destOrd="0" presId="urn:microsoft.com/office/officeart/2005/8/layout/hierarchy2"/>
    <dgm:cxn modelId="{61D39D01-D3CE-4197-8527-5CAE897FE428}" type="presOf" srcId="{766B89CD-F7F6-41B1-8833-EE981AADC94C}" destId="{7DB4D4F5-1E02-4851-A2F7-361B0E045757}" srcOrd="1" destOrd="0" presId="urn:microsoft.com/office/officeart/2005/8/layout/hierarchy2"/>
    <dgm:cxn modelId="{2FA5E75E-F921-4C56-8F11-E892C3D86C24}" type="presOf" srcId="{6DDD02E0-F288-4258-964C-B74D963AE8E9}" destId="{A3DE215D-EFF0-4B28-9D03-D336BE34360A}" srcOrd="0" destOrd="0" presId="urn:microsoft.com/office/officeart/2005/8/layout/hierarchy2"/>
    <dgm:cxn modelId="{C04D3B3E-2B0C-4315-B765-BD6C06A668DE}" type="presOf" srcId="{1A11CF64-4A5F-41D3-85F9-28B54FD43349}" destId="{A1F5B190-1DEE-4DD0-911F-F3805CB3942A}" srcOrd="0" destOrd="0" presId="urn:microsoft.com/office/officeart/2005/8/layout/hierarchy2"/>
    <dgm:cxn modelId="{F3E8122B-14DC-4233-A1D5-67AC8BF09FF4}" srcId="{3DC4A846-2B1E-440D-A544-BC8891AE8C97}" destId="{E27D99F8-1393-43D1-A861-6C840804B266}" srcOrd="2" destOrd="0" parTransId="{0E295433-94E2-469D-B5F9-725502E18448}" sibTransId="{B6314073-7DC5-4E0F-8A6D-26B970990D51}"/>
    <dgm:cxn modelId="{78DE1ABC-8031-48F1-8801-D0F91B586912}" type="presOf" srcId="{B3B9D7F9-5403-4E05-8F75-E29EBF5D5358}" destId="{CB9BC397-073D-4737-A38F-1CEFDB52233D}" srcOrd="0" destOrd="0" presId="urn:microsoft.com/office/officeart/2005/8/layout/hierarchy2"/>
    <dgm:cxn modelId="{FCF6155C-3D80-4B2D-8EFB-41EA8C4CB138}" srcId="{3DC4A846-2B1E-440D-A544-BC8891AE8C97}" destId="{92BF5A65-A19E-429B-A3EF-530D8048DCBD}" srcOrd="0" destOrd="0" parTransId="{C45B5613-52D3-49EE-AAE8-C5041E2F897C}" sibTransId="{D93E35FE-3AD3-4B3A-AC89-F00A9105C80F}"/>
    <dgm:cxn modelId="{0E069F18-E53D-4882-B343-DD03BFB0ED75}" srcId="{3DC4A846-2B1E-440D-A544-BC8891AE8C97}" destId="{1A11CF64-4A5F-41D3-85F9-28B54FD43349}" srcOrd="4" destOrd="0" parTransId="{766B89CD-F7F6-41B1-8833-EE981AADC94C}" sibTransId="{4BAEBF87-D85F-4430-BF06-662157A883B3}"/>
    <dgm:cxn modelId="{E0E0DC6A-D3EA-44F0-999B-D83087CD183A}" type="presOf" srcId="{70ADD6A9-0832-4091-AB19-703B2A02658E}" destId="{57CAF167-0DB7-4BC1-900D-69C2344322A8}" srcOrd="0" destOrd="0" presId="urn:microsoft.com/office/officeart/2005/8/layout/hierarchy2"/>
    <dgm:cxn modelId="{2C557D5B-E6D6-4C51-9ACD-827778DEA8BA}" type="presOf" srcId="{9C01196E-AEA1-4115-A0CF-AFF62CD45211}" destId="{ACA4CF77-BD2E-4030-80DE-DEF529930B07}" srcOrd="0" destOrd="0" presId="urn:microsoft.com/office/officeart/2005/8/layout/hierarchy2"/>
    <dgm:cxn modelId="{C2BE9261-884E-4742-9532-9FB49F2E2771}" type="presOf" srcId="{0E295433-94E2-469D-B5F9-725502E18448}" destId="{5FEFCFDE-A598-4C8B-84EE-68F499BF2582}" srcOrd="0" destOrd="0" presId="urn:microsoft.com/office/officeart/2005/8/layout/hierarchy2"/>
    <dgm:cxn modelId="{890ACD47-4255-4034-A32F-F46A13C9E263}" type="presOf" srcId="{6201771E-A249-4561-815D-C836E08DB0D7}" destId="{C1601DB6-652A-4EA8-8F4C-43A30CED949E}" srcOrd="1" destOrd="0" presId="urn:microsoft.com/office/officeart/2005/8/layout/hierarchy2"/>
    <dgm:cxn modelId="{9A63307A-CA19-491D-B3F1-A3AD68AEA643}" srcId="{49157B23-E289-401F-8643-6E9080B45674}" destId="{9C01196E-AEA1-4115-A0CF-AFF62CD45211}" srcOrd="0" destOrd="0" parTransId="{E2D71E3A-3889-405B-8A1B-D43F0E06B14E}" sibTransId="{D148DFA7-FF36-4544-ACEA-8421F265AC24}"/>
    <dgm:cxn modelId="{A9076C7B-2C7A-4EEE-908F-36BFA6FD5A0E}" srcId="{92BF5A65-A19E-429B-A3EF-530D8048DCBD}" destId="{FBFACFFC-5730-4C27-95D0-840D18E2E708}" srcOrd="0" destOrd="0" parTransId="{D2BB0814-63DC-4F16-83C0-1163D3342C89}" sibTransId="{5F9DAFDA-A8BB-4631-9CF2-1D5274D3CF16}"/>
    <dgm:cxn modelId="{8DE23B35-7D71-452C-A62D-3A71C73DCA54}" srcId="{3DC4A846-2B1E-440D-A544-BC8891AE8C97}" destId="{EAA28190-E192-43B3-8329-2D1CC5531EFF}" srcOrd="1" destOrd="0" parTransId="{FFCA073D-9E19-4341-BDDE-D93F20EDD993}" sibTransId="{5F6FD9F0-6AFB-4932-967F-F5EE24452DDA}"/>
    <dgm:cxn modelId="{5FA92551-7C47-42A5-B861-B9577251CE31}" type="presOf" srcId="{FBFACFFC-5730-4C27-95D0-840D18E2E708}" destId="{2867AAE3-DF0F-4B30-B980-EC79C4DC2B13}" srcOrd="0" destOrd="0" presId="urn:microsoft.com/office/officeart/2005/8/layout/hierarchy2"/>
    <dgm:cxn modelId="{B76C033C-1C19-4C64-902C-262648C510D2}" type="presOf" srcId="{3EE5E4AD-A6A5-4CBB-8291-CBA95130379E}" destId="{F43A050F-B612-411D-BE02-39E4B5940209}" srcOrd="1" destOrd="0" presId="urn:microsoft.com/office/officeart/2005/8/layout/hierarchy2"/>
    <dgm:cxn modelId="{A0225557-86CA-4FAE-BE86-339BEDAFDA8B}" type="presOf" srcId="{766B89CD-F7F6-41B1-8833-EE981AADC94C}" destId="{42685071-1357-49FA-8179-C663B55455D6}" srcOrd="0" destOrd="0" presId="urn:microsoft.com/office/officeart/2005/8/layout/hierarchy2"/>
    <dgm:cxn modelId="{14B2F545-FF48-4823-B5DB-F3755375C488}" type="presOf" srcId="{E2D71E3A-3889-405B-8A1B-D43F0E06B14E}" destId="{16B3FCE5-BD8B-4A9D-BD18-3C268CD1309F}" srcOrd="1" destOrd="0" presId="urn:microsoft.com/office/officeart/2005/8/layout/hierarchy2"/>
    <dgm:cxn modelId="{AD212A60-0E2B-43C3-86E4-CBE8E9C228DB}" type="presOf" srcId="{D2BB0814-63DC-4F16-83C0-1163D3342C89}" destId="{96705CDA-D57D-4550-B75F-2F1430DC195D}" srcOrd="1" destOrd="0" presId="urn:microsoft.com/office/officeart/2005/8/layout/hierarchy2"/>
    <dgm:cxn modelId="{ADEE5026-316A-40A3-81E0-F6649B51D564}" type="presOf" srcId="{FFCA073D-9E19-4341-BDDE-D93F20EDD993}" destId="{6137E324-84A0-4721-B0F4-15708C7FD273}" srcOrd="1" destOrd="0" presId="urn:microsoft.com/office/officeart/2005/8/layout/hierarchy2"/>
    <dgm:cxn modelId="{1D5098E3-DEF0-4BE2-8409-5A410602082C}" srcId="{1A11CF64-4A5F-41D3-85F9-28B54FD43349}" destId="{90236F4A-1132-4BDC-9604-90C1BCD6B771}" srcOrd="0" destOrd="0" parTransId="{3EE5E4AD-A6A5-4CBB-8291-CBA95130379E}" sibTransId="{EBCF47D3-1D01-4966-8700-6607F69215FF}"/>
    <dgm:cxn modelId="{F5C8F176-85F9-4141-9D7B-F2F257E21C61}" type="presOf" srcId="{0E295433-94E2-469D-B5F9-725502E18448}" destId="{0E241091-F81A-4064-80A8-9A21ABA936E0}" srcOrd="1" destOrd="0" presId="urn:microsoft.com/office/officeart/2005/8/layout/hierarchy2"/>
    <dgm:cxn modelId="{9E995062-05B4-49E8-ACDD-48A935C77A4B}" srcId="{E27D99F8-1393-43D1-A861-6C840804B266}" destId="{70ADD6A9-0832-4091-AB19-703B2A02658E}" srcOrd="0" destOrd="0" parTransId="{B3B9D7F9-5403-4E05-8F75-E29EBF5D5358}" sibTransId="{0763C4E8-567E-4F80-ADBE-128C8D52B158}"/>
    <dgm:cxn modelId="{C75E8F6F-D2D8-4ED5-8E00-ACF92D8EE8E8}" type="presOf" srcId="{FFCA073D-9E19-4341-BDDE-D93F20EDD993}" destId="{BC9DB2EA-A13B-46EB-9A95-AD7AA43A6F98}" srcOrd="0" destOrd="0" presId="urn:microsoft.com/office/officeart/2005/8/layout/hierarchy2"/>
    <dgm:cxn modelId="{39DEF1BD-078C-4AB2-9A50-4A3E0E06F531}" type="presOf" srcId="{6201771E-A249-4561-815D-C836E08DB0D7}" destId="{B73DA0BC-6BF6-4355-84A4-B7FC2CB61231}" srcOrd="0" destOrd="0" presId="urn:microsoft.com/office/officeart/2005/8/layout/hierarchy2"/>
    <dgm:cxn modelId="{1D2822D5-27E8-49B7-9F6A-2BE56E5FF107}" type="presOf" srcId="{D2BB0814-63DC-4F16-83C0-1163D3342C89}" destId="{E14058E7-402C-4912-A42B-9657A33354A9}" srcOrd="0" destOrd="0" presId="urn:microsoft.com/office/officeart/2005/8/layout/hierarchy2"/>
    <dgm:cxn modelId="{1AA1E9F8-9980-48B5-8D90-0C6F8A5A1BBC}" type="presOf" srcId="{92BF5A65-A19E-429B-A3EF-530D8048DCBD}" destId="{0EC8C68C-B2CA-4216-AC14-B139AC3F56AE}" srcOrd="0" destOrd="0" presId="urn:microsoft.com/office/officeart/2005/8/layout/hierarchy2"/>
    <dgm:cxn modelId="{92481246-27D0-42FB-BAA3-4F4F3ACEA4FE}" type="presOf" srcId="{E27D99F8-1393-43D1-A861-6C840804B266}" destId="{0FE53BA2-755C-486A-A287-BC6831A320E6}" srcOrd="0" destOrd="0" presId="urn:microsoft.com/office/officeart/2005/8/layout/hierarchy2"/>
    <dgm:cxn modelId="{33D98366-ACA2-4CF0-8E62-ECF9C436DCDC}" type="presOf" srcId="{3EE5E4AD-A6A5-4CBB-8291-CBA95130379E}" destId="{58C0C046-7B1A-40CD-B5EE-B4391E8D6C13}" srcOrd="0" destOrd="0" presId="urn:microsoft.com/office/officeart/2005/8/layout/hierarchy2"/>
    <dgm:cxn modelId="{0778D42D-3167-4122-A822-1FA9091327BC}" type="presOf" srcId="{E2D71E3A-3889-405B-8A1B-D43F0E06B14E}" destId="{304C702A-FF33-4E6C-9125-EEBEA5580893}" srcOrd="0" destOrd="0" presId="urn:microsoft.com/office/officeart/2005/8/layout/hierarchy2"/>
    <dgm:cxn modelId="{47BD65E9-0DB0-43C0-B8BC-0C08F72DFCA9}" type="presOf" srcId="{B36E35E1-1384-4DE9-8148-4D1760A52E58}" destId="{C403CF88-6A82-42E5-A444-9049D4EE54B6}" srcOrd="0" destOrd="0" presId="urn:microsoft.com/office/officeart/2005/8/layout/hierarchy2"/>
    <dgm:cxn modelId="{17605EC8-5FFA-4E25-8FC9-CBC07CE9F5C3}" srcId="{EAA28190-E192-43B3-8329-2D1CC5531EFF}" destId="{6DDD02E0-F288-4258-964C-B74D963AE8E9}" srcOrd="0" destOrd="0" parTransId="{2AD9A05C-A64D-4BC0-9A92-78DE61D6A00C}" sibTransId="{05B7AB8A-E714-4A65-8CD6-05C58F8A6617}"/>
    <dgm:cxn modelId="{790638F0-C77D-4BEA-8D8B-F6D10CC58F5C}" type="presOf" srcId="{B3B9D7F9-5403-4E05-8F75-E29EBF5D5358}" destId="{CB49D37C-58F0-4C4A-967C-1F2E2FAE3CC0}" srcOrd="1" destOrd="0" presId="urn:microsoft.com/office/officeart/2005/8/layout/hierarchy2"/>
    <dgm:cxn modelId="{40EB6CD6-FEDA-4BB9-AF6A-F7922891305B}" type="presOf" srcId="{90236F4A-1132-4BDC-9604-90C1BCD6B771}" destId="{1516A6A7-9514-4AB1-BC33-0463756847E1}" srcOrd="0" destOrd="0" presId="urn:microsoft.com/office/officeart/2005/8/layout/hierarchy2"/>
    <dgm:cxn modelId="{90780D8B-DD80-41B8-A5F3-7D4BBC8D1C7C}" type="presOf" srcId="{3DC4A846-2B1E-440D-A544-BC8891AE8C97}" destId="{6ACFC556-5677-48AD-AB99-7B6610247736}" srcOrd="0" destOrd="0" presId="urn:microsoft.com/office/officeart/2005/8/layout/hierarchy2"/>
    <dgm:cxn modelId="{40279F88-E911-4839-B035-AF6B6CFF1A7E}" srcId="{B36E35E1-1384-4DE9-8148-4D1760A52E58}" destId="{3DC4A846-2B1E-440D-A544-BC8891AE8C97}" srcOrd="0" destOrd="0" parTransId="{D16EC911-2645-41B0-86B0-0D5209E03373}" sibTransId="{715CD113-A385-4F57-BFAD-1BD23280B975}"/>
    <dgm:cxn modelId="{FBC227E8-0CCB-459E-8F94-7E80E4CDA1C0}" type="presOf" srcId="{2AD9A05C-A64D-4BC0-9A92-78DE61D6A00C}" destId="{CB3AECB1-751D-4B31-B00B-E703ECE96D59}" srcOrd="1" destOrd="0" presId="urn:microsoft.com/office/officeart/2005/8/layout/hierarchy2"/>
    <dgm:cxn modelId="{8E656A60-311C-4708-A88E-38F0FAA5FC33}" type="presOf" srcId="{C45B5613-52D3-49EE-AAE8-C5041E2F897C}" destId="{6390B5C6-BBCB-4E14-A066-9B29F2AA4D5E}" srcOrd="0" destOrd="0" presId="urn:microsoft.com/office/officeart/2005/8/layout/hierarchy2"/>
    <dgm:cxn modelId="{8CCA1E33-F00B-4001-ADD8-969C5E1DC970}" type="presOf" srcId="{49157B23-E289-401F-8643-6E9080B45674}" destId="{956C5B40-D074-4CC4-B5B2-3F2B4F2CF227}" srcOrd="0" destOrd="0" presId="urn:microsoft.com/office/officeart/2005/8/layout/hierarchy2"/>
    <dgm:cxn modelId="{97C53F87-9FB5-484D-A8EE-B36291D23445}" type="presParOf" srcId="{C403CF88-6A82-42E5-A444-9049D4EE54B6}" destId="{0F03A34D-3B79-4DAD-A320-E1EB98D5000B}" srcOrd="0" destOrd="0" presId="urn:microsoft.com/office/officeart/2005/8/layout/hierarchy2"/>
    <dgm:cxn modelId="{E9262692-72D7-43B0-B3D9-AEB6437FF32A}" type="presParOf" srcId="{0F03A34D-3B79-4DAD-A320-E1EB98D5000B}" destId="{6ACFC556-5677-48AD-AB99-7B6610247736}" srcOrd="0" destOrd="0" presId="urn:microsoft.com/office/officeart/2005/8/layout/hierarchy2"/>
    <dgm:cxn modelId="{D81DEEB7-64D6-4681-B2E0-6DBB667C56EC}" type="presParOf" srcId="{0F03A34D-3B79-4DAD-A320-E1EB98D5000B}" destId="{6045A5EF-3A27-4AC9-8538-3C9ED86E23CB}" srcOrd="1" destOrd="0" presId="urn:microsoft.com/office/officeart/2005/8/layout/hierarchy2"/>
    <dgm:cxn modelId="{13DC5DF7-6B01-4E84-8A08-7A99CB0097F9}" type="presParOf" srcId="{6045A5EF-3A27-4AC9-8538-3C9ED86E23CB}" destId="{6390B5C6-BBCB-4E14-A066-9B29F2AA4D5E}" srcOrd="0" destOrd="0" presId="urn:microsoft.com/office/officeart/2005/8/layout/hierarchy2"/>
    <dgm:cxn modelId="{A4ED2B33-0FE2-42DE-8EFE-B6C940FFE8BF}" type="presParOf" srcId="{6390B5C6-BBCB-4E14-A066-9B29F2AA4D5E}" destId="{AB98F808-A3A6-4DD4-8F8D-0C48FBE5DF98}" srcOrd="0" destOrd="0" presId="urn:microsoft.com/office/officeart/2005/8/layout/hierarchy2"/>
    <dgm:cxn modelId="{4DAE44D7-CDB1-41C0-B0AC-1860403E2B28}" type="presParOf" srcId="{6045A5EF-3A27-4AC9-8538-3C9ED86E23CB}" destId="{D5E1FD75-AE05-468E-9AAF-6DE885ADD8A8}" srcOrd="1" destOrd="0" presId="urn:microsoft.com/office/officeart/2005/8/layout/hierarchy2"/>
    <dgm:cxn modelId="{18FFCE76-8100-49C6-A592-FFB60611DB3C}" type="presParOf" srcId="{D5E1FD75-AE05-468E-9AAF-6DE885ADD8A8}" destId="{0EC8C68C-B2CA-4216-AC14-B139AC3F56AE}" srcOrd="0" destOrd="0" presId="urn:microsoft.com/office/officeart/2005/8/layout/hierarchy2"/>
    <dgm:cxn modelId="{DE416909-A22C-452F-A715-7744560CC68B}" type="presParOf" srcId="{D5E1FD75-AE05-468E-9AAF-6DE885ADD8A8}" destId="{5115B22A-983F-4B37-AC3A-8EDD93FAC514}" srcOrd="1" destOrd="0" presId="urn:microsoft.com/office/officeart/2005/8/layout/hierarchy2"/>
    <dgm:cxn modelId="{BE5C825E-515C-49A9-8B18-D48BA57D96A6}" type="presParOf" srcId="{5115B22A-983F-4B37-AC3A-8EDD93FAC514}" destId="{E14058E7-402C-4912-A42B-9657A33354A9}" srcOrd="0" destOrd="0" presId="urn:microsoft.com/office/officeart/2005/8/layout/hierarchy2"/>
    <dgm:cxn modelId="{2A1D2E76-7765-4B5D-87B6-7FDB9C7C3A83}" type="presParOf" srcId="{E14058E7-402C-4912-A42B-9657A33354A9}" destId="{96705CDA-D57D-4550-B75F-2F1430DC195D}" srcOrd="0" destOrd="0" presId="urn:microsoft.com/office/officeart/2005/8/layout/hierarchy2"/>
    <dgm:cxn modelId="{9EBB8127-25D0-4B53-ABAA-E9C6CB2083DD}" type="presParOf" srcId="{5115B22A-983F-4B37-AC3A-8EDD93FAC514}" destId="{0F359A46-DD72-4E99-9D7D-47B431E75B9B}" srcOrd="1" destOrd="0" presId="urn:microsoft.com/office/officeart/2005/8/layout/hierarchy2"/>
    <dgm:cxn modelId="{F5218B1D-AE88-4255-984F-1D14BBD3D453}" type="presParOf" srcId="{0F359A46-DD72-4E99-9D7D-47B431E75B9B}" destId="{2867AAE3-DF0F-4B30-B980-EC79C4DC2B13}" srcOrd="0" destOrd="0" presId="urn:microsoft.com/office/officeart/2005/8/layout/hierarchy2"/>
    <dgm:cxn modelId="{8B029C71-B29E-4C01-907D-FCB45C394383}" type="presParOf" srcId="{0F359A46-DD72-4E99-9D7D-47B431E75B9B}" destId="{2120DF4E-C136-4CB2-8A16-E77886D59E7D}" srcOrd="1" destOrd="0" presId="urn:microsoft.com/office/officeart/2005/8/layout/hierarchy2"/>
    <dgm:cxn modelId="{E18CFD67-E2E4-4D42-8022-84F33FA171E4}" type="presParOf" srcId="{6045A5EF-3A27-4AC9-8538-3C9ED86E23CB}" destId="{BC9DB2EA-A13B-46EB-9A95-AD7AA43A6F98}" srcOrd="2" destOrd="0" presId="urn:microsoft.com/office/officeart/2005/8/layout/hierarchy2"/>
    <dgm:cxn modelId="{A7DFE2CC-8406-4233-8CB3-B731298D5B35}" type="presParOf" srcId="{BC9DB2EA-A13B-46EB-9A95-AD7AA43A6F98}" destId="{6137E324-84A0-4721-B0F4-15708C7FD273}" srcOrd="0" destOrd="0" presId="urn:microsoft.com/office/officeart/2005/8/layout/hierarchy2"/>
    <dgm:cxn modelId="{E05F4E8A-A379-456B-AFF1-97AD7D76BE96}" type="presParOf" srcId="{6045A5EF-3A27-4AC9-8538-3C9ED86E23CB}" destId="{1C8EC184-7BA6-476E-94EA-179A39BFC521}" srcOrd="3" destOrd="0" presId="urn:microsoft.com/office/officeart/2005/8/layout/hierarchy2"/>
    <dgm:cxn modelId="{8E7C9E7D-24F7-46D6-8066-8BF5659A2AA0}" type="presParOf" srcId="{1C8EC184-7BA6-476E-94EA-179A39BFC521}" destId="{B8A37B20-2E2E-4CCE-BB40-C23678A184E4}" srcOrd="0" destOrd="0" presId="urn:microsoft.com/office/officeart/2005/8/layout/hierarchy2"/>
    <dgm:cxn modelId="{BA215B8E-8AB9-4210-9EFA-91FF5E784F6A}" type="presParOf" srcId="{1C8EC184-7BA6-476E-94EA-179A39BFC521}" destId="{8DCD0178-0268-4FA3-8BC1-F094D43E635D}" srcOrd="1" destOrd="0" presId="urn:microsoft.com/office/officeart/2005/8/layout/hierarchy2"/>
    <dgm:cxn modelId="{75FC5BD2-1FC4-4F86-88F1-2A1D8C8AC247}" type="presParOf" srcId="{8DCD0178-0268-4FA3-8BC1-F094D43E635D}" destId="{B8BEF76B-F35C-4899-A7AE-7024158D849A}" srcOrd="0" destOrd="0" presId="urn:microsoft.com/office/officeart/2005/8/layout/hierarchy2"/>
    <dgm:cxn modelId="{50A0FDF6-55EF-43E4-A1E9-D5F1B0375A45}" type="presParOf" srcId="{B8BEF76B-F35C-4899-A7AE-7024158D849A}" destId="{CB3AECB1-751D-4B31-B00B-E703ECE96D59}" srcOrd="0" destOrd="0" presId="urn:microsoft.com/office/officeart/2005/8/layout/hierarchy2"/>
    <dgm:cxn modelId="{6800D188-15B2-453A-8063-EBDE82CE5543}" type="presParOf" srcId="{8DCD0178-0268-4FA3-8BC1-F094D43E635D}" destId="{1DAE836C-E0F8-4E14-A622-36B4CC919E69}" srcOrd="1" destOrd="0" presId="urn:microsoft.com/office/officeart/2005/8/layout/hierarchy2"/>
    <dgm:cxn modelId="{4CB13D3B-9862-4508-B5C0-67F4567F9DFB}" type="presParOf" srcId="{1DAE836C-E0F8-4E14-A622-36B4CC919E69}" destId="{A3DE215D-EFF0-4B28-9D03-D336BE34360A}" srcOrd="0" destOrd="0" presId="urn:microsoft.com/office/officeart/2005/8/layout/hierarchy2"/>
    <dgm:cxn modelId="{8B0182D8-9B97-4E8F-B3C1-4B7AF5DC8E61}" type="presParOf" srcId="{1DAE836C-E0F8-4E14-A622-36B4CC919E69}" destId="{B67BD872-511A-4372-AC08-F08A870404A6}" srcOrd="1" destOrd="0" presId="urn:microsoft.com/office/officeart/2005/8/layout/hierarchy2"/>
    <dgm:cxn modelId="{8BD6BEC2-D701-4FFC-97B4-E7C9D6D3361A}" type="presParOf" srcId="{6045A5EF-3A27-4AC9-8538-3C9ED86E23CB}" destId="{5FEFCFDE-A598-4C8B-84EE-68F499BF2582}" srcOrd="4" destOrd="0" presId="urn:microsoft.com/office/officeart/2005/8/layout/hierarchy2"/>
    <dgm:cxn modelId="{6555269F-386C-424D-B4BC-9C6DE4915170}" type="presParOf" srcId="{5FEFCFDE-A598-4C8B-84EE-68F499BF2582}" destId="{0E241091-F81A-4064-80A8-9A21ABA936E0}" srcOrd="0" destOrd="0" presId="urn:microsoft.com/office/officeart/2005/8/layout/hierarchy2"/>
    <dgm:cxn modelId="{C0B4D670-CC88-448C-8FE5-8704CF3EBEDB}" type="presParOf" srcId="{6045A5EF-3A27-4AC9-8538-3C9ED86E23CB}" destId="{0F36B4E2-7BD1-4A9C-8645-0AB557CD846A}" srcOrd="5" destOrd="0" presId="urn:microsoft.com/office/officeart/2005/8/layout/hierarchy2"/>
    <dgm:cxn modelId="{27EE2FF4-E728-4747-B053-8A485B036767}" type="presParOf" srcId="{0F36B4E2-7BD1-4A9C-8645-0AB557CD846A}" destId="{0FE53BA2-755C-486A-A287-BC6831A320E6}" srcOrd="0" destOrd="0" presId="urn:microsoft.com/office/officeart/2005/8/layout/hierarchy2"/>
    <dgm:cxn modelId="{5D49ECBF-0FF9-45E5-A13A-BC6A257E7FC1}" type="presParOf" srcId="{0F36B4E2-7BD1-4A9C-8645-0AB557CD846A}" destId="{1671D691-8E2B-4B7A-BAB0-7F74106A1FC0}" srcOrd="1" destOrd="0" presId="urn:microsoft.com/office/officeart/2005/8/layout/hierarchy2"/>
    <dgm:cxn modelId="{1359FE5B-3E32-48C5-B9CD-42C1994E0178}" type="presParOf" srcId="{1671D691-8E2B-4B7A-BAB0-7F74106A1FC0}" destId="{CB9BC397-073D-4737-A38F-1CEFDB52233D}" srcOrd="0" destOrd="0" presId="urn:microsoft.com/office/officeart/2005/8/layout/hierarchy2"/>
    <dgm:cxn modelId="{34CEDF2D-866B-41FB-B002-A200092B8C22}" type="presParOf" srcId="{CB9BC397-073D-4737-A38F-1CEFDB52233D}" destId="{CB49D37C-58F0-4C4A-967C-1F2E2FAE3CC0}" srcOrd="0" destOrd="0" presId="urn:microsoft.com/office/officeart/2005/8/layout/hierarchy2"/>
    <dgm:cxn modelId="{9629BE93-42B5-475C-9596-0386C547FC87}" type="presParOf" srcId="{1671D691-8E2B-4B7A-BAB0-7F74106A1FC0}" destId="{706C8A91-A28B-4D04-9A72-EC84C354CD1A}" srcOrd="1" destOrd="0" presId="urn:microsoft.com/office/officeart/2005/8/layout/hierarchy2"/>
    <dgm:cxn modelId="{5F652D9F-481D-4F2F-90F4-1D511DC6B687}" type="presParOf" srcId="{706C8A91-A28B-4D04-9A72-EC84C354CD1A}" destId="{57CAF167-0DB7-4BC1-900D-69C2344322A8}" srcOrd="0" destOrd="0" presId="urn:microsoft.com/office/officeart/2005/8/layout/hierarchy2"/>
    <dgm:cxn modelId="{FC658B4B-1EE6-4B1B-BF41-B5B63BA52A4A}" type="presParOf" srcId="{706C8A91-A28B-4D04-9A72-EC84C354CD1A}" destId="{2739A314-A40C-4A41-9946-9384C9253140}" srcOrd="1" destOrd="0" presId="urn:microsoft.com/office/officeart/2005/8/layout/hierarchy2"/>
    <dgm:cxn modelId="{B4C4959E-A434-4FAB-A5FF-EA47203CC414}" type="presParOf" srcId="{6045A5EF-3A27-4AC9-8538-3C9ED86E23CB}" destId="{B73DA0BC-6BF6-4355-84A4-B7FC2CB61231}" srcOrd="6" destOrd="0" presId="urn:microsoft.com/office/officeart/2005/8/layout/hierarchy2"/>
    <dgm:cxn modelId="{24A3C4F0-0CDE-478C-BE43-0FAACD9BEDFB}" type="presParOf" srcId="{B73DA0BC-6BF6-4355-84A4-B7FC2CB61231}" destId="{C1601DB6-652A-4EA8-8F4C-43A30CED949E}" srcOrd="0" destOrd="0" presId="urn:microsoft.com/office/officeart/2005/8/layout/hierarchy2"/>
    <dgm:cxn modelId="{04587AC0-4558-4C85-9192-519BDAB6DD95}" type="presParOf" srcId="{6045A5EF-3A27-4AC9-8538-3C9ED86E23CB}" destId="{CF52B061-189D-49F0-B521-9F8A3E97DB47}" srcOrd="7" destOrd="0" presId="urn:microsoft.com/office/officeart/2005/8/layout/hierarchy2"/>
    <dgm:cxn modelId="{207E0FC2-EE4D-4F7B-B21C-57E4D4801BE3}" type="presParOf" srcId="{CF52B061-189D-49F0-B521-9F8A3E97DB47}" destId="{956C5B40-D074-4CC4-B5B2-3F2B4F2CF227}" srcOrd="0" destOrd="0" presId="urn:microsoft.com/office/officeart/2005/8/layout/hierarchy2"/>
    <dgm:cxn modelId="{8FF929BF-B043-4706-A632-1B182C60DE4E}" type="presParOf" srcId="{CF52B061-189D-49F0-B521-9F8A3E97DB47}" destId="{4FDEE1A0-0156-4374-984E-303E34E9CC73}" srcOrd="1" destOrd="0" presId="urn:microsoft.com/office/officeart/2005/8/layout/hierarchy2"/>
    <dgm:cxn modelId="{168FA084-7427-40CA-BC94-F794C57CE550}" type="presParOf" srcId="{4FDEE1A0-0156-4374-984E-303E34E9CC73}" destId="{304C702A-FF33-4E6C-9125-EEBEA5580893}" srcOrd="0" destOrd="0" presId="urn:microsoft.com/office/officeart/2005/8/layout/hierarchy2"/>
    <dgm:cxn modelId="{E03D5704-07C2-489E-B570-1FE028DEC5E1}" type="presParOf" srcId="{304C702A-FF33-4E6C-9125-EEBEA5580893}" destId="{16B3FCE5-BD8B-4A9D-BD18-3C268CD1309F}" srcOrd="0" destOrd="0" presId="urn:microsoft.com/office/officeart/2005/8/layout/hierarchy2"/>
    <dgm:cxn modelId="{CB8F9B30-90A4-4E4A-9690-07EA2D11FF24}" type="presParOf" srcId="{4FDEE1A0-0156-4374-984E-303E34E9CC73}" destId="{A375C712-2057-4064-A396-947D41904C36}" srcOrd="1" destOrd="0" presId="urn:microsoft.com/office/officeart/2005/8/layout/hierarchy2"/>
    <dgm:cxn modelId="{A021C9D7-8F38-477A-9C87-55CCCDB52556}" type="presParOf" srcId="{A375C712-2057-4064-A396-947D41904C36}" destId="{ACA4CF77-BD2E-4030-80DE-DEF529930B07}" srcOrd="0" destOrd="0" presId="urn:microsoft.com/office/officeart/2005/8/layout/hierarchy2"/>
    <dgm:cxn modelId="{00BFDADA-0910-4919-96E7-5EE0151312A7}" type="presParOf" srcId="{A375C712-2057-4064-A396-947D41904C36}" destId="{0B5245F3-5405-4160-BEEE-24057D30DE0B}" srcOrd="1" destOrd="0" presId="urn:microsoft.com/office/officeart/2005/8/layout/hierarchy2"/>
    <dgm:cxn modelId="{4D82C4D2-78A5-4422-BBFC-A7CF87229C66}" type="presParOf" srcId="{6045A5EF-3A27-4AC9-8538-3C9ED86E23CB}" destId="{42685071-1357-49FA-8179-C663B55455D6}" srcOrd="8" destOrd="0" presId="urn:microsoft.com/office/officeart/2005/8/layout/hierarchy2"/>
    <dgm:cxn modelId="{CA697873-7F67-422C-AE4D-AD06304A691B}" type="presParOf" srcId="{42685071-1357-49FA-8179-C663B55455D6}" destId="{7DB4D4F5-1E02-4851-A2F7-361B0E045757}" srcOrd="0" destOrd="0" presId="urn:microsoft.com/office/officeart/2005/8/layout/hierarchy2"/>
    <dgm:cxn modelId="{CB3953D5-02B5-4E43-97B2-E4AAF7770057}" type="presParOf" srcId="{6045A5EF-3A27-4AC9-8538-3C9ED86E23CB}" destId="{5C785551-E3FC-44F8-B331-450AF8F4DB9F}" srcOrd="9" destOrd="0" presId="urn:microsoft.com/office/officeart/2005/8/layout/hierarchy2"/>
    <dgm:cxn modelId="{DFAB3F21-0C8C-4AEF-B30F-B817E72BC46E}" type="presParOf" srcId="{5C785551-E3FC-44F8-B331-450AF8F4DB9F}" destId="{A1F5B190-1DEE-4DD0-911F-F3805CB3942A}" srcOrd="0" destOrd="0" presId="urn:microsoft.com/office/officeart/2005/8/layout/hierarchy2"/>
    <dgm:cxn modelId="{573929B3-6A54-4427-8C59-41037AA6F8C3}" type="presParOf" srcId="{5C785551-E3FC-44F8-B331-450AF8F4DB9F}" destId="{71C5D182-17EC-404D-B595-68C4FA5FA84D}" srcOrd="1" destOrd="0" presId="urn:microsoft.com/office/officeart/2005/8/layout/hierarchy2"/>
    <dgm:cxn modelId="{54BDEFD8-010E-4235-8101-E7886839551B}" type="presParOf" srcId="{71C5D182-17EC-404D-B595-68C4FA5FA84D}" destId="{58C0C046-7B1A-40CD-B5EE-B4391E8D6C13}" srcOrd="0" destOrd="0" presId="urn:microsoft.com/office/officeart/2005/8/layout/hierarchy2"/>
    <dgm:cxn modelId="{D68657FD-5FEA-4A4C-BFDD-0BC4CD4E7045}" type="presParOf" srcId="{58C0C046-7B1A-40CD-B5EE-B4391E8D6C13}" destId="{F43A050F-B612-411D-BE02-39E4B5940209}" srcOrd="0" destOrd="0" presId="urn:microsoft.com/office/officeart/2005/8/layout/hierarchy2"/>
    <dgm:cxn modelId="{03B03AB1-9521-4B9A-9330-873F54BF4A62}" type="presParOf" srcId="{71C5D182-17EC-404D-B595-68C4FA5FA84D}" destId="{55630A06-1F34-4F9B-9EA3-6F39F4F28ED5}" srcOrd="1" destOrd="0" presId="urn:microsoft.com/office/officeart/2005/8/layout/hierarchy2"/>
    <dgm:cxn modelId="{DAA9DE5D-BE76-46AA-8640-E70566356332}" type="presParOf" srcId="{55630A06-1F34-4F9B-9EA3-6F39F4F28ED5}" destId="{1516A6A7-9514-4AB1-BC33-0463756847E1}" srcOrd="0" destOrd="0" presId="urn:microsoft.com/office/officeart/2005/8/layout/hierarchy2"/>
    <dgm:cxn modelId="{ED0EB86F-5388-498B-9B3A-F958516ED963}" type="presParOf" srcId="{55630A06-1F34-4F9B-9EA3-6F39F4F28ED5}" destId="{A88638A5-51D5-4B55-B74C-E471D3A4F547}" srcOrd="1" destOrd="0" presId="urn:microsoft.com/office/officeart/2005/8/layout/hierarchy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36E35E1-1384-4DE9-8148-4D1760A52E58}" type="doc">
      <dgm:prSet loTypeId="urn:microsoft.com/office/officeart/2005/8/layout/hierarchy2" loCatId="hierarchy" qsTypeId="urn:microsoft.com/office/officeart/2005/8/quickstyle/simple2" qsCatId="simple" csTypeId="urn:microsoft.com/office/officeart/2005/8/colors/accent6_5" csCatId="accent6" phldr="1"/>
      <dgm:spPr/>
      <dgm:t>
        <a:bodyPr/>
        <a:lstStyle/>
        <a:p>
          <a:endParaRPr lang="en-US"/>
        </a:p>
      </dgm:t>
    </dgm:pt>
    <dgm:pt modelId="{7A30F21A-DB5B-4764-8B50-30300D0CD335}">
      <dgm:prSet/>
      <dgm:spPr/>
      <dgm:t>
        <a:bodyPr/>
        <a:lstStyle/>
        <a:p>
          <a:r>
            <a:rPr lang="en-US" dirty="0">
              <a:solidFill>
                <a:schemeClr val="tx1"/>
              </a:solidFill>
            </a:rPr>
            <a:t>To develop and transfer innovative technology towards increase in production of farmers, entrepreneurs and other agencies relevant to crop industry</a:t>
          </a:r>
        </a:p>
      </dgm:t>
    </dgm:pt>
    <dgm:pt modelId="{EDE972C6-7B3D-4E15-AAB6-2DB8399CAFAB}" type="parTrans" cxnId="{39773E1A-B548-44C6-9E05-1AC4ECC4E0DD}">
      <dgm:prSet/>
      <dgm:spPr/>
      <dgm:t>
        <a:bodyPr/>
        <a:lstStyle/>
        <a:p>
          <a:endParaRPr lang="en-US">
            <a:solidFill>
              <a:sysClr val="windowText" lastClr="000000"/>
            </a:solidFill>
          </a:endParaRPr>
        </a:p>
      </dgm:t>
    </dgm:pt>
    <dgm:pt modelId="{53244F5E-D092-40EB-8FF0-AC7AB6655710}" type="sibTrans" cxnId="{39773E1A-B548-44C6-9E05-1AC4ECC4E0DD}">
      <dgm:prSet/>
      <dgm:spPr/>
      <dgm:t>
        <a:bodyPr/>
        <a:lstStyle/>
        <a:p>
          <a:endParaRPr lang="en-US">
            <a:solidFill>
              <a:sysClr val="windowText" lastClr="000000"/>
            </a:solidFill>
          </a:endParaRPr>
        </a:p>
      </dgm:t>
    </dgm:pt>
    <dgm:pt modelId="{FF7B4613-3304-47E8-A63F-BC980E1BA224}" type="pres">
      <dgm:prSet presAssocID="{B36E35E1-1384-4DE9-8148-4D1760A52E58}" presName="diagram" presStyleCnt="0">
        <dgm:presLayoutVars>
          <dgm:chPref val="1"/>
          <dgm:dir/>
          <dgm:animOne val="branch"/>
          <dgm:animLvl val="lvl"/>
          <dgm:resizeHandles val="exact"/>
        </dgm:presLayoutVars>
      </dgm:prSet>
      <dgm:spPr/>
      <dgm:t>
        <a:bodyPr/>
        <a:lstStyle/>
        <a:p>
          <a:endParaRPr lang="en-US"/>
        </a:p>
      </dgm:t>
    </dgm:pt>
    <dgm:pt modelId="{0DB4D4E6-7E5F-4392-86CB-688D1C461BDA}" type="pres">
      <dgm:prSet presAssocID="{7A30F21A-DB5B-4764-8B50-30300D0CD335}" presName="root1" presStyleCnt="0"/>
      <dgm:spPr/>
    </dgm:pt>
    <dgm:pt modelId="{156AE5B6-BA35-4C37-BD7C-F726D9550634}" type="pres">
      <dgm:prSet presAssocID="{7A30F21A-DB5B-4764-8B50-30300D0CD335}" presName="LevelOneTextNode" presStyleLbl="node0" presStyleIdx="0" presStyleCnt="1" custScaleX="45051" custScaleY="67822" custLinFactNeighborX="-8045" custLinFactNeighborY="22525">
        <dgm:presLayoutVars>
          <dgm:chPref val="3"/>
        </dgm:presLayoutVars>
      </dgm:prSet>
      <dgm:spPr/>
      <dgm:t>
        <a:bodyPr/>
        <a:lstStyle/>
        <a:p>
          <a:endParaRPr lang="en-US"/>
        </a:p>
      </dgm:t>
    </dgm:pt>
    <dgm:pt modelId="{F42B8A70-9FCF-4A55-BABB-4F036E6FD391}" type="pres">
      <dgm:prSet presAssocID="{7A30F21A-DB5B-4764-8B50-30300D0CD335}" presName="level2hierChild" presStyleCnt="0"/>
      <dgm:spPr/>
    </dgm:pt>
  </dgm:ptLst>
  <dgm:cxnLst>
    <dgm:cxn modelId="{6AB54A06-DD1A-4D20-84A2-09DB0C7CC6EF}" type="presOf" srcId="{7A30F21A-DB5B-4764-8B50-30300D0CD335}" destId="{156AE5B6-BA35-4C37-BD7C-F726D9550634}" srcOrd="0" destOrd="0" presId="urn:microsoft.com/office/officeart/2005/8/layout/hierarchy2"/>
    <dgm:cxn modelId="{13A31249-81FA-470B-80F9-208BBABA2995}" type="presOf" srcId="{B36E35E1-1384-4DE9-8148-4D1760A52E58}" destId="{FF7B4613-3304-47E8-A63F-BC980E1BA224}" srcOrd="0" destOrd="0" presId="urn:microsoft.com/office/officeart/2005/8/layout/hierarchy2"/>
    <dgm:cxn modelId="{39773E1A-B548-44C6-9E05-1AC4ECC4E0DD}" srcId="{B36E35E1-1384-4DE9-8148-4D1760A52E58}" destId="{7A30F21A-DB5B-4764-8B50-30300D0CD335}" srcOrd="0" destOrd="0" parTransId="{EDE972C6-7B3D-4E15-AAB6-2DB8399CAFAB}" sibTransId="{53244F5E-D092-40EB-8FF0-AC7AB6655710}"/>
    <dgm:cxn modelId="{E3FA78F7-51C4-4BA2-A994-7DDBDFBD2593}" type="presParOf" srcId="{FF7B4613-3304-47E8-A63F-BC980E1BA224}" destId="{0DB4D4E6-7E5F-4392-86CB-688D1C461BDA}" srcOrd="0" destOrd="0" presId="urn:microsoft.com/office/officeart/2005/8/layout/hierarchy2"/>
    <dgm:cxn modelId="{76884A33-3F0C-41DA-8E24-C0BCDD0BCA2A}" type="presParOf" srcId="{0DB4D4E6-7E5F-4392-86CB-688D1C461BDA}" destId="{156AE5B6-BA35-4C37-BD7C-F726D9550634}" srcOrd="0" destOrd="0" presId="urn:microsoft.com/office/officeart/2005/8/layout/hierarchy2"/>
    <dgm:cxn modelId="{D07E2959-2996-4A80-9763-F4DDC0BE843D}" type="presParOf" srcId="{0DB4D4E6-7E5F-4392-86CB-688D1C461BDA}" destId="{F42B8A70-9FCF-4A55-BABB-4F036E6FD391}" srcOrd="1" destOrd="0" presId="urn:microsoft.com/office/officeart/2005/8/layout/hierarchy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ACFC556-5677-48AD-AB99-7B6610247736}">
      <dsp:nvSpPr>
        <dsp:cNvPr id="0" name=""/>
        <dsp:cNvSpPr/>
      </dsp:nvSpPr>
      <dsp:spPr>
        <a:xfrm>
          <a:off x="70167" y="2409113"/>
          <a:ext cx="2262370" cy="1026026"/>
        </a:xfrm>
        <a:prstGeom prst="roundRect">
          <a:avLst>
            <a:gd name="adj" fmla="val 10000"/>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b="1" kern="1200" dirty="0">
              <a:solidFill>
                <a:schemeClr val="tx1"/>
              </a:solidFill>
              <a:latin typeface="BacktalkSans BTN" pitchFamily="34" charset="0"/>
            </a:rPr>
            <a:t>H E A D  O F  </a:t>
          </a:r>
        </a:p>
        <a:p>
          <a:pPr lvl="0" algn="ctr" defTabSz="533400">
            <a:lnSpc>
              <a:spcPct val="90000"/>
            </a:lnSpc>
            <a:spcBef>
              <a:spcPct val="0"/>
            </a:spcBef>
            <a:spcAft>
              <a:spcPct val="35000"/>
            </a:spcAft>
          </a:pPr>
          <a:r>
            <a:rPr lang="en-US" sz="1200" b="1" kern="1200" dirty="0">
              <a:solidFill>
                <a:schemeClr val="tx1"/>
              </a:solidFill>
              <a:latin typeface="BacktalkSans BTN" pitchFamily="34" charset="0"/>
            </a:rPr>
            <a:t>R E S E A R C H  A N D  </a:t>
          </a:r>
        </a:p>
        <a:p>
          <a:pPr lvl="0" algn="ctr" defTabSz="533400">
            <a:lnSpc>
              <a:spcPct val="90000"/>
            </a:lnSpc>
            <a:spcBef>
              <a:spcPct val="0"/>
            </a:spcBef>
            <a:spcAft>
              <a:spcPct val="35000"/>
            </a:spcAft>
          </a:pPr>
          <a:r>
            <a:rPr lang="en-US" sz="1200" b="1" kern="1200" dirty="0">
              <a:solidFill>
                <a:schemeClr val="tx1"/>
              </a:solidFill>
              <a:latin typeface="BacktalkSans BTN" pitchFamily="34" charset="0"/>
            </a:rPr>
            <a:t>D E V E L O P M E N T </a:t>
          </a:r>
          <a:endParaRPr lang="en-US" sz="1200" b="1" kern="1200" dirty="0" smtClean="0">
            <a:solidFill>
              <a:schemeClr val="tx1"/>
            </a:solidFill>
            <a:latin typeface="BacktalkSans BTN" pitchFamily="34" charset="0"/>
          </a:endParaRPr>
        </a:p>
        <a:p>
          <a:pPr lvl="0" algn="ctr" defTabSz="533400">
            <a:lnSpc>
              <a:spcPct val="90000"/>
            </a:lnSpc>
            <a:spcBef>
              <a:spcPct val="0"/>
            </a:spcBef>
            <a:spcAft>
              <a:spcPct val="35000"/>
            </a:spcAft>
          </a:pPr>
          <a:r>
            <a:rPr lang="en-US" sz="1200" b="1" kern="1200" dirty="0" smtClean="0">
              <a:solidFill>
                <a:schemeClr val="tx1"/>
              </a:solidFill>
              <a:latin typeface="BacktalkSans BTN" pitchFamily="34" charset="0"/>
            </a:rPr>
            <a:t> </a:t>
          </a:r>
          <a:r>
            <a:rPr lang="en-US" sz="1200" b="1" kern="1200" dirty="0">
              <a:solidFill>
                <a:schemeClr val="tx1"/>
              </a:solidFill>
              <a:latin typeface="BacktalkSans BTN" pitchFamily="34" charset="0"/>
            </a:rPr>
            <a:t>D I V I S I O N</a:t>
          </a:r>
        </a:p>
      </dsp:txBody>
      <dsp:txXfrm>
        <a:off x="100218" y="2439164"/>
        <a:ext cx="2202268" cy="965924"/>
      </dsp:txXfrm>
    </dsp:sp>
    <dsp:sp modelId="{6390B5C6-BBCB-4E14-A066-9B29F2AA4D5E}">
      <dsp:nvSpPr>
        <dsp:cNvPr id="0" name=""/>
        <dsp:cNvSpPr/>
      </dsp:nvSpPr>
      <dsp:spPr>
        <a:xfrm rot="17087550">
          <a:off x="1473918" y="1795154"/>
          <a:ext cx="2306006" cy="24365"/>
        </a:xfrm>
        <a:custGeom>
          <a:avLst/>
          <a:gdLst/>
          <a:ahLst/>
          <a:cxnLst/>
          <a:rect l="0" t="0" r="0" b="0"/>
          <a:pathLst>
            <a:path>
              <a:moveTo>
                <a:pt x="0" y="12182"/>
              </a:moveTo>
              <a:lnTo>
                <a:pt x="2306006" y="12182"/>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55600">
            <a:lnSpc>
              <a:spcPct val="90000"/>
            </a:lnSpc>
            <a:spcBef>
              <a:spcPct val="0"/>
            </a:spcBef>
            <a:spcAft>
              <a:spcPct val="35000"/>
            </a:spcAft>
          </a:pPr>
          <a:endParaRPr lang="en-US" sz="800" kern="1200"/>
        </a:p>
      </dsp:txBody>
      <dsp:txXfrm>
        <a:off x="2569272" y="1749687"/>
        <a:ext cx="115300" cy="115300"/>
      </dsp:txXfrm>
    </dsp:sp>
    <dsp:sp modelId="{0EC8C68C-B2CA-4216-AC14-B139AC3F56AE}">
      <dsp:nvSpPr>
        <dsp:cNvPr id="0" name=""/>
        <dsp:cNvSpPr/>
      </dsp:nvSpPr>
      <dsp:spPr>
        <a:xfrm>
          <a:off x="2921305" y="288030"/>
          <a:ext cx="1618070" cy="809035"/>
        </a:xfrm>
        <a:prstGeom prst="roundRect">
          <a:avLst>
            <a:gd name="adj" fmla="val 10000"/>
          </a:avLst>
        </a:prstGeom>
        <a:solidFill>
          <a:schemeClr val="accent4">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kern="1200" dirty="0">
              <a:solidFill>
                <a:schemeClr val="tx1"/>
              </a:solidFill>
              <a:latin typeface="BacktalkSans BTN" pitchFamily="34" charset="0"/>
            </a:rPr>
            <a:t>PADDY RESEARCH UNIT</a:t>
          </a:r>
        </a:p>
      </dsp:txBody>
      <dsp:txXfrm>
        <a:off x="2945001" y="311726"/>
        <a:ext cx="1570678" cy="761643"/>
      </dsp:txXfrm>
    </dsp:sp>
    <dsp:sp modelId="{E14058E7-402C-4912-A42B-9657A33354A9}">
      <dsp:nvSpPr>
        <dsp:cNvPr id="0" name=""/>
        <dsp:cNvSpPr/>
      </dsp:nvSpPr>
      <dsp:spPr>
        <a:xfrm>
          <a:off x="4539376" y="680365"/>
          <a:ext cx="480000" cy="24365"/>
        </a:xfrm>
        <a:custGeom>
          <a:avLst/>
          <a:gdLst/>
          <a:ahLst/>
          <a:cxnLst/>
          <a:rect l="0" t="0" r="0" b="0"/>
          <a:pathLst>
            <a:path>
              <a:moveTo>
                <a:pt x="0" y="12182"/>
              </a:moveTo>
              <a:lnTo>
                <a:pt x="480000" y="12182"/>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4767377" y="680548"/>
        <a:ext cx="24000" cy="24000"/>
      </dsp:txXfrm>
    </dsp:sp>
    <dsp:sp modelId="{2867AAE3-DF0F-4B30-B980-EC79C4DC2B13}">
      <dsp:nvSpPr>
        <dsp:cNvPr id="0" name=""/>
        <dsp:cNvSpPr/>
      </dsp:nvSpPr>
      <dsp:spPr>
        <a:xfrm>
          <a:off x="5019377" y="288030"/>
          <a:ext cx="3298631" cy="809035"/>
        </a:xfrm>
        <a:prstGeom prst="roundRect">
          <a:avLst>
            <a:gd name="adj" fmla="val 10000"/>
          </a:avLst>
        </a:prstGeom>
        <a:solidFill>
          <a:schemeClr val="accent5">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n-US" sz="1100" kern="1200" dirty="0">
              <a:solidFill>
                <a:schemeClr val="tx1"/>
              </a:solidFill>
            </a:rPr>
            <a:t>To conduct and develop research of breeding new paddy varieties (both inbred and hybrid) to support innovative production of rice.</a:t>
          </a:r>
        </a:p>
      </dsp:txBody>
      <dsp:txXfrm>
        <a:off x="5043073" y="311726"/>
        <a:ext cx="3251239" cy="761643"/>
      </dsp:txXfrm>
    </dsp:sp>
    <dsp:sp modelId="{BC9DB2EA-A13B-46EB-9A95-AD7AA43A6F98}">
      <dsp:nvSpPr>
        <dsp:cNvPr id="0" name=""/>
        <dsp:cNvSpPr/>
      </dsp:nvSpPr>
      <dsp:spPr>
        <a:xfrm rot="17803964">
          <a:off x="1972488" y="2325459"/>
          <a:ext cx="1308868" cy="24365"/>
        </a:xfrm>
        <a:custGeom>
          <a:avLst/>
          <a:gdLst/>
          <a:ahLst/>
          <a:cxnLst/>
          <a:rect l="0" t="0" r="0" b="0"/>
          <a:pathLst>
            <a:path>
              <a:moveTo>
                <a:pt x="0" y="12182"/>
              </a:moveTo>
              <a:lnTo>
                <a:pt x="1308868" y="12182"/>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2594200" y="2304920"/>
        <a:ext cx="65443" cy="65443"/>
      </dsp:txXfrm>
    </dsp:sp>
    <dsp:sp modelId="{B8A37B20-2E2E-4CCE-BB40-C23678A184E4}">
      <dsp:nvSpPr>
        <dsp:cNvPr id="0" name=""/>
        <dsp:cNvSpPr/>
      </dsp:nvSpPr>
      <dsp:spPr>
        <a:xfrm>
          <a:off x="2921305" y="1348639"/>
          <a:ext cx="1618070" cy="809035"/>
        </a:xfrm>
        <a:prstGeom prst="roundRect">
          <a:avLst>
            <a:gd name="adj" fmla="val 10000"/>
          </a:avLst>
        </a:prstGeom>
        <a:solidFill>
          <a:schemeClr val="accent4">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kern="1200" dirty="0">
              <a:solidFill>
                <a:schemeClr val="tx1"/>
              </a:solidFill>
              <a:latin typeface="BacktalkSans BTN" pitchFamily="34" charset="0"/>
            </a:rPr>
            <a:t>FRUIT RESEARCH UNIT</a:t>
          </a:r>
        </a:p>
      </dsp:txBody>
      <dsp:txXfrm>
        <a:off x="2945001" y="1372335"/>
        <a:ext cx="1570678" cy="761643"/>
      </dsp:txXfrm>
    </dsp:sp>
    <dsp:sp modelId="{B8BEF76B-F35C-4899-A7AE-7024158D849A}">
      <dsp:nvSpPr>
        <dsp:cNvPr id="0" name=""/>
        <dsp:cNvSpPr/>
      </dsp:nvSpPr>
      <dsp:spPr>
        <a:xfrm>
          <a:off x="4539376" y="1740974"/>
          <a:ext cx="480000" cy="24365"/>
        </a:xfrm>
        <a:custGeom>
          <a:avLst/>
          <a:gdLst/>
          <a:ahLst/>
          <a:cxnLst/>
          <a:rect l="0" t="0" r="0" b="0"/>
          <a:pathLst>
            <a:path>
              <a:moveTo>
                <a:pt x="0" y="12182"/>
              </a:moveTo>
              <a:lnTo>
                <a:pt x="480000" y="12182"/>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4767377" y="1741157"/>
        <a:ext cx="24000" cy="24000"/>
      </dsp:txXfrm>
    </dsp:sp>
    <dsp:sp modelId="{A3DE215D-EFF0-4B28-9D03-D336BE34360A}">
      <dsp:nvSpPr>
        <dsp:cNvPr id="0" name=""/>
        <dsp:cNvSpPr/>
      </dsp:nvSpPr>
      <dsp:spPr>
        <a:xfrm>
          <a:off x="5019377" y="1218421"/>
          <a:ext cx="3298631" cy="1069472"/>
        </a:xfrm>
        <a:prstGeom prst="roundRect">
          <a:avLst>
            <a:gd name="adj" fmla="val 10000"/>
          </a:avLst>
        </a:prstGeom>
        <a:solidFill>
          <a:schemeClr val="accent5">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n-US" sz="1100" kern="1200" dirty="0">
              <a:solidFill>
                <a:schemeClr val="tx1"/>
              </a:solidFill>
            </a:rPr>
            <a:t>To conduct and develop technologies of fruit breeding technology including physiological, agronomic and post harvest aspects, and transfer of expertise to stakeholders to support diversification of local fruit production for both domestic and export markets.</a:t>
          </a:r>
        </a:p>
      </dsp:txBody>
      <dsp:txXfrm>
        <a:off x="5050701" y="1249745"/>
        <a:ext cx="3235983" cy="1006824"/>
      </dsp:txXfrm>
    </dsp:sp>
    <dsp:sp modelId="{5FEFCFDE-A598-4C8B-84EE-68F499BF2582}">
      <dsp:nvSpPr>
        <dsp:cNvPr id="0" name=""/>
        <dsp:cNvSpPr/>
      </dsp:nvSpPr>
      <dsp:spPr>
        <a:xfrm rot="235012">
          <a:off x="2331849" y="2930099"/>
          <a:ext cx="590145" cy="24365"/>
        </a:xfrm>
        <a:custGeom>
          <a:avLst/>
          <a:gdLst/>
          <a:ahLst/>
          <a:cxnLst/>
          <a:rect l="0" t="0" r="0" b="0"/>
          <a:pathLst>
            <a:path>
              <a:moveTo>
                <a:pt x="0" y="12182"/>
              </a:moveTo>
              <a:lnTo>
                <a:pt x="590145" y="12182"/>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2612168" y="2927529"/>
        <a:ext cx="29507" cy="29507"/>
      </dsp:txXfrm>
    </dsp:sp>
    <dsp:sp modelId="{0FE53BA2-755C-486A-A287-BC6831A320E6}">
      <dsp:nvSpPr>
        <dsp:cNvPr id="0" name=""/>
        <dsp:cNvSpPr/>
      </dsp:nvSpPr>
      <dsp:spPr>
        <a:xfrm>
          <a:off x="2921305" y="2557921"/>
          <a:ext cx="1618070" cy="809035"/>
        </a:xfrm>
        <a:prstGeom prst="roundRect">
          <a:avLst>
            <a:gd name="adj" fmla="val 10000"/>
          </a:avLst>
        </a:prstGeom>
        <a:solidFill>
          <a:schemeClr val="accent4">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kern="1200" dirty="0">
              <a:solidFill>
                <a:schemeClr val="tx1"/>
              </a:solidFill>
              <a:latin typeface="BacktalkSans BTN" pitchFamily="34" charset="0"/>
            </a:rPr>
            <a:t>VEGETABLES RESEARCH UNIT</a:t>
          </a:r>
        </a:p>
      </dsp:txBody>
      <dsp:txXfrm>
        <a:off x="2945001" y="2581617"/>
        <a:ext cx="1570678" cy="761643"/>
      </dsp:txXfrm>
    </dsp:sp>
    <dsp:sp modelId="{CB9BC397-073D-4737-A38F-1CEFDB52233D}">
      <dsp:nvSpPr>
        <dsp:cNvPr id="0" name=""/>
        <dsp:cNvSpPr/>
      </dsp:nvSpPr>
      <dsp:spPr>
        <a:xfrm>
          <a:off x="4539376" y="2950255"/>
          <a:ext cx="480000" cy="24365"/>
        </a:xfrm>
        <a:custGeom>
          <a:avLst/>
          <a:gdLst/>
          <a:ahLst/>
          <a:cxnLst/>
          <a:rect l="0" t="0" r="0" b="0"/>
          <a:pathLst>
            <a:path>
              <a:moveTo>
                <a:pt x="0" y="12182"/>
              </a:moveTo>
              <a:lnTo>
                <a:pt x="480000" y="12182"/>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4767377" y="2950438"/>
        <a:ext cx="24000" cy="24000"/>
      </dsp:txXfrm>
    </dsp:sp>
    <dsp:sp modelId="{57CAF167-0DB7-4BC1-900D-69C2344322A8}">
      <dsp:nvSpPr>
        <dsp:cNvPr id="0" name=""/>
        <dsp:cNvSpPr/>
      </dsp:nvSpPr>
      <dsp:spPr>
        <a:xfrm>
          <a:off x="5019377" y="2409248"/>
          <a:ext cx="3298631" cy="1106380"/>
        </a:xfrm>
        <a:prstGeom prst="roundRect">
          <a:avLst>
            <a:gd name="adj" fmla="val 10000"/>
          </a:avLst>
        </a:prstGeom>
        <a:solidFill>
          <a:schemeClr val="accent5">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n-US" sz="1100" kern="1200" dirty="0">
              <a:solidFill>
                <a:schemeClr val="tx1"/>
              </a:solidFill>
            </a:rPr>
            <a:t>To conduct and develop technologies of increasing productivity of high-value vegetables with innovative and cost-effective technologies for diversification of local vegetable production for both domestic and export markets.</a:t>
          </a:r>
        </a:p>
      </dsp:txBody>
      <dsp:txXfrm>
        <a:off x="5051782" y="2441653"/>
        <a:ext cx="3233821" cy="1041570"/>
      </dsp:txXfrm>
    </dsp:sp>
    <dsp:sp modelId="{B73DA0BC-6BF6-4355-84A4-B7FC2CB61231}">
      <dsp:nvSpPr>
        <dsp:cNvPr id="0" name=""/>
        <dsp:cNvSpPr/>
      </dsp:nvSpPr>
      <dsp:spPr>
        <a:xfrm rot="3827525">
          <a:off x="1960337" y="3508001"/>
          <a:ext cx="1333169" cy="24365"/>
        </a:xfrm>
        <a:custGeom>
          <a:avLst/>
          <a:gdLst/>
          <a:ahLst/>
          <a:cxnLst/>
          <a:rect l="0" t="0" r="0" b="0"/>
          <a:pathLst>
            <a:path>
              <a:moveTo>
                <a:pt x="0" y="12182"/>
              </a:moveTo>
              <a:lnTo>
                <a:pt x="1333169" y="12182"/>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2593592" y="3486855"/>
        <a:ext cx="66658" cy="66658"/>
      </dsp:txXfrm>
    </dsp:sp>
    <dsp:sp modelId="{956C5B40-D074-4CC4-B5B2-3F2B4F2CF227}">
      <dsp:nvSpPr>
        <dsp:cNvPr id="0" name=""/>
        <dsp:cNvSpPr/>
      </dsp:nvSpPr>
      <dsp:spPr>
        <a:xfrm>
          <a:off x="2921305" y="3713725"/>
          <a:ext cx="1618070" cy="809035"/>
        </a:xfrm>
        <a:prstGeom prst="roundRect">
          <a:avLst>
            <a:gd name="adj" fmla="val 10000"/>
          </a:avLst>
        </a:prstGeom>
        <a:solidFill>
          <a:schemeClr val="accent4">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kern="1200" dirty="0">
              <a:solidFill>
                <a:schemeClr val="tx1"/>
              </a:solidFill>
              <a:latin typeface="BacktalkSans BTN" pitchFamily="34" charset="0"/>
            </a:rPr>
            <a:t>PLANT BIOTECHNOLOGY UNIT</a:t>
          </a:r>
        </a:p>
      </dsp:txBody>
      <dsp:txXfrm>
        <a:off x="2945001" y="3737421"/>
        <a:ext cx="1570678" cy="761643"/>
      </dsp:txXfrm>
    </dsp:sp>
    <dsp:sp modelId="{304C702A-FF33-4E6C-9125-EEBEA5580893}">
      <dsp:nvSpPr>
        <dsp:cNvPr id="0" name=""/>
        <dsp:cNvSpPr/>
      </dsp:nvSpPr>
      <dsp:spPr>
        <a:xfrm>
          <a:off x="4539376" y="4106060"/>
          <a:ext cx="480000" cy="24365"/>
        </a:xfrm>
        <a:custGeom>
          <a:avLst/>
          <a:gdLst/>
          <a:ahLst/>
          <a:cxnLst/>
          <a:rect l="0" t="0" r="0" b="0"/>
          <a:pathLst>
            <a:path>
              <a:moveTo>
                <a:pt x="0" y="12182"/>
              </a:moveTo>
              <a:lnTo>
                <a:pt x="480000" y="12182"/>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4767377" y="4106243"/>
        <a:ext cx="24000" cy="24000"/>
      </dsp:txXfrm>
    </dsp:sp>
    <dsp:sp modelId="{ACA4CF77-BD2E-4030-80DE-DEF529930B07}">
      <dsp:nvSpPr>
        <dsp:cNvPr id="0" name=""/>
        <dsp:cNvSpPr/>
      </dsp:nvSpPr>
      <dsp:spPr>
        <a:xfrm>
          <a:off x="5019377" y="3636984"/>
          <a:ext cx="3298631" cy="962517"/>
        </a:xfrm>
        <a:prstGeom prst="roundRect">
          <a:avLst>
            <a:gd name="adj" fmla="val 10000"/>
          </a:avLst>
        </a:prstGeom>
        <a:solidFill>
          <a:schemeClr val="accent5">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n-US" sz="1100" b="0" i="0" kern="1200" dirty="0">
              <a:solidFill>
                <a:schemeClr val="tx1"/>
              </a:solidFill>
            </a:rPr>
            <a:t>To conduct and develop innovative tissue culture techniques to increase production of high value crops/mushroom spawns for both domestic and export markets.</a:t>
          </a:r>
          <a:endParaRPr lang="en-US" sz="1100" kern="1200" dirty="0">
            <a:solidFill>
              <a:schemeClr val="tx1"/>
            </a:solidFill>
          </a:endParaRPr>
        </a:p>
      </dsp:txBody>
      <dsp:txXfrm>
        <a:off x="5047568" y="3665175"/>
        <a:ext cx="3242249" cy="906135"/>
      </dsp:txXfrm>
    </dsp:sp>
    <dsp:sp modelId="{42685071-1357-49FA-8179-C663B55455D6}">
      <dsp:nvSpPr>
        <dsp:cNvPr id="0" name=""/>
        <dsp:cNvSpPr/>
      </dsp:nvSpPr>
      <dsp:spPr>
        <a:xfrm rot="4532200">
          <a:off x="1448258" y="4051253"/>
          <a:ext cx="2357327" cy="24365"/>
        </a:xfrm>
        <a:custGeom>
          <a:avLst/>
          <a:gdLst/>
          <a:ahLst/>
          <a:cxnLst/>
          <a:rect l="0" t="0" r="0" b="0"/>
          <a:pathLst>
            <a:path>
              <a:moveTo>
                <a:pt x="0" y="12182"/>
              </a:moveTo>
              <a:lnTo>
                <a:pt x="2357327" y="12182"/>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55600">
            <a:lnSpc>
              <a:spcPct val="90000"/>
            </a:lnSpc>
            <a:spcBef>
              <a:spcPct val="0"/>
            </a:spcBef>
            <a:spcAft>
              <a:spcPct val="35000"/>
            </a:spcAft>
          </a:pPr>
          <a:endParaRPr lang="en-US" sz="800" kern="1200"/>
        </a:p>
      </dsp:txBody>
      <dsp:txXfrm>
        <a:off x="2567989" y="4004502"/>
        <a:ext cx="117866" cy="117866"/>
      </dsp:txXfrm>
    </dsp:sp>
    <dsp:sp modelId="{A1F5B190-1DEE-4DD0-911F-F3805CB3942A}">
      <dsp:nvSpPr>
        <dsp:cNvPr id="0" name=""/>
        <dsp:cNvSpPr/>
      </dsp:nvSpPr>
      <dsp:spPr>
        <a:xfrm>
          <a:off x="2921305" y="4800227"/>
          <a:ext cx="1618070" cy="809035"/>
        </a:xfrm>
        <a:prstGeom prst="roundRect">
          <a:avLst>
            <a:gd name="adj" fmla="val 10000"/>
          </a:avLst>
        </a:prstGeom>
        <a:solidFill>
          <a:schemeClr val="accent4">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kern="1200" dirty="0">
              <a:solidFill>
                <a:schemeClr val="tx1"/>
              </a:solidFill>
              <a:latin typeface="BacktalkSans BTN" pitchFamily="34" charset="0"/>
            </a:rPr>
            <a:t>CROP PROTECTION UNIT</a:t>
          </a:r>
        </a:p>
      </dsp:txBody>
      <dsp:txXfrm>
        <a:off x="2945001" y="4823923"/>
        <a:ext cx="1570678" cy="761643"/>
      </dsp:txXfrm>
    </dsp:sp>
    <dsp:sp modelId="{58C0C046-7B1A-40CD-B5EE-B4391E8D6C13}">
      <dsp:nvSpPr>
        <dsp:cNvPr id="0" name=""/>
        <dsp:cNvSpPr/>
      </dsp:nvSpPr>
      <dsp:spPr>
        <a:xfrm>
          <a:off x="4539376" y="5192562"/>
          <a:ext cx="480000" cy="24365"/>
        </a:xfrm>
        <a:custGeom>
          <a:avLst/>
          <a:gdLst/>
          <a:ahLst/>
          <a:cxnLst/>
          <a:rect l="0" t="0" r="0" b="0"/>
          <a:pathLst>
            <a:path>
              <a:moveTo>
                <a:pt x="0" y="12182"/>
              </a:moveTo>
              <a:lnTo>
                <a:pt x="480000" y="12182"/>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4767377" y="5192745"/>
        <a:ext cx="24000" cy="24000"/>
      </dsp:txXfrm>
    </dsp:sp>
    <dsp:sp modelId="{1516A6A7-9514-4AB1-BC33-0463756847E1}">
      <dsp:nvSpPr>
        <dsp:cNvPr id="0" name=""/>
        <dsp:cNvSpPr/>
      </dsp:nvSpPr>
      <dsp:spPr>
        <a:xfrm>
          <a:off x="5019377" y="4720857"/>
          <a:ext cx="3298631" cy="967776"/>
        </a:xfrm>
        <a:prstGeom prst="roundRect">
          <a:avLst>
            <a:gd name="adj" fmla="val 10000"/>
          </a:avLst>
        </a:prstGeom>
        <a:solidFill>
          <a:schemeClr val="accent5">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n-US" sz="1100" kern="1200" dirty="0">
              <a:solidFill>
                <a:schemeClr val="tx1"/>
              </a:solidFill>
            </a:rPr>
            <a:t>To conduct and develop crop protection innovative technologies to provide farmers effective identification and management of pests and diseases of crops with emphasis on Integrated Pest Management to support increase in production of crop commodities. </a:t>
          </a:r>
        </a:p>
      </dsp:txBody>
      <dsp:txXfrm>
        <a:off x="5047722" y="4749202"/>
        <a:ext cx="3241941" cy="91108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56AE5B6-BA35-4C37-BD7C-F726D9550634}">
      <dsp:nvSpPr>
        <dsp:cNvPr id="0" name=""/>
        <dsp:cNvSpPr/>
      </dsp:nvSpPr>
      <dsp:spPr>
        <a:xfrm>
          <a:off x="288007" y="720059"/>
          <a:ext cx="2016248" cy="1517680"/>
        </a:xfrm>
        <a:prstGeom prst="roundRect">
          <a:avLst>
            <a:gd name="adj" fmla="val 10000"/>
          </a:avLst>
        </a:prstGeom>
        <a:solidFill>
          <a:schemeClr val="accent6">
            <a:alpha val="80000"/>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kern="1200" dirty="0">
              <a:solidFill>
                <a:schemeClr val="tx1"/>
              </a:solidFill>
            </a:rPr>
            <a:t>To develop and transfer innovative technology towards increase in production of farmers, entrepreneurs and other agencies relevant to crop industry</a:t>
          </a:r>
        </a:p>
      </dsp:txBody>
      <dsp:txXfrm>
        <a:off x="332458" y="764510"/>
        <a:ext cx="1927346" cy="1428778"/>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SG"/>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356E716-A039-4187-BE61-5AE4574B2CE8}" type="datetimeFigureOut">
              <a:rPr lang="en-SG" smtClean="0"/>
              <a:t>5/11/2017</a:t>
            </a:fld>
            <a:endParaRPr lang="en-SG"/>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SG"/>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SG"/>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1D944EE-E5AC-46CA-AECC-EC338C333C6B}" type="slidenum">
              <a:rPr lang="en-SG" smtClean="0"/>
              <a:t>‹#›</a:t>
            </a:fld>
            <a:endParaRPr lang="en-SG"/>
          </a:p>
        </p:txBody>
      </p:sp>
    </p:spTree>
    <p:extLst>
      <p:ext uri="{BB962C8B-B14F-4D97-AF65-F5344CB8AC3E}">
        <p14:creationId xmlns:p14="http://schemas.microsoft.com/office/powerpoint/2010/main" val="19689808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smtClean="0"/>
              <a:t>Sebanyak</a:t>
            </a:r>
            <a:r>
              <a:rPr lang="en-US" sz="1200" dirty="0" smtClean="0"/>
              <a:t> 6 </a:t>
            </a:r>
            <a:r>
              <a:rPr lang="en-US" sz="1200" dirty="0" err="1" smtClean="0"/>
              <a:t>jenis</a:t>
            </a:r>
            <a:r>
              <a:rPr lang="en-US" sz="1200" dirty="0" smtClean="0"/>
              <a:t> </a:t>
            </a:r>
            <a:r>
              <a:rPr lang="en-US" sz="1200" dirty="0" err="1" smtClean="0"/>
              <a:t>kacukan</a:t>
            </a:r>
            <a:r>
              <a:rPr lang="en-US" sz="1200" dirty="0" smtClean="0"/>
              <a:t> </a:t>
            </a:r>
            <a:r>
              <a:rPr lang="en-US" sz="1200" dirty="0" err="1" smtClean="0"/>
              <a:t>telah</a:t>
            </a:r>
            <a:r>
              <a:rPr lang="en-US" sz="1200" dirty="0" smtClean="0"/>
              <a:t> </a:t>
            </a:r>
            <a:r>
              <a:rPr lang="en-US" sz="1200" dirty="0" err="1" smtClean="0"/>
              <a:t>dilakukan</a:t>
            </a:r>
            <a:r>
              <a:rPr lang="en-US" sz="1200" dirty="0" smtClean="0"/>
              <a:t> </a:t>
            </a:r>
            <a:r>
              <a:rPr lang="en-US" sz="1200" dirty="0" err="1" smtClean="0"/>
              <a:t>pada</a:t>
            </a:r>
            <a:r>
              <a:rPr lang="en-US" sz="1200" dirty="0" smtClean="0"/>
              <a:t> </a:t>
            </a:r>
            <a:r>
              <a:rPr lang="en-US" sz="1200" dirty="0" err="1" smtClean="0"/>
              <a:t>musim</a:t>
            </a:r>
            <a:r>
              <a:rPr lang="en-US" sz="1200" dirty="0" smtClean="0"/>
              <a:t> </a:t>
            </a:r>
            <a:r>
              <a:rPr lang="en-US" sz="1200" dirty="0" err="1" smtClean="0"/>
              <a:t>utama</a:t>
            </a:r>
            <a:r>
              <a:rPr lang="en-US" sz="1200" dirty="0" smtClean="0"/>
              <a:t> 2016/2017.</a:t>
            </a:r>
            <a:endParaRPr lang="en-SG" sz="1200" dirty="0" smtClean="0"/>
          </a:p>
          <a:p>
            <a:endParaRPr lang="en-US" dirty="0" smtClean="0"/>
          </a:p>
          <a:p>
            <a:r>
              <a:rPr lang="en-US" sz="1200" u="sng" dirty="0" smtClean="0"/>
              <a:t>F1 Generation</a:t>
            </a:r>
          </a:p>
          <a:p>
            <a:endParaRPr lang="en-US" sz="1200" u="sng" dirty="0" smtClean="0"/>
          </a:p>
          <a:p>
            <a:r>
              <a:rPr lang="en-US" sz="1200" dirty="0" err="1" smtClean="0"/>
              <a:t>Sebanyak</a:t>
            </a:r>
            <a:r>
              <a:rPr lang="en-US" sz="1200" dirty="0" smtClean="0"/>
              <a:t> 20 </a:t>
            </a:r>
            <a:r>
              <a:rPr lang="en-US" sz="1200" dirty="0" err="1" smtClean="0"/>
              <a:t>baka</a:t>
            </a:r>
            <a:r>
              <a:rPr lang="en-US" sz="1200" dirty="0" smtClean="0"/>
              <a:t> yang </a:t>
            </a:r>
            <a:r>
              <a:rPr lang="en-US" sz="1200" dirty="0" err="1" smtClean="0"/>
              <a:t>telah</a:t>
            </a:r>
            <a:r>
              <a:rPr lang="en-US" sz="1200" dirty="0" smtClean="0"/>
              <a:t> </a:t>
            </a:r>
            <a:r>
              <a:rPr lang="en-US" sz="1200" dirty="0" err="1" smtClean="0"/>
              <a:t>berhasil</a:t>
            </a:r>
            <a:r>
              <a:rPr lang="en-US" sz="1200" dirty="0" smtClean="0"/>
              <a:t> </a:t>
            </a:r>
            <a:r>
              <a:rPr lang="en-US" sz="1200" dirty="0" err="1" smtClean="0"/>
              <a:t>dikacukkan</a:t>
            </a:r>
            <a:r>
              <a:rPr lang="en-US" sz="1200" dirty="0" smtClean="0"/>
              <a:t> </a:t>
            </a:r>
            <a:r>
              <a:rPr lang="en-US" sz="1200" dirty="0" err="1" smtClean="0"/>
              <a:t>dari</a:t>
            </a:r>
            <a:r>
              <a:rPr lang="en-US" sz="1200" dirty="0" smtClean="0"/>
              <a:t> </a:t>
            </a:r>
            <a:r>
              <a:rPr lang="en-US" sz="1200" dirty="0" err="1" smtClean="0"/>
              <a:t>musim</a:t>
            </a:r>
            <a:r>
              <a:rPr lang="en-US" sz="1200" dirty="0" smtClean="0"/>
              <a:t> </a:t>
            </a:r>
            <a:r>
              <a:rPr lang="en-US" sz="1200" dirty="0" err="1" smtClean="0"/>
              <a:t>lepas</a:t>
            </a:r>
            <a:r>
              <a:rPr lang="en-US" sz="1200" dirty="0" smtClean="0"/>
              <a:t> </a:t>
            </a:r>
            <a:r>
              <a:rPr lang="en-US" sz="1200" dirty="0" err="1" smtClean="0"/>
              <a:t>telah</a:t>
            </a:r>
            <a:r>
              <a:rPr lang="en-US" sz="1200" dirty="0" smtClean="0"/>
              <a:t> </a:t>
            </a:r>
            <a:r>
              <a:rPr lang="en-US" sz="1200" dirty="0" err="1" smtClean="0"/>
              <a:t>ditanam</a:t>
            </a:r>
            <a:r>
              <a:rPr lang="en-US" sz="1200" dirty="0" smtClean="0"/>
              <a:t> </a:t>
            </a:r>
            <a:r>
              <a:rPr lang="en-US" sz="1200" dirty="0" err="1" smtClean="0"/>
              <a:t>dan</a:t>
            </a:r>
            <a:r>
              <a:rPr lang="en-US" sz="1200" dirty="0" smtClean="0"/>
              <a:t> </a:t>
            </a:r>
            <a:r>
              <a:rPr lang="en-US" sz="1200" dirty="0" err="1" smtClean="0"/>
              <a:t>akan</a:t>
            </a:r>
            <a:r>
              <a:rPr lang="en-US" sz="1200" dirty="0" smtClean="0"/>
              <a:t> </a:t>
            </a:r>
            <a:r>
              <a:rPr lang="en-US" sz="1200" dirty="0" err="1" smtClean="0"/>
              <a:t>dituai</a:t>
            </a:r>
            <a:r>
              <a:rPr lang="en-US" sz="1200" dirty="0" smtClean="0"/>
              <a:t> </a:t>
            </a:r>
            <a:r>
              <a:rPr lang="en-US" sz="1200" dirty="0" err="1" smtClean="0"/>
              <a:t>dengan</a:t>
            </a:r>
            <a:r>
              <a:rPr lang="en-US" sz="1200" dirty="0" smtClean="0"/>
              <a:t> </a:t>
            </a:r>
            <a:r>
              <a:rPr lang="en-US" sz="1200" dirty="0" err="1" smtClean="0"/>
              <a:t>cara</a:t>
            </a:r>
            <a:r>
              <a:rPr lang="en-US" sz="1200" dirty="0" smtClean="0"/>
              <a:t> </a:t>
            </a:r>
            <a:r>
              <a:rPr lang="en-US" sz="1200" i="1" dirty="0" smtClean="0"/>
              <a:t>bulk harvest </a:t>
            </a:r>
            <a:r>
              <a:rPr lang="en-US" sz="1200" dirty="0" err="1" smtClean="0"/>
              <a:t>sekurang-kurangnya</a:t>
            </a:r>
            <a:r>
              <a:rPr lang="en-US" sz="1200" dirty="0" smtClean="0"/>
              <a:t> 10 </a:t>
            </a:r>
            <a:r>
              <a:rPr lang="en-US" sz="1200" dirty="0" err="1" smtClean="0"/>
              <a:t>pokok</a:t>
            </a:r>
            <a:r>
              <a:rPr lang="en-US" sz="1200" i="1" dirty="0" smtClean="0"/>
              <a:t>.</a:t>
            </a:r>
            <a:endParaRPr lang="en-SG" sz="1200" dirty="0" smtClean="0"/>
          </a:p>
          <a:p>
            <a:endParaRPr lang="en-US" sz="1200" u="sng" dirty="0" smtClean="0"/>
          </a:p>
          <a:p>
            <a:r>
              <a:rPr lang="en-US" sz="1200" u="sng" dirty="0" err="1" smtClean="0"/>
              <a:t>Pemilihan</a:t>
            </a:r>
            <a:r>
              <a:rPr lang="en-US" sz="1200" u="sng" dirty="0" smtClean="0"/>
              <a:t> </a:t>
            </a:r>
            <a:r>
              <a:rPr lang="en-US" sz="1200" u="sng" dirty="0" err="1" smtClean="0"/>
              <a:t>Pukal</a:t>
            </a:r>
            <a:r>
              <a:rPr lang="en-US" sz="1200" u="sng" dirty="0" smtClean="0"/>
              <a:t> </a:t>
            </a:r>
            <a:r>
              <a:rPr lang="en-US" sz="1200" u="sng" dirty="0" err="1" smtClean="0"/>
              <a:t>Generasi</a:t>
            </a:r>
            <a:r>
              <a:rPr lang="en-US" sz="1200" u="sng" dirty="0" smtClean="0"/>
              <a:t> F</a:t>
            </a:r>
            <a:r>
              <a:rPr lang="en-US" sz="1200" u="sng" baseline="-25000" dirty="0" smtClean="0"/>
              <a:t>2</a:t>
            </a:r>
            <a:r>
              <a:rPr lang="en-US" sz="1200" u="sng" dirty="0" smtClean="0"/>
              <a:t> – </a:t>
            </a:r>
            <a:r>
              <a:rPr lang="en-US" sz="1200" i="1" u="sng" dirty="0" smtClean="0"/>
              <a:t>Segregating Population</a:t>
            </a:r>
            <a:endParaRPr lang="en-SG" sz="1200" dirty="0" smtClean="0"/>
          </a:p>
          <a:p>
            <a:r>
              <a:rPr lang="en-US" sz="1200" dirty="0" err="1" smtClean="0"/>
              <a:t>Sebanyak</a:t>
            </a:r>
            <a:r>
              <a:rPr lang="en-US" sz="1200" dirty="0" smtClean="0"/>
              <a:t> 10 </a:t>
            </a:r>
            <a:r>
              <a:rPr lang="en-US" sz="1200" dirty="0" err="1" smtClean="0"/>
              <a:t>baka</a:t>
            </a:r>
            <a:r>
              <a:rPr lang="en-US" sz="1200" dirty="0" smtClean="0"/>
              <a:t> </a:t>
            </a:r>
            <a:r>
              <a:rPr lang="en-US" sz="1200" dirty="0" err="1" smtClean="0"/>
              <a:t>telah</a:t>
            </a:r>
            <a:r>
              <a:rPr lang="en-US" sz="1200" dirty="0" smtClean="0"/>
              <a:t> </a:t>
            </a:r>
            <a:r>
              <a:rPr lang="en-US" sz="1200" dirty="0" err="1" smtClean="0"/>
              <a:t>ditanam</a:t>
            </a:r>
            <a:r>
              <a:rPr lang="en-US" sz="1200" dirty="0" smtClean="0"/>
              <a:t> </a:t>
            </a:r>
            <a:r>
              <a:rPr lang="en-US" sz="1200" dirty="0" err="1" smtClean="0"/>
              <a:t>dan</a:t>
            </a:r>
            <a:r>
              <a:rPr lang="en-US" sz="1200" dirty="0" smtClean="0"/>
              <a:t> </a:t>
            </a:r>
            <a:r>
              <a:rPr lang="en-US" sz="1200" dirty="0" err="1" smtClean="0"/>
              <a:t>pokok</a:t>
            </a:r>
            <a:r>
              <a:rPr lang="en-US" sz="1200" dirty="0" smtClean="0"/>
              <a:t> </a:t>
            </a:r>
            <a:r>
              <a:rPr lang="en-US" sz="1200" dirty="0" err="1" smtClean="0"/>
              <a:t>akan</a:t>
            </a:r>
            <a:r>
              <a:rPr lang="en-US" sz="1200" dirty="0" smtClean="0"/>
              <a:t> </a:t>
            </a:r>
            <a:r>
              <a:rPr lang="en-US" sz="1200" dirty="0" err="1" smtClean="0"/>
              <a:t>dipilih</a:t>
            </a:r>
            <a:r>
              <a:rPr lang="en-US" sz="1200" dirty="0" smtClean="0"/>
              <a:t> </a:t>
            </a:r>
            <a:r>
              <a:rPr lang="en-US" sz="1200" dirty="0" err="1" smtClean="0"/>
              <a:t>dengan</a:t>
            </a:r>
            <a:r>
              <a:rPr lang="en-US" sz="1200" dirty="0" smtClean="0"/>
              <a:t>  </a:t>
            </a:r>
            <a:r>
              <a:rPr lang="en-US" sz="1200" dirty="0" err="1" smtClean="0"/>
              <a:t>cara</a:t>
            </a:r>
            <a:r>
              <a:rPr lang="en-US" sz="1200" dirty="0" smtClean="0"/>
              <a:t> </a:t>
            </a:r>
            <a:r>
              <a:rPr lang="en-US" sz="1200" i="1" dirty="0" smtClean="0"/>
              <a:t>bulk harvest-1 hill</a:t>
            </a:r>
            <a:endParaRPr lang="en-SG" sz="1200" dirty="0" smtClean="0"/>
          </a:p>
          <a:p>
            <a:r>
              <a:rPr lang="en-US" sz="1200" dirty="0" smtClean="0"/>
              <a:t> </a:t>
            </a:r>
            <a:endParaRPr lang="en-SG" sz="1200" dirty="0" smtClean="0"/>
          </a:p>
          <a:p>
            <a:r>
              <a:rPr lang="en-US" sz="1200" u="sng" dirty="0" err="1" smtClean="0"/>
              <a:t>Pemilihan</a:t>
            </a:r>
            <a:r>
              <a:rPr lang="en-US" sz="1200" u="sng" dirty="0" smtClean="0"/>
              <a:t> “ear row”  F</a:t>
            </a:r>
            <a:r>
              <a:rPr lang="en-US" sz="1200" u="sng" baseline="-25000" dirty="0" smtClean="0"/>
              <a:t>3</a:t>
            </a:r>
            <a:r>
              <a:rPr lang="en-US" sz="1200" u="sng" dirty="0" smtClean="0"/>
              <a:t> </a:t>
            </a:r>
            <a:r>
              <a:rPr lang="en-US" sz="1200" u="sng" dirty="0" err="1" smtClean="0"/>
              <a:t>ke</a:t>
            </a:r>
            <a:r>
              <a:rPr lang="en-US" sz="1200" u="sng" dirty="0" smtClean="0"/>
              <a:t> F</a:t>
            </a:r>
            <a:r>
              <a:rPr lang="en-US" sz="1200" u="sng" baseline="-25000" dirty="0" smtClean="0"/>
              <a:t>6</a:t>
            </a:r>
            <a:endParaRPr lang="en-SG" sz="1200" dirty="0" smtClean="0"/>
          </a:p>
          <a:p>
            <a:r>
              <a:rPr lang="en-US" sz="1200" dirty="0" err="1" smtClean="0"/>
              <a:t>Sebanyak</a:t>
            </a:r>
            <a:r>
              <a:rPr lang="en-US" sz="1200" dirty="0" smtClean="0"/>
              <a:t> 221 </a:t>
            </a:r>
            <a:r>
              <a:rPr lang="en-US" sz="1200" dirty="0" err="1" smtClean="0"/>
              <a:t>pokok</a:t>
            </a:r>
            <a:r>
              <a:rPr lang="en-US" sz="1200" dirty="0" smtClean="0"/>
              <a:t> </a:t>
            </a:r>
            <a:r>
              <a:rPr lang="en-US" sz="1200" dirty="0" err="1" smtClean="0"/>
              <a:t>telah</a:t>
            </a:r>
            <a:r>
              <a:rPr lang="en-US" sz="1200" dirty="0" smtClean="0"/>
              <a:t> </a:t>
            </a:r>
            <a:r>
              <a:rPr lang="en-US" sz="1200" dirty="0" err="1" smtClean="0"/>
              <a:t>dipilih</a:t>
            </a:r>
            <a:r>
              <a:rPr lang="en-US" sz="1200" dirty="0" smtClean="0"/>
              <a:t> </a:t>
            </a:r>
            <a:r>
              <a:rPr lang="en-US" sz="1200" dirty="0" err="1" smtClean="0"/>
              <a:t>daripada</a:t>
            </a:r>
            <a:r>
              <a:rPr lang="en-US" sz="1200" dirty="0" smtClean="0"/>
              <a:t> </a:t>
            </a:r>
            <a:r>
              <a:rPr lang="en-US" sz="1200" dirty="0" err="1" smtClean="0"/>
              <a:t>kombinasi</a:t>
            </a:r>
            <a:r>
              <a:rPr lang="en-US" sz="1200" dirty="0" smtClean="0"/>
              <a:t> 23 </a:t>
            </a:r>
            <a:r>
              <a:rPr lang="en-US" sz="1200" dirty="0" err="1" smtClean="0"/>
              <a:t>jenis</a:t>
            </a:r>
            <a:r>
              <a:rPr lang="en-US" sz="1200" dirty="0" smtClean="0"/>
              <a:t> </a:t>
            </a:r>
            <a:r>
              <a:rPr lang="en-US" sz="1200" dirty="0" err="1" smtClean="0"/>
              <a:t>kacukan</a:t>
            </a:r>
            <a:r>
              <a:rPr lang="en-US" sz="1200" dirty="0" smtClean="0"/>
              <a:t> </a:t>
            </a:r>
            <a:r>
              <a:rPr lang="en-US" sz="1200" dirty="0" err="1" smtClean="0"/>
              <a:t>padi</a:t>
            </a:r>
            <a:r>
              <a:rPr lang="en-US" sz="1200" dirty="0" smtClean="0"/>
              <a:t> </a:t>
            </a:r>
            <a:r>
              <a:rPr lang="en-US" sz="1200" dirty="0" err="1" smtClean="0"/>
              <a:t>dan</a:t>
            </a:r>
            <a:r>
              <a:rPr lang="en-US" sz="1200" dirty="0" smtClean="0"/>
              <a:t> </a:t>
            </a:r>
            <a:r>
              <a:rPr lang="en-US" sz="1200" dirty="0" err="1" smtClean="0"/>
              <a:t>telah</a:t>
            </a:r>
            <a:r>
              <a:rPr lang="en-US" sz="1200" dirty="0" smtClean="0"/>
              <a:t> </a:t>
            </a:r>
            <a:r>
              <a:rPr lang="en-US" sz="1200" dirty="0" err="1" smtClean="0"/>
              <a:t>ditanam</a:t>
            </a:r>
            <a:r>
              <a:rPr lang="en-US" sz="1200" dirty="0" smtClean="0"/>
              <a:t> </a:t>
            </a:r>
            <a:r>
              <a:rPr lang="en-US" sz="1200" dirty="0" err="1" smtClean="0"/>
              <a:t>pada</a:t>
            </a:r>
            <a:r>
              <a:rPr lang="en-US" sz="1200" dirty="0" smtClean="0"/>
              <a:t> </a:t>
            </a:r>
            <a:r>
              <a:rPr lang="en-US" sz="1200" dirty="0" err="1" smtClean="0"/>
              <a:t>musim</a:t>
            </a:r>
            <a:r>
              <a:rPr lang="en-US" sz="1200" dirty="0" smtClean="0"/>
              <a:t> </a:t>
            </a:r>
            <a:r>
              <a:rPr lang="en-US" sz="1200" dirty="0" err="1" smtClean="0"/>
              <a:t>utama</a:t>
            </a:r>
            <a:r>
              <a:rPr lang="en-US" sz="1200" dirty="0" smtClean="0"/>
              <a:t> 2016/2017. </a:t>
            </a:r>
            <a:r>
              <a:rPr lang="en-US" sz="1200" dirty="0" err="1" smtClean="0"/>
              <a:t>Pada</a:t>
            </a:r>
            <a:r>
              <a:rPr lang="en-US" sz="1200" dirty="0" smtClean="0"/>
              <a:t> masa </a:t>
            </a:r>
            <a:r>
              <a:rPr lang="en-US" sz="1200" dirty="0" err="1" smtClean="0"/>
              <a:t>ini</a:t>
            </a:r>
            <a:r>
              <a:rPr lang="en-US" sz="1200" dirty="0" smtClean="0"/>
              <a:t> </a:t>
            </a:r>
            <a:r>
              <a:rPr lang="en-US" sz="1200" dirty="0" err="1" smtClean="0"/>
              <a:t>padi</a:t>
            </a:r>
            <a:r>
              <a:rPr lang="en-US" sz="1200" dirty="0" smtClean="0"/>
              <a:t> </a:t>
            </a:r>
            <a:r>
              <a:rPr lang="en-US" sz="1200" dirty="0" err="1" smtClean="0"/>
              <a:t>dalam</a:t>
            </a:r>
            <a:r>
              <a:rPr lang="en-US" sz="1200" dirty="0" smtClean="0"/>
              <a:t> </a:t>
            </a:r>
            <a:r>
              <a:rPr lang="en-US" sz="1200" dirty="0" err="1" smtClean="0"/>
              <a:t>peringkat</a:t>
            </a:r>
            <a:r>
              <a:rPr lang="en-US" sz="1200" dirty="0" smtClean="0"/>
              <a:t> </a:t>
            </a:r>
            <a:r>
              <a:rPr lang="en-US" sz="1200" dirty="0" err="1" smtClean="0"/>
              <a:t>masak</a:t>
            </a:r>
            <a:r>
              <a:rPr lang="en-US" sz="1200" dirty="0" smtClean="0"/>
              <a:t> </a:t>
            </a:r>
            <a:r>
              <a:rPr lang="en-US" sz="1200" dirty="0" err="1" smtClean="0"/>
              <a:t>dan</a:t>
            </a:r>
            <a:r>
              <a:rPr lang="en-US" sz="1200" dirty="0" smtClean="0"/>
              <a:t> </a:t>
            </a:r>
            <a:r>
              <a:rPr lang="en-US" sz="1200" dirty="0" err="1" smtClean="0"/>
              <a:t>pemilihan</a:t>
            </a:r>
            <a:r>
              <a:rPr lang="en-US" sz="1200" dirty="0" smtClean="0"/>
              <a:t> </a:t>
            </a:r>
            <a:r>
              <a:rPr lang="en-US" sz="1200" dirty="0" err="1" smtClean="0"/>
              <a:t>baka</a:t>
            </a:r>
            <a:r>
              <a:rPr lang="en-US" sz="1200" dirty="0" smtClean="0"/>
              <a:t> </a:t>
            </a:r>
            <a:r>
              <a:rPr lang="en-US" sz="1200" dirty="0" err="1" smtClean="0"/>
              <a:t>akan</a:t>
            </a:r>
            <a:r>
              <a:rPr lang="en-US" sz="1200" dirty="0" smtClean="0"/>
              <a:t> </a:t>
            </a:r>
            <a:r>
              <a:rPr lang="en-US" sz="1200" dirty="0" err="1" smtClean="0"/>
              <a:t>dilakukan</a:t>
            </a:r>
            <a:r>
              <a:rPr lang="en-US" sz="1200" dirty="0" smtClean="0"/>
              <a:t> </a:t>
            </a:r>
            <a:r>
              <a:rPr lang="en-US" sz="1200" dirty="0" err="1" smtClean="0"/>
              <a:t>apabila</a:t>
            </a:r>
            <a:r>
              <a:rPr lang="en-US" sz="1200" dirty="0" smtClean="0"/>
              <a:t> </a:t>
            </a:r>
            <a:r>
              <a:rPr lang="en-US" sz="1200" dirty="0" err="1" smtClean="0"/>
              <a:t>padi</a:t>
            </a:r>
            <a:r>
              <a:rPr lang="en-US" sz="1200" dirty="0" smtClean="0"/>
              <a:t> </a:t>
            </a:r>
            <a:r>
              <a:rPr lang="en-US" sz="1200" dirty="0" err="1" smtClean="0"/>
              <a:t>hampir</a:t>
            </a:r>
            <a:r>
              <a:rPr lang="en-US" sz="1200" dirty="0" smtClean="0"/>
              <a:t> </a:t>
            </a:r>
            <a:r>
              <a:rPr lang="en-US" sz="1200" dirty="0" err="1" smtClean="0"/>
              <a:t>masak</a:t>
            </a:r>
            <a:r>
              <a:rPr lang="en-US" sz="1200" dirty="0" smtClean="0"/>
              <a:t>. </a:t>
            </a:r>
            <a:endParaRPr lang="en-SG" sz="1200" dirty="0" smtClean="0"/>
          </a:p>
          <a:p>
            <a:r>
              <a:rPr lang="en-US" sz="1200" dirty="0" smtClean="0"/>
              <a:t> </a:t>
            </a:r>
            <a:endParaRPr lang="en-SG" sz="1200" dirty="0" smtClean="0"/>
          </a:p>
          <a:p>
            <a:r>
              <a:rPr lang="en-US" sz="1200" u="sng" dirty="0" err="1" smtClean="0"/>
              <a:t>Kajian</a:t>
            </a:r>
            <a:r>
              <a:rPr lang="en-US" sz="1200" u="sng" dirty="0" smtClean="0"/>
              <a:t> </a:t>
            </a:r>
            <a:r>
              <a:rPr lang="en-US" sz="1200" u="sng" dirty="0" err="1" smtClean="0"/>
              <a:t>Pemilihan</a:t>
            </a:r>
            <a:r>
              <a:rPr lang="en-US" sz="1200" u="sng" dirty="0" smtClean="0"/>
              <a:t> </a:t>
            </a:r>
            <a:r>
              <a:rPr lang="en-US" sz="1200" u="sng" dirty="0" err="1" smtClean="0"/>
              <a:t>baka</a:t>
            </a:r>
            <a:r>
              <a:rPr lang="en-US" sz="1200" u="sng" dirty="0" smtClean="0"/>
              <a:t> yang </a:t>
            </a:r>
            <a:r>
              <a:rPr lang="en-US" sz="1200" u="sng" dirty="0" err="1" smtClean="0"/>
              <a:t>berpotensi</a:t>
            </a:r>
            <a:r>
              <a:rPr lang="en-US" sz="1200" u="sng" dirty="0" smtClean="0"/>
              <a:t> </a:t>
            </a:r>
            <a:r>
              <a:rPr lang="en-US" sz="1200" u="sng" dirty="0" err="1" smtClean="0"/>
              <a:t>untuk</a:t>
            </a:r>
            <a:r>
              <a:rPr lang="en-US" sz="1200" u="sng" dirty="0" smtClean="0"/>
              <a:t> </a:t>
            </a:r>
            <a:r>
              <a:rPr lang="en-US" sz="1200" u="sng" dirty="0" err="1" smtClean="0"/>
              <a:t>ke</a:t>
            </a:r>
            <a:r>
              <a:rPr lang="en-US" sz="1200" u="sng" dirty="0" smtClean="0"/>
              <a:t> </a:t>
            </a:r>
            <a:r>
              <a:rPr lang="en-US" sz="1200" u="sng" dirty="0" err="1" smtClean="0"/>
              <a:t>peringkat</a:t>
            </a:r>
            <a:r>
              <a:rPr lang="en-US" sz="1200" u="sng" dirty="0" smtClean="0"/>
              <a:t> </a:t>
            </a:r>
            <a:r>
              <a:rPr lang="en-US" sz="1200" u="sng" dirty="0" err="1" smtClean="0"/>
              <a:t>percubaan</a:t>
            </a:r>
            <a:r>
              <a:rPr lang="en-US" sz="1200" u="sng" dirty="0" smtClean="0"/>
              <a:t> </a:t>
            </a:r>
            <a:r>
              <a:rPr lang="en-US" sz="1200" u="sng" dirty="0" err="1" smtClean="0"/>
              <a:t>hasil</a:t>
            </a:r>
            <a:endParaRPr lang="en-SG" sz="1200" dirty="0" smtClean="0"/>
          </a:p>
          <a:p>
            <a:r>
              <a:rPr lang="en-US" sz="1200" dirty="0" err="1" smtClean="0"/>
              <a:t>Sebanyak</a:t>
            </a:r>
            <a:r>
              <a:rPr lang="en-US" sz="1200" dirty="0" smtClean="0"/>
              <a:t> 10 </a:t>
            </a:r>
            <a:r>
              <a:rPr lang="en-US" sz="1200" dirty="0" err="1" smtClean="0"/>
              <a:t>baka</a:t>
            </a:r>
            <a:r>
              <a:rPr lang="en-US" sz="1200" dirty="0" smtClean="0"/>
              <a:t> </a:t>
            </a:r>
            <a:r>
              <a:rPr lang="en-US" sz="1200" dirty="0" err="1" smtClean="0"/>
              <a:t>telah</a:t>
            </a:r>
            <a:r>
              <a:rPr lang="en-US" sz="1200" dirty="0" smtClean="0"/>
              <a:t> </a:t>
            </a:r>
            <a:r>
              <a:rPr lang="en-US" sz="1200" dirty="0" err="1" smtClean="0"/>
              <a:t>ditanam</a:t>
            </a:r>
            <a:r>
              <a:rPr lang="en-US" sz="1200" dirty="0" smtClean="0"/>
              <a:t> di </a:t>
            </a:r>
            <a:r>
              <a:rPr lang="en-US" sz="1200" i="1" dirty="0" smtClean="0"/>
              <a:t>Greenhouse</a:t>
            </a:r>
            <a:r>
              <a:rPr lang="en-US" sz="1200" dirty="0" smtClean="0"/>
              <a:t> </a:t>
            </a:r>
            <a:r>
              <a:rPr lang="en-US" sz="1200" dirty="0" err="1" smtClean="0"/>
              <a:t>bagi</a:t>
            </a:r>
            <a:r>
              <a:rPr lang="en-US" sz="1200" dirty="0" smtClean="0"/>
              <a:t> </a:t>
            </a:r>
            <a:r>
              <a:rPr lang="en-US" sz="1200" dirty="0" err="1" smtClean="0"/>
              <a:t>kajian</a:t>
            </a:r>
            <a:r>
              <a:rPr lang="en-US" sz="1200" dirty="0" smtClean="0"/>
              <a:t> </a:t>
            </a:r>
            <a:r>
              <a:rPr lang="en-US" sz="1200" dirty="0" err="1" smtClean="0"/>
              <a:t>pemerhatian</a:t>
            </a:r>
            <a:r>
              <a:rPr lang="en-US" sz="1200" dirty="0" smtClean="0"/>
              <a:t> </a:t>
            </a:r>
            <a:r>
              <a:rPr lang="en-US" sz="1200" dirty="0" err="1" smtClean="0"/>
              <a:t>dari</a:t>
            </a:r>
            <a:r>
              <a:rPr lang="en-US" sz="1200" dirty="0" smtClean="0"/>
              <a:t> </a:t>
            </a:r>
            <a:r>
              <a:rPr lang="en-US" sz="1200" dirty="0" err="1" smtClean="0"/>
              <a:t>segi</a:t>
            </a:r>
            <a:r>
              <a:rPr lang="en-US" sz="1200" dirty="0" smtClean="0"/>
              <a:t> </a:t>
            </a:r>
            <a:r>
              <a:rPr lang="en-US" sz="1200" dirty="0" err="1" smtClean="0"/>
              <a:t>hasil</a:t>
            </a:r>
            <a:r>
              <a:rPr lang="en-US" sz="1200" dirty="0" smtClean="0"/>
              <a:t> </a:t>
            </a:r>
            <a:r>
              <a:rPr lang="en-US" sz="1200" dirty="0" err="1" smtClean="0"/>
              <a:t>dan</a:t>
            </a:r>
            <a:r>
              <a:rPr lang="en-US" sz="1200" dirty="0" smtClean="0"/>
              <a:t> </a:t>
            </a:r>
            <a:r>
              <a:rPr lang="en-US" sz="1200" dirty="0" err="1" smtClean="0"/>
              <a:t>ketahanan</a:t>
            </a:r>
            <a:r>
              <a:rPr lang="en-US" sz="1200" dirty="0" smtClean="0"/>
              <a:t> </a:t>
            </a:r>
            <a:r>
              <a:rPr lang="en-US" sz="1200" dirty="0" err="1" smtClean="0"/>
              <a:t>terhadap</a:t>
            </a:r>
            <a:r>
              <a:rPr lang="en-US" sz="1200" dirty="0" smtClean="0"/>
              <a:t> </a:t>
            </a:r>
            <a:r>
              <a:rPr lang="en-US" sz="1200" dirty="0" err="1" smtClean="0"/>
              <a:t>penyakit</a:t>
            </a:r>
            <a:r>
              <a:rPr lang="en-US" sz="1200" dirty="0" smtClean="0"/>
              <a:t> </a:t>
            </a:r>
            <a:r>
              <a:rPr lang="en-US" sz="1200" dirty="0" err="1" smtClean="0"/>
              <a:t>dan</a:t>
            </a:r>
            <a:r>
              <a:rPr lang="en-US" sz="1200" dirty="0" smtClean="0"/>
              <a:t> </a:t>
            </a:r>
            <a:r>
              <a:rPr lang="en-US" sz="1200" dirty="0" err="1" smtClean="0"/>
              <a:t>musuh</a:t>
            </a:r>
            <a:r>
              <a:rPr lang="en-US" sz="1200" dirty="0" smtClean="0"/>
              <a:t> </a:t>
            </a:r>
            <a:r>
              <a:rPr lang="en-US" sz="1200" dirty="0" err="1" smtClean="0"/>
              <a:t>serangga</a:t>
            </a:r>
            <a:r>
              <a:rPr lang="en-US" sz="1200" dirty="0" smtClean="0"/>
              <a:t>. </a:t>
            </a:r>
            <a:r>
              <a:rPr lang="en-US" sz="1200" dirty="0" err="1" smtClean="0"/>
              <a:t>Pada</a:t>
            </a:r>
            <a:r>
              <a:rPr lang="en-US" sz="1200" dirty="0" smtClean="0"/>
              <a:t> </a:t>
            </a:r>
            <a:r>
              <a:rPr lang="en-US" sz="1200" dirty="0" err="1" smtClean="0"/>
              <a:t>masani</a:t>
            </a:r>
            <a:r>
              <a:rPr lang="en-US" sz="1200" dirty="0" smtClean="0"/>
              <a:t> </a:t>
            </a:r>
            <a:r>
              <a:rPr lang="en-US" sz="1200" dirty="0" err="1" smtClean="0"/>
              <a:t>padi</a:t>
            </a:r>
            <a:r>
              <a:rPr lang="en-US" sz="1200" dirty="0" smtClean="0"/>
              <a:t> </a:t>
            </a:r>
            <a:r>
              <a:rPr lang="en-US" sz="1200" dirty="0" err="1" smtClean="0"/>
              <a:t>dalam</a:t>
            </a:r>
            <a:r>
              <a:rPr lang="en-US" sz="1200" dirty="0" smtClean="0"/>
              <a:t> </a:t>
            </a:r>
            <a:r>
              <a:rPr lang="en-US" sz="1200" dirty="0" err="1" smtClean="0"/>
              <a:t>peringkat</a:t>
            </a:r>
            <a:r>
              <a:rPr lang="en-US" sz="1200" dirty="0" smtClean="0"/>
              <a:t> </a:t>
            </a:r>
            <a:r>
              <a:rPr lang="en-US" sz="1200" dirty="0" err="1" smtClean="0"/>
              <a:t>masak</a:t>
            </a:r>
            <a:r>
              <a:rPr lang="en-US" sz="1200" dirty="0" smtClean="0"/>
              <a:t> </a:t>
            </a:r>
            <a:r>
              <a:rPr lang="en-US" sz="1200" dirty="0" err="1" smtClean="0"/>
              <a:t>dan</a:t>
            </a:r>
            <a:r>
              <a:rPr lang="en-US" sz="1200" dirty="0" smtClean="0"/>
              <a:t> </a:t>
            </a:r>
            <a:r>
              <a:rPr lang="en-US" sz="1200" dirty="0" err="1" smtClean="0"/>
              <a:t>pemilihan</a:t>
            </a:r>
            <a:r>
              <a:rPr lang="en-US" sz="1200" dirty="0" smtClean="0"/>
              <a:t> </a:t>
            </a:r>
            <a:r>
              <a:rPr lang="en-US" sz="1200" dirty="0" err="1" smtClean="0"/>
              <a:t>baka</a:t>
            </a:r>
            <a:r>
              <a:rPr lang="en-US" sz="1200" dirty="0" smtClean="0"/>
              <a:t> </a:t>
            </a:r>
            <a:r>
              <a:rPr lang="en-US" sz="1200" dirty="0" err="1" smtClean="0"/>
              <a:t>dan</a:t>
            </a:r>
            <a:r>
              <a:rPr lang="en-US" sz="1200" dirty="0" smtClean="0"/>
              <a:t> </a:t>
            </a:r>
            <a:r>
              <a:rPr lang="en-US" sz="1200" dirty="0" err="1" smtClean="0"/>
              <a:t>pengambilan</a:t>
            </a:r>
            <a:r>
              <a:rPr lang="en-US" sz="1200" dirty="0" smtClean="0"/>
              <a:t> </a:t>
            </a:r>
            <a:r>
              <a:rPr lang="en-US" sz="1200" dirty="0" err="1" smtClean="0"/>
              <a:t>sampel</a:t>
            </a:r>
            <a:r>
              <a:rPr lang="en-US" sz="1200" dirty="0" smtClean="0"/>
              <a:t> </a:t>
            </a:r>
            <a:r>
              <a:rPr lang="en-US" sz="1200" dirty="0" err="1" smtClean="0"/>
              <a:t>untuk</a:t>
            </a:r>
            <a:r>
              <a:rPr lang="en-US" sz="1200" dirty="0" smtClean="0"/>
              <a:t> </a:t>
            </a:r>
            <a:r>
              <a:rPr lang="en-US" sz="1200" dirty="0" err="1" smtClean="0"/>
              <a:t>peringkat</a:t>
            </a:r>
            <a:r>
              <a:rPr lang="en-US" sz="1200" dirty="0" smtClean="0"/>
              <a:t> </a:t>
            </a:r>
            <a:r>
              <a:rPr lang="en-US" sz="1200" dirty="0" err="1" smtClean="0"/>
              <a:t>percubaan</a:t>
            </a:r>
            <a:r>
              <a:rPr lang="en-US" sz="1200" dirty="0" smtClean="0"/>
              <a:t> </a:t>
            </a:r>
            <a:r>
              <a:rPr lang="en-US" sz="1200" dirty="0" err="1" smtClean="0"/>
              <a:t>hasil</a:t>
            </a:r>
            <a:r>
              <a:rPr lang="en-US" sz="1200" dirty="0" smtClean="0"/>
              <a:t> </a:t>
            </a:r>
            <a:r>
              <a:rPr lang="en-US" sz="1200" dirty="0" err="1" smtClean="0"/>
              <a:t>akan</a:t>
            </a:r>
            <a:r>
              <a:rPr lang="en-US" sz="1200" dirty="0" smtClean="0"/>
              <a:t> </a:t>
            </a:r>
            <a:r>
              <a:rPr lang="en-US" sz="1200" dirty="0" err="1" smtClean="0"/>
              <a:t>dilakukan</a:t>
            </a:r>
            <a:r>
              <a:rPr lang="en-US" sz="1200" dirty="0" smtClean="0"/>
              <a:t>. </a:t>
            </a:r>
            <a:endParaRPr lang="en-SG" sz="1200" dirty="0" smtClean="0"/>
          </a:p>
          <a:p>
            <a:r>
              <a:rPr lang="en-US" sz="1200" dirty="0" smtClean="0"/>
              <a:t> </a:t>
            </a:r>
            <a:endParaRPr lang="en-SG" sz="1200" dirty="0" smtClean="0"/>
          </a:p>
          <a:p>
            <a:r>
              <a:rPr lang="en-US" sz="1200" u="sng" dirty="0" err="1" smtClean="0"/>
              <a:t>Kajian</a:t>
            </a:r>
            <a:r>
              <a:rPr lang="en-US" sz="1200" u="sng" dirty="0" smtClean="0"/>
              <a:t> </a:t>
            </a:r>
            <a:r>
              <a:rPr lang="en-US" sz="1200" u="sng" dirty="0" err="1" smtClean="0"/>
              <a:t>Percubaan</a:t>
            </a:r>
            <a:r>
              <a:rPr lang="en-US" sz="1200" u="sng" dirty="0" smtClean="0"/>
              <a:t> </a:t>
            </a:r>
            <a:r>
              <a:rPr lang="en-US" sz="1200" u="sng" dirty="0" err="1" smtClean="0"/>
              <a:t>Hasil</a:t>
            </a:r>
            <a:r>
              <a:rPr lang="en-US" sz="1200" u="sng" dirty="0" smtClean="0"/>
              <a:t> </a:t>
            </a:r>
            <a:endParaRPr lang="en-SG" sz="1200" dirty="0" smtClean="0"/>
          </a:p>
          <a:p>
            <a:r>
              <a:rPr lang="en-US" sz="1200" dirty="0" smtClean="0"/>
              <a:t> </a:t>
            </a:r>
            <a:endParaRPr lang="en-SG" sz="1200" dirty="0" smtClean="0"/>
          </a:p>
          <a:p>
            <a:r>
              <a:rPr lang="en-US" sz="1200" dirty="0" err="1" smtClean="0"/>
              <a:t>Sebanyak</a:t>
            </a:r>
            <a:r>
              <a:rPr lang="en-US" sz="1200" dirty="0" smtClean="0"/>
              <a:t> 10 </a:t>
            </a:r>
            <a:r>
              <a:rPr lang="en-US" sz="1200" dirty="0" err="1" smtClean="0"/>
              <a:t>baka</a:t>
            </a:r>
            <a:r>
              <a:rPr lang="en-US" sz="1200" dirty="0" smtClean="0"/>
              <a:t> </a:t>
            </a:r>
            <a:r>
              <a:rPr lang="en-US" sz="1200" dirty="0" err="1" smtClean="0"/>
              <a:t>telah</a:t>
            </a:r>
            <a:r>
              <a:rPr lang="en-US" sz="1200" dirty="0" smtClean="0"/>
              <a:t> </a:t>
            </a:r>
            <a:r>
              <a:rPr lang="en-US" sz="1200" dirty="0" err="1" smtClean="0"/>
              <a:t>ditanam</a:t>
            </a:r>
            <a:r>
              <a:rPr lang="en-US" sz="1200" dirty="0" smtClean="0"/>
              <a:t> di </a:t>
            </a:r>
            <a:r>
              <a:rPr lang="en-US" sz="1200" dirty="0" err="1" smtClean="0"/>
              <a:t>ladang</a:t>
            </a:r>
            <a:r>
              <a:rPr lang="en-US" sz="1200" dirty="0" smtClean="0"/>
              <a:t> </a:t>
            </a:r>
            <a:r>
              <a:rPr lang="en-US" sz="1200" dirty="0" err="1" smtClean="0"/>
              <a:t>penyelidikan</a:t>
            </a:r>
            <a:r>
              <a:rPr lang="en-US" sz="1200" dirty="0" smtClean="0"/>
              <a:t> </a:t>
            </a:r>
            <a:r>
              <a:rPr lang="en-US" sz="1200" dirty="0" err="1" smtClean="0"/>
              <a:t>padi</a:t>
            </a:r>
            <a:r>
              <a:rPr lang="en-US" sz="1200" dirty="0" smtClean="0"/>
              <a:t>, </a:t>
            </a:r>
            <a:r>
              <a:rPr lang="en-US" sz="1200" dirty="0" err="1" smtClean="0"/>
              <a:t>Wasan</a:t>
            </a:r>
            <a:r>
              <a:rPr lang="en-US" sz="1200" dirty="0" smtClean="0"/>
              <a:t> </a:t>
            </a:r>
            <a:r>
              <a:rPr lang="en-US" sz="1200" dirty="0" err="1" smtClean="0"/>
              <a:t>bagi</a:t>
            </a:r>
            <a:r>
              <a:rPr lang="en-US" sz="1200" dirty="0" smtClean="0"/>
              <a:t> </a:t>
            </a:r>
            <a:r>
              <a:rPr lang="en-US" sz="1200" dirty="0" err="1" smtClean="0"/>
              <a:t>kajian</a:t>
            </a:r>
            <a:r>
              <a:rPr lang="en-US" sz="1200" dirty="0" smtClean="0"/>
              <a:t> </a:t>
            </a:r>
            <a:r>
              <a:rPr lang="en-US" sz="1200" dirty="0" err="1" smtClean="0"/>
              <a:t>hasil</a:t>
            </a:r>
            <a:r>
              <a:rPr lang="en-US" sz="1200" dirty="0" smtClean="0"/>
              <a:t>. </a:t>
            </a:r>
            <a:r>
              <a:rPr lang="en-US" sz="1200" dirty="0" err="1" smtClean="0"/>
              <a:t>Pada</a:t>
            </a:r>
            <a:r>
              <a:rPr lang="en-US" sz="1200" dirty="0" smtClean="0"/>
              <a:t> masa </a:t>
            </a:r>
            <a:r>
              <a:rPr lang="en-US" sz="1200" dirty="0" err="1" smtClean="0"/>
              <a:t>ini</a:t>
            </a:r>
            <a:r>
              <a:rPr lang="en-US" sz="1200" dirty="0" smtClean="0"/>
              <a:t> </a:t>
            </a:r>
            <a:r>
              <a:rPr lang="en-US" sz="1200" dirty="0" err="1" smtClean="0"/>
              <a:t>padi</a:t>
            </a:r>
            <a:r>
              <a:rPr lang="en-US" sz="1200" dirty="0" smtClean="0"/>
              <a:t> </a:t>
            </a:r>
            <a:r>
              <a:rPr lang="en-US" sz="1200" dirty="0" err="1" smtClean="0"/>
              <a:t>dalam</a:t>
            </a:r>
            <a:r>
              <a:rPr lang="en-US" sz="1200" dirty="0" smtClean="0"/>
              <a:t> </a:t>
            </a:r>
            <a:r>
              <a:rPr lang="en-US" sz="1200" dirty="0" err="1" smtClean="0"/>
              <a:t>peringkat</a:t>
            </a:r>
            <a:r>
              <a:rPr lang="en-US" sz="1200" dirty="0" smtClean="0"/>
              <a:t> </a:t>
            </a:r>
            <a:r>
              <a:rPr lang="en-US" sz="1200" dirty="0" err="1" smtClean="0"/>
              <a:t>masak</a:t>
            </a:r>
            <a:r>
              <a:rPr lang="en-US" sz="1200" dirty="0" smtClean="0"/>
              <a:t>. </a:t>
            </a:r>
            <a:endParaRPr lang="en-US" dirty="0" smtClean="0"/>
          </a:p>
          <a:p>
            <a:endParaRPr lang="en-US" dirty="0"/>
          </a:p>
        </p:txBody>
      </p:sp>
      <p:sp>
        <p:nvSpPr>
          <p:cNvPr id="4" name="Slide Number Placeholder 3"/>
          <p:cNvSpPr>
            <a:spLocks noGrp="1"/>
          </p:cNvSpPr>
          <p:nvPr>
            <p:ph type="sldNum" sz="quarter" idx="10"/>
          </p:nvPr>
        </p:nvSpPr>
        <p:spPr/>
        <p:txBody>
          <a:bodyPr/>
          <a:lstStyle/>
          <a:p>
            <a:fld id="{EC111FA4-7AE2-4D47-A548-9F13C89C2441}" type="slidenum">
              <a:rPr lang="en-SG" smtClean="0"/>
              <a:t>5</a:t>
            </a:fld>
            <a:endParaRPr lang="en-SG"/>
          </a:p>
        </p:txBody>
      </p:sp>
    </p:spTree>
    <p:extLst>
      <p:ext uri="{BB962C8B-B14F-4D97-AF65-F5344CB8AC3E}">
        <p14:creationId xmlns:p14="http://schemas.microsoft.com/office/powerpoint/2010/main" val="9617210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10"/>
          </p:nvPr>
        </p:nvSpPr>
        <p:spPr/>
        <p:txBody>
          <a:bodyPr/>
          <a:lstStyle/>
          <a:p>
            <a:fld id="{61D944EE-E5AC-46CA-AECC-EC338C333C6B}" type="slidenum">
              <a:rPr lang="en-SG" smtClean="0"/>
              <a:t>12</a:t>
            </a:fld>
            <a:endParaRPr lang="en-SG"/>
          </a:p>
        </p:txBody>
      </p:sp>
    </p:spTree>
    <p:extLst>
      <p:ext uri="{BB962C8B-B14F-4D97-AF65-F5344CB8AC3E}">
        <p14:creationId xmlns:p14="http://schemas.microsoft.com/office/powerpoint/2010/main" val="33536623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10"/>
          </p:nvPr>
        </p:nvSpPr>
        <p:spPr/>
        <p:txBody>
          <a:bodyPr/>
          <a:lstStyle/>
          <a:p>
            <a:fld id="{61D944EE-E5AC-46CA-AECC-EC338C333C6B}" type="slidenum">
              <a:rPr lang="en-SG" smtClean="0"/>
              <a:t>13</a:t>
            </a:fld>
            <a:endParaRPr lang="en-SG"/>
          </a:p>
        </p:txBody>
      </p:sp>
    </p:spTree>
    <p:extLst>
      <p:ext uri="{BB962C8B-B14F-4D97-AF65-F5344CB8AC3E}">
        <p14:creationId xmlns:p14="http://schemas.microsoft.com/office/powerpoint/2010/main" val="42576285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MY" sz="1200" dirty="0" smtClean="0"/>
              <a:t>Current Situation for Mass-Rearing of Lady Beetle</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MY" sz="1200" kern="1200" dirty="0" smtClean="0">
                <a:solidFill>
                  <a:schemeClr val="tx1"/>
                </a:solidFill>
                <a:effectLst/>
                <a:latin typeface="+mn-lt"/>
                <a:ea typeface="+mn-ea"/>
                <a:cs typeface="+mn-cs"/>
              </a:rPr>
              <a:t>Limitation of food resource</a:t>
            </a:r>
            <a:r>
              <a:rPr lang="en-MY" sz="1200" kern="1200" baseline="0" dirty="0" smtClean="0">
                <a:solidFill>
                  <a:schemeClr val="tx1"/>
                </a:solidFill>
                <a:effectLst/>
                <a:latin typeface="+mn-lt"/>
                <a:ea typeface="+mn-ea"/>
                <a:cs typeface="+mn-cs"/>
              </a:rPr>
              <a:t> (not enough man-labour to do the task of collecting insects for </a:t>
            </a:r>
            <a:r>
              <a:rPr lang="en-MY" sz="1200" kern="1200" baseline="0" dirty="0" err="1" smtClean="0">
                <a:solidFill>
                  <a:schemeClr val="tx1"/>
                </a:solidFill>
                <a:effectLst/>
                <a:latin typeface="+mn-lt"/>
                <a:ea typeface="+mn-ea"/>
                <a:cs typeface="+mn-cs"/>
              </a:rPr>
              <a:t>Bettle’s</a:t>
            </a:r>
            <a:r>
              <a:rPr lang="en-MY" sz="1200" kern="1200" baseline="0" dirty="0" smtClean="0">
                <a:solidFill>
                  <a:schemeClr val="tx1"/>
                </a:solidFill>
                <a:effectLst/>
                <a:latin typeface="+mn-lt"/>
                <a:ea typeface="+mn-ea"/>
                <a:cs typeface="+mn-cs"/>
              </a:rPr>
              <a:t> food) ;</a:t>
            </a:r>
            <a:r>
              <a:rPr lang="en-MY" sz="1200" kern="1200" dirty="0" smtClean="0">
                <a:solidFill>
                  <a:schemeClr val="tx1"/>
                </a:solidFill>
                <a:effectLst/>
                <a:latin typeface="+mn-lt"/>
                <a:ea typeface="+mn-ea"/>
                <a:cs typeface="+mn-cs"/>
              </a:rPr>
              <a:t> switched to culture aphids by growing long beans without insect control the attempt was successful at the start but over time, as the population of aphids grow, the population of natural enemies of the aphids increased as well – we ended up with depressed source of food for the beetle. To overcome this, we tried to grow aphids on long beans in caged environment with the objective of letting the aphids grow without the intrusion of natural enemies, however, the long beans were not as healthy as we would like them to be and even the good ones were not able to accommodate aphids as much as the ones we planted in open environment.</a:t>
            </a:r>
            <a:endParaRPr lang="en-MY" sz="1200" kern="1200" baseline="0" dirty="0" smtClean="0">
              <a:solidFill>
                <a:schemeClr val="tx1"/>
              </a:solidFill>
              <a:effectLst/>
              <a:latin typeface="+mn-lt"/>
              <a:ea typeface="+mn-ea"/>
              <a:cs typeface="+mn-cs"/>
            </a:endParaRP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MY" sz="1200" kern="1200" dirty="0" smtClean="0">
                <a:solidFill>
                  <a:schemeClr val="tx1"/>
                </a:solidFill>
                <a:effectLst/>
                <a:latin typeface="+mn-lt"/>
                <a:ea typeface="+mn-ea"/>
                <a:cs typeface="+mn-cs"/>
              </a:rPr>
              <a:t>Unsuitable lady beetle of choice -started the experiment with paddy </a:t>
            </a:r>
            <a:r>
              <a:rPr lang="en-MY" sz="1200" kern="1200" dirty="0" err="1" smtClean="0">
                <a:solidFill>
                  <a:schemeClr val="tx1"/>
                </a:solidFill>
                <a:effectLst/>
                <a:latin typeface="+mn-lt"/>
                <a:ea typeface="+mn-ea"/>
                <a:cs typeface="+mn-cs"/>
              </a:rPr>
              <a:t>biocontrol</a:t>
            </a:r>
            <a:r>
              <a:rPr lang="en-MY" sz="1200" kern="1200" dirty="0" smtClean="0">
                <a:solidFill>
                  <a:schemeClr val="tx1"/>
                </a:solidFill>
                <a:effectLst/>
                <a:latin typeface="+mn-lt"/>
                <a:ea typeface="+mn-ea"/>
                <a:cs typeface="+mn-cs"/>
              </a:rPr>
              <a:t> in mind. However, after witnessing very active feeding behaviour from a different species of lady beetle (one of the natural enemies that was feeding on aphids of long beans), we thought that perhaps we should have studied the more vigorous lady beetle instead. Near the end of the experiment, we did notice that the lady beetle population inside our ‘insect cage’ was dominated by the vigorous species, both in population and food competition. </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MY" sz="1200" kern="1200" dirty="0" smtClean="0">
                <a:solidFill>
                  <a:schemeClr val="tx1"/>
                </a:solidFill>
                <a:effectLst/>
                <a:latin typeface="+mn-lt"/>
                <a:ea typeface="+mn-ea"/>
                <a:cs typeface="+mn-cs"/>
              </a:rPr>
              <a:t>Inexperience in hands-on technical aspect; therefore seeking training for mass-rearing project</a:t>
            </a:r>
            <a:endParaRPr lang="en-MY" sz="120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MY" sz="1200" dirty="0" smtClean="0"/>
              <a:t>Current Situation</a:t>
            </a:r>
            <a:r>
              <a:rPr lang="en-MY" sz="1200" baseline="0" dirty="0" smtClean="0"/>
              <a:t> for Snail Extract Fertilizer </a:t>
            </a:r>
          </a:p>
          <a:p>
            <a:pPr marL="0" marR="0" indent="0" algn="l" defTabSz="914400" rtl="0" eaLnBrk="1" fontAlgn="auto" latinLnBrk="0" hangingPunct="1">
              <a:lnSpc>
                <a:spcPct val="100000"/>
              </a:lnSpc>
              <a:spcBef>
                <a:spcPts val="0"/>
              </a:spcBef>
              <a:spcAft>
                <a:spcPts val="0"/>
              </a:spcAft>
              <a:buClrTx/>
              <a:buSzTx/>
              <a:buFontTx/>
              <a:buNone/>
              <a:tabLst/>
              <a:defRPr/>
            </a:pPr>
            <a:r>
              <a:rPr lang="en-MY" sz="1200" dirty="0" smtClean="0"/>
              <a:t>- Currently </a:t>
            </a:r>
            <a:r>
              <a:rPr lang="en-MY" sz="1200" dirty="0" err="1" smtClean="0"/>
              <a:t>ongoing</a:t>
            </a:r>
            <a:r>
              <a:rPr lang="en-MY" sz="1200" dirty="0" smtClean="0"/>
              <a:t> potted paddy experiment comparing effectiveness of using snail extract as fertilizer with conventional fertilizers</a:t>
            </a:r>
            <a:endParaRPr lang="en-SG" sz="1200" dirty="0" smtClean="0"/>
          </a:p>
          <a:p>
            <a:endParaRPr lang="en-SG" dirty="0"/>
          </a:p>
        </p:txBody>
      </p:sp>
      <p:sp>
        <p:nvSpPr>
          <p:cNvPr id="4" name="Slide Number Placeholder 3"/>
          <p:cNvSpPr>
            <a:spLocks noGrp="1"/>
          </p:cNvSpPr>
          <p:nvPr>
            <p:ph type="sldNum" sz="quarter" idx="10"/>
          </p:nvPr>
        </p:nvSpPr>
        <p:spPr/>
        <p:txBody>
          <a:bodyPr/>
          <a:lstStyle/>
          <a:p>
            <a:fld id="{61D944EE-E5AC-46CA-AECC-EC338C333C6B}" type="slidenum">
              <a:rPr lang="en-SG" smtClean="0"/>
              <a:t>14</a:t>
            </a:fld>
            <a:endParaRPr lang="en-SG"/>
          </a:p>
        </p:txBody>
      </p:sp>
    </p:spTree>
    <p:extLst>
      <p:ext uri="{BB962C8B-B14F-4D97-AF65-F5344CB8AC3E}">
        <p14:creationId xmlns:p14="http://schemas.microsoft.com/office/powerpoint/2010/main" val="42126732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observation and maintenance of the treated trees are still on going (almost 6 months after treatment and at early fruiting stage at the moment) so as to conclude the effect of the treatment on the fruit quality and yield, although the method did not completely eliminate the inoculum, the heat may have at least reduced the bacteria and thus the symptoms may also be alleviated. </a:t>
            </a:r>
            <a:endParaRPr lang="en-SG" dirty="0"/>
          </a:p>
        </p:txBody>
      </p:sp>
      <p:sp>
        <p:nvSpPr>
          <p:cNvPr id="4" name="Slide Number Placeholder 3"/>
          <p:cNvSpPr>
            <a:spLocks noGrp="1"/>
          </p:cNvSpPr>
          <p:nvPr>
            <p:ph type="sldNum" sz="quarter" idx="10"/>
          </p:nvPr>
        </p:nvSpPr>
        <p:spPr/>
        <p:txBody>
          <a:bodyPr/>
          <a:lstStyle/>
          <a:p>
            <a:fld id="{61D944EE-E5AC-46CA-AECC-EC338C333C6B}" type="slidenum">
              <a:rPr lang="en-SG" smtClean="0"/>
              <a:t>15</a:t>
            </a:fld>
            <a:endParaRPr lang="en-SG"/>
          </a:p>
        </p:txBody>
      </p:sp>
    </p:spTree>
    <p:extLst>
      <p:ext uri="{BB962C8B-B14F-4D97-AF65-F5344CB8AC3E}">
        <p14:creationId xmlns:p14="http://schemas.microsoft.com/office/powerpoint/2010/main" val="35335859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result of the trials was not conclusive due to various environmental factors in the field or research plots which affected the quality of the results. Result on the negative control or susceptible lines was inconsistent. </a:t>
            </a:r>
            <a:endParaRPr lang="en-SG"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Currently the field has been prepared to start another round of Blast Screening </a:t>
            </a:r>
            <a:r>
              <a:rPr lang="en-US" sz="1200" kern="1200" dirty="0" err="1" smtClean="0">
                <a:solidFill>
                  <a:schemeClr val="tx1"/>
                </a:solidFill>
                <a:effectLst/>
                <a:latin typeface="+mn-lt"/>
                <a:ea typeface="+mn-ea"/>
                <a:cs typeface="+mn-cs"/>
              </a:rPr>
              <a:t>activities,to</a:t>
            </a:r>
            <a:r>
              <a:rPr lang="en-US" sz="1200" kern="1200" dirty="0" smtClean="0">
                <a:solidFill>
                  <a:schemeClr val="tx1"/>
                </a:solidFill>
                <a:effectLst/>
                <a:latin typeface="+mn-lt"/>
                <a:ea typeface="+mn-ea"/>
                <a:cs typeface="+mn-cs"/>
              </a:rPr>
              <a:t> be assessed end of May 2017, the varieties to be tested are as follows: </a:t>
            </a:r>
            <a:r>
              <a:rPr lang="en-US" sz="1200" kern="1200" dirty="0" err="1" smtClean="0">
                <a:solidFill>
                  <a:schemeClr val="tx1"/>
                </a:solidFill>
                <a:effectLst/>
                <a:latin typeface="+mn-lt"/>
                <a:ea typeface="+mn-ea"/>
                <a:cs typeface="+mn-cs"/>
              </a:rPr>
              <a:t>Bario</a:t>
            </a:r>
            <a:r>
              <a:rPr lang="en-US" sz="1200" kern="1200" dirty="0" smtClean="0">
                <a:solidFill>
                  <a:schemeClr val="tx1"/>
                </a:solidFill>
                <a:effectLst/>
                <a:latin typeface="+mn-lt"/>
                <a:ea typeface="+mn-ea"/>
                <a:cs typeface="+mn-cs"/>
              </a:rPr>
              <a:t>/NSIC RC-156, PR 36732-B-81-4-3 /LAILA, NSIC RC-160, LAILA/ HS 8011, </a:t>
            </a:r>
            <a:r>
              <a:rPr lang="en-US" sz="1200" kern="1200" dirty="0" err="1" smtClean="0">
                <a:solidFill>
                  <a:schemeClr val="tx1"/>
                </a:solidFill>
                <a:effectLst/>
                <a:latin typeface="+mn-lt"/>
                <a:ea typeface="+mn-ea"/>
                <a:cs typeface="+mn-cs"/>
              </a:rPr>
              <a:t>Tadukan</a:t>
            </a:r>
            <a:r>
              <a:rPr lang="en-US" sz="1200" kern="1200" dirty="0" smtClean="0">
                <a:solidFill>
                  <a:schemeClr val="tx1"/>
                </a:solidFill>
                <a:effectLst/>
                <a:latin typeface="+mn-lt"/>
                <a:ea typeface="+mn-ea"/>
                <a:cs typeface="+mn-cs"/>
              </a:rPr>
              <a:t> (Positive Control/ Resistant Line) and </a:t>
            </a:r>
            <a:r>
              <a:rPr lang="en-US" sz="1200" kern="1200" dirty="0" err="1" smtClean="0">
                <a:solidFill>
                  <a:schemeClr val="tx1"/>
                </a:solidFill>
                <a:effectLst/>
                <a:latin typeface="+mn-lt"/>
                <a:ea typeface="+mn-ea"/>
                <a:cs typeface="+mn-cs"/>
              </a:rPr>
              <a:t>Laila</a:t>
            </a:r>
            <a:r>
              <a:rPr lang="en-US" sz="1200" kern="1200" dirty="0" smtClean="0">
                <a:solidFill>
                  <a:schemeClr val="tx1"/>
                </a:solidFill>
                <a:effectLst/>
                <a:latin typeface="+mn-lt"/>
                <a:ea typeface="+mn-ea"/>
                <a:cs typeface="+mn-cs"/>
              </a:rPr>
              <a:t> (Negative Control/ Susceptible Line)</a:t>
            </a:r>
            <a:endParaRPr lang="en-SG" dirty="0"/>
          </a:p>
        </p:txBody>
      </p:sp>
      <p:sp>
        <p:nvSpPr>
          <p:cNvPr id="4" name="Slide Number Placeholder 3"/>
          <p:cNvSpPr>
            <a:spLocks noGrp="1"/>
          </p:cNvSpPr>
          <p:nvPr>
            <p:ph type="sldNum" sz="quarter" idx="10"/>
          </p:nvPr>
        </p:nvSpPr>
        <p:spPr/>
        <p:txBody>
          <a:bodyPr/>
          <a:lstStyle/>
          <a:p>
            <a:fld id="{61D944EE-E5AC-46CA-AECC-EC338C333C6B}" type="slidenum">
              <a:rPr lang="en-SG" smtClean="0"/>
              <a:t>16</a:t>
            </a:fld>
            <a:endParaRPr lang="en-SG"/>
          </a:p>
        </p:txBody>
      </p:sp>
    </p:spTree>
    <p:extLst>
      <p:ext uri="{BB962C8B-B14F-4D97-AF65-F5344CB8AC3E}">
        <p14:creationId xmlns:p14="http://schemas.microsoft.com/office/powerpoint/2010/main" val="2245722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10"/>
          </p:nvPr>
        </p:nvSpPr>
        <p:spPr/>
        <p:txBody>
          <a:bodyPr/>
          <a:lstStyle/>
          <a:p>
            <a:fld id="{61D944EE-E5AC-46CA-AECC-EC338C333C6B}" type="slidenum">
              <a:rPr lang="en-SG" smtClean="0"/>
              <a:t>17</a:t>
            </a:fld>
            <a:endParaRPr lang="en-SG"/>
          </a:p>
        </p:txBody>
      </p:sp>
    </p:spTree>
    <p:extLst>
      <p:ext uri="{BB962C8B-B14F-4D97-AF65-F5344CB8AC3E}">
        <p14:creationId xmlns:p14="http://schemas.microsoft.com/office/powerpoint/2010/main" val="3698068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10"/>
          </p:nvPr>
        </p:nvSpPr>
        <p:spPr/>
        <p:txBody>
          <a:bodyPr/>
          <a:lstStyle/>
          <a:p>
            <a:fld id="{61D944EE-E5AC-46CA-AECC-EC338C333C6B}" type="slidenum">
              <a:rPr lang="en-SG" smtClean="0"/>
              <a:t>18</a:t>
            </a:fld>
            <a:endParaRPr lang="en-SG"/>
          </a:p>
        </p:txBody>
      </p:sp>
    </p:spTree>
    <p:extLst>
      <p:ext uri="{BB962C8B-B14F-4D97-AF65-F5344CB8AC3E}">
        <p14:creationId xmlns:p14="http://schemas.microsoft.com/office/powerpoint/2010/main" val="23050404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SG"/>
          </a:p>
        </p:txBody>
      </p:sp>
      <p:sp>
        <p:nvSpPr>
          <p:cNvPr id="4" name="Date Placeholder 3"/>
          <p:cNvSpPr>
            <a:spLocks noGrp="1"/>
          </p:cNvSpPr>
          <p:nvPr>
            <p:ph type="dt" sz="half" idx="10"/>
          </p:nvPr>
        </p:nvSpPr>
        <p:spPr/>
        <p:txBody>
          <a:bodyPr/>
          <a:lstStyle/>
          <a:p>
            <a:fld id="{84767F7A-9F04-4CB4-9E2E-2DAECC4838A7}" type="datetimeFigureOut">
              <a:rPr lang="en-SG" smtClean="0"/>
              <a:t>5/11/2017</a:t>
            </a:fld>
            <a:endParaRPr lang="en-SG"/>
          </a:p>
        </p:txBody>
      </p:sp>
      <p:sp>
        <p:nvSpPr>
          <p:cNvPr id="5" name="Footer Placeholder 4"/>
          <p:cNvSpPr>
            <a:spLocks noGrp="1"/>
          </p:cNvSpPr>
          <p:nvPr>
            <p:ph type="ftr" sz="quarter" idx="11"/>
          </p:nvPr>
        </p:nvSpPr>
        <p:spPr/>
        <p:txBody>
          <a:bodyPr/>
          <a:lstStyle/>
          <a:p>
            <a:endParaRPr lang="en-SG"/>
          </a:p>
        </p:txBody>
      </p:sp>
      <p:sp>
        <p:nvSpPr>
          <p:cNvPr id="6" name="Slide Number Placeholder 5"/>
          <p:cNvSpPr>
            <a:spLocks noGrp="1"/>
          </p:cNvSpPr>
          <p:nvPr>
            <p:ph type="sldNum" sz="quarter" idx="12"/>
          </p:nvPr>
        </p:nvSpPr>
        <p:spPr/>
        <p:txBody>
          <a:bodyPr/>
          <a:lstStyle/>
          <a:p>
            <a:fld id="{748F77BC-6446-43F4-8A01-49A20467EA24}" type="slidenum">
              <a:rPr lang="en-SG" smtClean="0"/>
              <a:t>‹#›</a:t>
            </a:fld>
            <a:endParaRPr lang="en-SG"/>
          </a:p>
        </p:txBody>
      </p:sp>
    </p:spTree>
    <p:extLst>
      <p:ext uri="{BB962C8B-B14F-4D97-AF65-F5344CB8AC3E}">
        <p14:creationId xmlns:p14="http://schemas.microsoft.com/office/powerpoint/2010/main" val="32539876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Date Placeholder 3"/>
          <p:cNvSpPr>
            <a:spLocks noGrp="1"/>
          </p:cNvSpPr>
          <p:nvPr>
            <p:ph type="dt" sz="half" idx="10"/>
          </p:nvPr>
        </p:nvSpPr>
        <p:spPr/>
        <p:txBody>
          <a:bodyPr/>
          <a:lstStyle/>
          <a:p>
            <a:fld id="{84767F7A-9F04-4CB4-9E2E-2DAECC4838A7}" type="datetimeFigureOut">
              <a:rPr lang="en-SG" smtClean="0"/>
              <a:t>5/11/2017</a:t>
            </a:fld>
            <a:endParaRPr lang="en-SG"/>
          </a:p>
        </p:txBody>
      </p:sp>
      <p:sp>
        <p:nvSpPr>
          <p:cNvPr id="5" name="Footer Placeholder 4"/>
          <p:cNvSpPr>
            <a:spLocks noGrp="1"/>
          </p:cNvSpPr>
          <p:nvPr>
            <p:ph type="ftr" sz="quarter" idx="11"/>
          </p:nvPr>
        </p:nvSpPr>
        <p:spPr/>
        <p:txBody>
          <a:bodyPr/>
          <a:lstStyle/>
          <a:p>
            <a:endParaRPr lang="en-SG"/>
          </a:p>
        </p:txBody>
      </p:sp>
      <p:sp>
        <p:nvSpPr>
          <p:cNvPr id="6" name="Slide Number Placeholder 5"/>
          <p:cNvSpPr>
            <a:spLocks noGrp="1"/>
          </p:cNvSpPr>
          <p:nvPr>
            <p:ph type="sldNum" sz="quarter" idx="12"/>
          </p:nvPr>
        </p:nvSpPr>
        <p:spPr/>
        <p:txBody>
          <a:bodyPr/>
          <a:lstStyle/>
          <a:p>
            <a:fld id="{748F77BC-6446-43F4-8A01-49A20467EA24}" type="slidenum">
              <a:rPr lang="en-SG" smtClean="0"/>
              <a:t>‹#›</a:t>
            </a:fld>
            <a:endParaRPr lang="en-SG"/>
          </a:p>
        </p:txBody>
      </p:sp>
    </p:spTree>
    <p:extLst>
      <p:ext uri="{BB962C8B-B14F-4D97-AF65-F5344CB8AC3E}">
        <p14:creationId xmlns:p14="http://schemas.microsoft.com/office/powerpoint/2010/main" val="26213953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SG"/>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Date Placeholder 3"/>
          <p:cNvSpPr>
            <a:spLocks noGrp="1"/>
          </p:cNvSpPr>
          <p:nvPr>
            <p:ph type="dt" sz="half" idx="10"/>
          </p:nvPr>
        </p:nvSpPr>
        <p:spPr/>
        <p:txBody>
          <a:bodyPr/>
          <a:lstStyle/>
          <a:p>
            <a:fld id="{84767F7A-9F04-4CB4-9E2E-2DAECC4838A7}" type="datetimeFigureOut">
              <a:rPr lang="en-SG" smtClean="0"/>
              <a:t>5/11/2017</a:t>
            </a:fld>
            <a:endParaRPr lang="en-SG"/>
          </a:p>
        </p:txBody>
      </p:sp>
      <p:sp>
        <p:nvSpPr>
          <p:cNvPr id="5" name="Footer Placeholder 4"/>
          <p:cNvSpPr>
            <a:spLocks noGrp="1"/>
          </p:cNvSpPr>
          <p:nvPr>
            <p:ph type="ftr" sz="quarter" idx="11"/>
          </p:nvPr>
        </p:nvSpPr>
        <p:spPr/>
        <p:txBody>
          <a:bodyPr/>
          <a:lstStyle/>
          <a:p>
            <a:endParaRPr lang="en-SG"/>
          </a:p>
        </p:txBody>
      </p:sp>
      <p:sp>
        <p:nvSpPr>
          <p:cNvPr id="6" name="Slide Number Placeholder 5"/>
          <p:cNvSpPr>
            <a:spLocks noGrp="1"/>
          </p:cNvSpPr>
          <p:nvPr>
            <p:ph type="sldNum" sz="quarter" idx="12"/>
          </p:nvPr>
        </p:nvSpPr>
        <p:spPr/>
        <p:txBody>
          <a:bodyPr/>
          <a:lstStyle/>
          <a:p>
            <a:fld id="{748F77BC-6446-43F4-8A01-49A20467EA24}" type="slidenum">
              <a:rPr lang="en-SG" smtClean="0"/>
              <a:t>‹#›</a:t>
            </a:fld>
            <a:endParaRPr lang="en-SG"/>
          </a:p>
        </p:txBody>
      </p:sp>
    </p:spTree>
    <p:extLst>
      <p:ext uri="{BB962C8B-B14F-4D97-AF65-F5344CB8AC3E}">
        <p14:creationId xmlns:p14="http://schemas.microsoft.com/office/powerpoint/2010/main" val="36906821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SG"/>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Date Placeholder 3"/>
          <p:cNvSpPr>
            <a:spLocks noGrp="1"/>
          </p:cNvSpPr>
          <p:nvPr>
            <p:ph type="dt" sz="half" idx="10"/>
          </p:nvPr>
        </p:nvSpPr>
        <p:spPr/>
        <p:txBody>
          <a:bodyPr/>
          <a:lstStyle/>
          <a:p>
            <a:fld id="{84767F7A-9F04-4CB4-9E2E-2DAECC4838A7}" type="datetimeFigureOut">
              <a:rPr lang="en-SG" smtClean="0"/>
              <a:t>5/11/2017</a:t>
            </a:fld>
            <a:endParaRPr lang="en-SG"/>
          </a:p>
        </p:txBody>
      </p:sp>
      <p:sp>
        <p:nvSpPr>
          <p:cNvPr id="5" name="Footer Placeholder 4"/>
          <p:cNvSpPr>
            <a:spLocks noGrp="1"/>
          </p:cNvSpPr>
          <p:nvPr>
            <p:ph type="ftr" sz="quarter" idx="11"/>
          </p:nvPr>
        </p:nvSpPr>
        <p:spPr/>
        <p:txBody>
          <a:bodyPr/>
          <a:lstStyle/>
          <a:p>
            <a:endParaRPr lang="en-SG"/>
          </a:p>
        </p:txBody>
      </p:sp>
      <p:sp>
        <p:nvSpPr>
          <p:cNvPr id="6" name="Slide Number Placeholder 5"/>
          <p:cNvSpPr>
            <a:spLocks noGrp="1"/>
          </p:cNvSpPr>
          <p:nvPr>
            <p:ph type="sldNum" sz="quarter" idx="12"/>
          </p:nvPr>
        </p:nvSpPr>
        <p:spPr/>
        <p:txBody>
          <a:bodyPr/>
          <a:lstStyle/>
          <a:p>
            <a:fld id="{748F77BC-6446-43F4-8A01-49A20467EA24}" type="slidenum">
              <a:rPr lang="en-SG" smtClean="0"/>
              <a:t>‹#›</a:t>
            </a:fld>
            <a:endParaRPr lang="en-SG"/>
          </a:p>
        </p:txBody>
      </p:sp>
    </p:spTree>
    <p:extLst>
      <p:ext uri="{BB962C8B-B14F-4D97-AF65-F5344CB8AC3E}">
        <p14:creationId xmlns:p14="http://schemas.microsoft.com/office/powerpoint/2010/main" val="9005119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4767F7A-9F04-4CB4-9E2E-2DAECC4838A7}" type="datetimeFigureOut">
              <a:rPr lang="en-SG" smtClean="0"/>
              <a:t>5/11/2017</a:t>
            </a:fld>
            <a:endParaRPr lang="en-SG"/>
          </a:p>
        </p:txBody>
      </p:sp>
      <p:sp>
        <p:nvSpPr>
          <p:cNvPr id="5" name="Footer Placeholder 4"/>
          <p:cNvSpPr>
            <a:spLocks noGrp="1"/>
          </p:cNvSpPr>
          <p:nvPr>
            <p:ph type="ftr" sz="quarter" idx="11"/>
          </p:nvPr>
        </p:nvSpPr>
        <p:spPr/>
        <p:txBody>
          <a:bodyPr/>
          <a:lstStyle/>
          <a:p>
            <a:endParaRPr lang="en-SG"/>
          </a:p>
        </p:txBody>
      </p:sp>
      <p:sp>
        <p:nvSpPr>
          <p:cNvPr id="6" name="Slide Number Placeholder 5"/>
          <p:cNvSpPr>
            <a:spLocks noGrp="1"/>
          </p:cNvSpPr>
          <p:nvPr>
            <p:ph type="sldNum" sz="quarter" idx="12"/>
          </p:nvPr>
        </p:nvSpPr>
        <p:spPr/>
        <p:txBody>
          <a:bodyPr/>
          <a:lstStyle/>
          <a:p>
            <a:fld id="{748F77BC-6446-43F4-8A01-49A20467EA24}" type="slidenum">
              <a:rPr lang="en-SG" smtClean="0"/>
              <a:t>‹#›</a:t>
            </a:fld>
            <a:endParaRPr lang="en-SG"/>
          </a:p>
        </p:txBody>
      </p:sp>
    </p:spTree>
    <p:extLst>
      <p:ext uri="{BB962C8B-B14F-4D97-AF65-F5344CB8AC3E}">
        <p14:creationId xmlns:p14="http://schemas.microsoft.com/office/powerpoint/2010/main" val="14205743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SG"/>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5" name="Date Placeholder 4"/>
          <p:cNvSpPr>
            <a:spLocks noGrp="1"/>
          </p:cNvSpPr>
          <p:nvPr>
            <p:ph type="dt" sz="half" idx="10"/>
          </p:nvPr>
        </p:nvSpPr>
        <p:spPr/>
        <p:txBody>
          <a:bodyPr/>
          <a:lstStyle/>
          <a:p>
            <a:fld id="{84767F7A-9F04-4CB4-9E2E-2DAECC4838A7}" type="datetimeFigureOut">
              <a:rPr lang="en-SG" smtClean="0"/>
              <a:t>5/11/2017</a:t>
            </a:fld>
            <a:endParaRPr lang="en-SG"/>
          </a:p>
        </p:txBody>
      </p:sp>
      <p:sp>
        <p:nvSpPr>
          <p:cNvPr id="6" name="Footer Placeholder 5"/>
          <p:cNvSpPr>
            <a:spLocks noGrp="1"/>
          </p:cNvSpPr>
          <p:nvPr>
            <p:ph type="ftr" sz="quarter" idx="11"/>
          </p:nvPr>
        </p:nvSpPr>
        <p:spPr/>
        <p:txBody>
          <a:bodyPr/>
          <a:lstStyle/>
          <a:p>
            <a:endParaRPr lang="en-SG"/>
          </a:p>
        </p:txBody>
      </p:sp>
      <p:sp>
        <p:nvSpPr>
          <p:cNvPr id="7" name="Slide Number Placeholder 6"/>
          <p:cNvSpPr>
            <a:spLocks noGrp="1"/>
          </p:cNvSpPr>
          <p:nvPr>
            <p:ph type="sldNum" sz="quarter" idx="12"/>
          </p:nvPr>
        </p:nvSpPr>
        <p:spPr/>
        <p:txBody>
          <a:bodyPr/>
          <a:lstStyle/>
          <a:p>
            <a:fld id="{748F77BC-6446-43F4-8A01-49A20467EA24}" type="slidenum">
              <a:rPr lang="en-SG" smtClean="0"/>
              <a:t>‹#›</a:t>
            </a:fld>
            <a:endParaRPr lang="en-SG"/>
          </a:p>
        </p:txBody>
      </p:sp>
    </p:spTree>
    <p:extLst>
      <p:ext uri="{BB962C8B-B14F-4D97-AF65-F5344CB8AC3E}">
        <p14:creationId xmlns:p14="http://schemas.microsoft.com/office/powerpoint/2010/main" val="32297036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7" name="Date Placeholder 6"/>
          <p:cNvSpPr>
            <a:spLocks noGrp="1"/>
          </p:cNvSpPr>
          <p:nvPr>
            <p:ph type="dt" sz="half" idx="10"/>
          </p:nvPr>
        </p:nvSpPr>
        <p:spPr/>
        <p:txBody>
          <a:bodyPr/>
          <a:lstStyle/>
          <a:p>
            <a:fld id="{84767F7A-9F04-4CB4-9E2E-2DAECC4838A7}" type="datetimeFigureOut">
              <a:rPr lang="en-SG" smtClean="0"/>
              <a:t>5/11/2017</a:t>
            </a:fld>
            <a:endParaRPr lang="en-SG"/>
          </a:p>
        </p:txBody>
      </p:sp>
      <p:sp>
        <p:nvSpPr>
          <p:cNvPr id="8" name="Footer Placeholder 7"/>
          <p:cNvSpPr>
            <a:spLocks noGrp="1"/>
          </p:cNvSpPr>
          <p:nvPr>
            <p:ph type="ftr" sz="quarter" idx="11"/>
          </p:nvPr>
        </p:nvSpPr>
        <p:spPr/>
        <p:txBody>
          <a:bodyPr/>
          <a:lstStyle/>
          <a:p>
            <a:endParaRPr lang="en-SG"/>
          </a:p>
        </p:txBody>
      </p:sp>
      <p:sp>
        <p:nvSpPr>
          <p:cNvPr id="9" name="Slide Number Placeholder 8"/>
          <p:cNvSpPr>
            <a:spLocks noGrp="1"/>
          </p:cNvSpPr>
          <p:nvPr>
            <p:ph type="sldNum" sz="quarter" idx="12"/>
          </p:nvPr>
        </p:nvSpPr>
        <p:spPr/>
        <p:txBody>
          <a:bodyPr/>
          <a:lstStyle/>
          <a:p>
            <a:fld id="{748F77BC-6446-43F4-8A01-49A20467EA24}" type="slidenum">
              <a:rPr lang="en-SG" smtClean="0"/>
              <a:t>‹#›</a:t>
            </a:fld>
            <a:endParaRPr lang="en-SG"/>
          </a:p>
        </p:txBody>
      </p:sp>
    </p:spTree>
    <p:extLst>
      <p:ext uri="{BB962C8B-B14F-4D97-AF65-F5344CB8AC3E}">
        <p14:creationId xmlns:p14="http://schemas.microsoft.com/office/powerpoint/2010/main" val="9811994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SG"/>
          </a:p>
        </p:txBody>
      </p:sp>
      <p:sp>
        <p:nvSpPr>
          <p:cNvPr id="3" name="Date Placeholder 2"/>
          <p:cNvSpPr>
            <a:spLocks noGrp="1"/>
          </p:cNvSpPr>
          <p:nvPr>
            <p:ph type="dt" sz="half" idx="10"/>
          </p:nvPr>
        </p:nvSpPr>
        <p:spPr/>
        <p:txBody>
          <a:bodyPr/>
          <a:lstStyle/>
          <a:p>
            <a:fld id="{84767F7A-9F04-4CB4-9E2E-2DAECC4838A7}" type="datetimeFigureOut">
              <a:rPr lang="en-SG" smtClean="0"/>
              <a:t>5/11/2017</a:t>
            </a:fld>
            <a:endParaRPr lang="en-SG"/>
          </a:p>
        </p:txBody>
      </p:sp>
      <p:sp>
        <p:nvSpPr>
          <p:cNvPr id="4" name="Footer Placeholder 3"/>
          <p:cNvSpPr>
            <a:spLocks noGrp="1"/>
          </p:cNvSpPr>
          <p:nvPr>
            <p:ph type="ftr" sz="quarter" idx="11"/>
          </p:nvPr>
        </p:nvSpPr>
        <p:spPr/>
        <p:txBody>
          <a:bodyPr/>
          <a:lstStyle/>
          <a:p>
            <a:endParaRPr lang="en-SG"/>
          </a:p>
        </p:txBody>
      </p:sp>
      <p:sp>
        <p:nvSpPr>
          <p:cNvPr id="5" name="Slide Number Placeholder 4"/>
          <p:cNvSpPr>
            <a:spLocks noGrp="1"/>
          </p:cNvSpPr>
          <p:nvPr>
            <p:ph type="sldNum" sz="quarter" idx="12"/>
          </p:nvPr>
        </p:nvSpPr>
        <p:spPr/>
        <p:txBody>
          <a:bodyPr/>
          <a:lstStyle/>
          <a:p>
            <a:fld id="{748F77BC-6446-43F4-8A01-49A20467EA24}" type="slidenum">
              <a:rPr lang="en-SG" smtClean="0"/>
              <a:t>‹#›</a:t>
            </a:fld>
            <a:endParaRPr lang="en-SG"/>
          </a:p>
        </p:txBody>
      </p:sp>
    </p:spTree>
    <p:extLst>
      <p:ext uri="{BB962C8B-B14F-4D97-AF65-F5344CB8AC3E}">
        <p14:creationId xmlns:p14="http://schemas.microsoft.com/office/powerpoint/2010/main" val="33326981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767F7A-9F04-4CB4-9E2E-2DAECC4838A7}" type="datetimeFigureOut">
              <a:rPr lang="en-SG" smtClean="0"/>
              <a:t>5/11/2017</a:t>
            </a:fld>
            <a:endParaRPr lang="en-SG"/>
          </a:p>
        </p:txBody>
      </p:sp>
      <p:sp>
        <p:nvSpPr>
          <p:cNvPr id="3" name="Footer Placeholder 2"/>
          <p:cNvSpPr>
            <a:spLocks noGrp="1"/>
          </p:cNvSpPr>
          <p:nvPr>
            <p:ph type="ftr" sz="quarter" idx="11"/>
          </p:nvPr>
        </p:nvSpPr>
        <p:spPr/>
        <p:txBody>
          <a:bodyPr/>
          <a:lstStyle/>
          <a:p>
            <a:endParaRPr lang="en-SG"/>
          </a:p>
        </p:txBody>
      </p:sp>
      <p:sp>
        <p:nvSpPr>
          <p:cNvPr id="4" name="Slide Number Placeholder 3"/>
          <p:cNvSpPr>
            <a:spLocks noGrp="1"/>
          </p:cNvSpPr>
          <p:nvPr>
            <p:ph type="sldNum" sz="quarter" idx="12"/>
          </p:nvPr>
        </p:nvSpPr>
        <p:spPr/>
        <p:txBody>
          <a:bodyPr/>
          <a:lstStyle/>
          <a:p>
            <a:fld id="{748F77BC-6446-43F4-8A01-49A20467EA24}" type="slidenum">
              <a:rPr lang="en-SG" smtClean="0"/>
              <a:t>‹#›</a:t>
            </a:fld>
            <a:endParaRPr lang="en-SG"/>
          </a:p>
        </p:txBody>
      </p:sp>
    </p:spTree>
    <p:extLst>
      <p:ext uri="{BB962C8B-B14F-4D97-AF65-F5344CB8AC3E}">
        <p14:creationId xmlns:p14="http://schemas.microsoft.com/office/powerpoint/2010/main" val="23362544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4767F7A-9F04-4CB4-9E2E-2DAECC4838A7}" type="datetimeFigureOut">
              <a:rPr lang="en-SG" smtClean="0"/>
              <a:t>5/11/2017</a:t>
            </a:fld>
            <a:endParaRPr lang="en-SG"/>
          </a:p>
        </p:txBody>
      </p:sp>
      <p:sp>
        <p:nvSpPr>
          <p:cNvPr id="6" name="Footer Placeholder 5"/>
          <p:cNvSpPr>
            <a:spLocks noGrp="1"/>
          </p:cNvSpPr>
          <p:nvPr>
            <p:ph type="ftr" sz="quarter" idx="11"/>
          </p:nvPr>
        </p:nvSpPr>
        <p:spPr/>
        <p:txBody>
          <a:bodyPr/>
          <a:lstStyle/>
          <a:p>
            <a:endParaRPr lang="en-SG"/>
          </a:p>
        </p:txBody>
      </p:sp>
      <p:sp>
        <p:nvSpPr>
          <p:cNvPr id="7" name="Slide Number Placeholder 6"/>
          <p:cNvSpPr>
            <a:spLocks noGrp="1"/>
          </p:cNvSpPr>
          <p:nvPr>
            <p:ph type="sldNum" sz="quarter" idx="12"/>
          </p:nvPr>
        </p:nvSpPr>
        <p:spPr/>
        <p:txBody>
          <a:bodyPr/>
          <a:lstStyle/>
          <a:p>
            <a:fld id="{748F77BC-6446-43F4-8A01-49A20467EA24}" type="slidenum">
              <a:rPr lang="en-SG" smtClean="0"/>
              <a:t>‹#›</a:t>
            </a:fld>
            <a:endParaRPr lang="en-SG"/>
          </a:p>
        </p:txBody>
      </p:sp>
    </p:spTree>
    <p:extLst>
      <p:ext uri="{BB962C8B-B14F-4D97-AF65-F5344CB8AC3E}">
        <p14:creationId xmlns:p14="http://schemas.microsoft.com/office/powerpoint/2010/main" val="1865789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SG"/>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4767F7A-9F04-4CB4-9E2E-2DAECC4838A7}" type="datetimeFigureOut">
              <a:rPr lang="en-SG" smtClean="0"/>
              <a:t>5/11/2017</a:t>
            </a:fld>
            <a:endParaRPr lang="en-SG"/>
          </a:p>
        </p:txBody>
      </p:sp>
      <p:sp>
        <p:nvSpPr>
          <p:cNvPr id="6" name="Footer Placeholder 5"/>
          <p:cNvSpPr>
            <a:spLocks noGrp="1"/>
          </p:cNvSpPr>
          <p:nvPr>
            <p:ph type="ftr" sz="quarter" idx="11"/>
          </p:nvPr>
        </p:nvSpPr>
        <p:spPr/>
        <p:txBody>
          <a:bodyPr/>
          <a:lstStyle/>
          <a:p>
            <a:endParaRPr lang="en-SG"/>
          </a:p>
        </p:txBody>
      </p:sp>
      <p:sp>
        <p:nvSpPr>
          <p:cNvPr id="7" name="Slide Number Placeholder 6"/>
          <p:cNvSpPr>
            <a:spLocks noGrp="1"/>
          </p:cNvSpPr>
          <p:nvPr>
            <p:ph type="sldNum" sz="quarter" idx="12"/>
          </p:nvPr>
        </p:nvSpPr>
        <p:spPr/>
        <p:txBody>
          <a:bodyPr/>
          <a:lstStyle/>
          <a:p>
            <a:fld id="{748F77BC-6446-43F4-8A01-49A20467EA24}" type="slidenum">
              <a:rPr lang="en-SG" smtClean="0"/>
              <a:t>‹#›</a:t>
            </a:fld>
            <a:endParaRPr lang="en-SG"/>
          </a:p>
        </p:txBody>
      </p:sp>
    </p:spTree>
    <p:extLst>
      <p:ext uri="{BB962C8B-B14F-4D97-AF65-F5344CB8AC3E}">
        <p14:creationId xmlns:p14="http://schemas.microsoft.com/office/powerpoint/2010/main" val="7352332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SG"/>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767F7A-9F04-4CB4-9E2E-2DAECC4838A7}" type="datetimeFigureOut">
              <a:rPr lang="en-SG" smtClean="0"/>
              <a:t>5/11/2017</a:t>
            </a:fld>
            <a:endParaRPr lang="en-SG"/>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SG"/>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48F77BC-6446-43F4-8A01-49A20467EA24}" type="slidenum">
              <a:rPr lang="en-SG" smtClean="0"/>
              <a:t>‹#›</a:t>
            </a:fld>
            <a:endParaRPr lang="en-SG"/>
          </a:p>
        </p:txBody>
      </p:sp>
    </p:spTree>
    <p:extLst>
      <p:ext uri="{BB962C8B-B14F-4D97-AF65-F5344CB8AC3E}">
        <p14:creationId xmlns:p14="http://schemas.microsoft.com/office/powerpoint/2010/main" val="11482071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26.jpeg"/><Relationship Id="rId18" Type="http://schemas.openxmlformats.org/officeDocument/2006/relationships/image" Target="../media/image31.jpeg"/><Relationship Id="rId26" Type="http://schemas.openxmlformats.org/officeDocument/2006/relationships/image" Target="../media/image36.png"/><Relationship Id="rId39" Type="http://schemas.openxmlformats.org/officeDocument/2006/relationships/image" Target="../media/image43.jpeg"/><Relationship Id="rId3" Type="http://schemas.openxmlformats.org/officeDocument/2006/relationships/image" Target="../media/image17.png"/><Relationship Id="rId21" Type="http://schemas.microsoft.com/office/2007/relationships/hdphoto" Target="../media/hdphoto3.wdp"/><Relationship Id="rId34" Type="http://schemas.microsoft.com/office/2007/relationships/hdphoto" Target="../media/hdphoto9.wdp"/><Relationship Id="rId7" Type="http://schemas.openxmlformats.org/officeDocument/2006/relationships/image" Target="../media/image21.png"/><Relationship Id="rId12" Type="http://schemas.openxmlformats.org/officeDocument/2006/relationships/image" Target="../media/image25.jpeg"/><Relationship Id="rId17" Type="http://schemas.openxmlformats.org/officeDocument/2006/relationships/image" Target="../media/image30.jpeg"/><Relationship Id="rId25" Type="http://schemas.microsoft.com/office/2007/relationships/hdphoto" Target="../media/hdphoto5.wdp"/><Relationship Id="rId33" Type="http://schemas.openxmlformats.org/officeDocument/2006/relationships/image" Target="../media/image39.png"/><Relationship Id="rId38" Type="http://schemas.openxmlformats.org/officeDocument/2006/relationships/image" Target="../media/image42.jpeg"/><Relationship Id="rId2" Type="http://schemas.openxmlformats.org/officeDocument/2006/relationships/image" Target="../media/image16.png"/><Relationship Id="rId16" Type="http://schemas.openxmlformats.org/officeDocument/2006/relationships/image" Target="../media/image29.jpeg"/><Relationship Id="rId20" Type="http://schemas.openxmlformats.org/officeDocument/2006/relationships/image" Target="../media/image33.png"/><Relationship Id="rId29"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image" Target="../media/image20.png"/><Relationship Id="rId11" Type="http://schemas.openxmlformats.org/officeDocument/2006/relationships/image" Target="../media/image24.jpeg"/><Relationship Id="rId24" Type="http://schemas.openxmlformats.org/officeDocument/2006/relationships/image" Target="../media/image35.png"/><Relationship Id="rId32" Type="http://schemas.microsoft.com/office/2007/relationships/hdphoto" Target="../media/hdphoto8.wdp"/><Relationship Id="rId37" Type="http://schemas.openxmlformats.org/officeDocument/2006/relationships/image" Target="../media/image41.jpeg"/><Relationship Id="rId40" Type="http://schemas.openxmlformats.org/officeDocument/2006/relationships/image" Target="../media/image44.jpeg"/><Relationship Id="rId5" Type="http://schemas.openxmlformats.org/officeDocument/2006/relationships/image" Target="../media/image19.jpeg"/><Relationship Id="rId15" Type="http://schemas.openxmlformats.org/officeDocument/2006/relationships/image" Target="../media/image28.jpeg"/><Relationship Id="rId23" Type="http://schemas.microsoft.com/office/2007/relationships/hdphoto" Target="../media/hdphoto4.wdp"/><Relationship Id="rId28" Type="http://schemas.openxmlformats.org/officeDocument/2006/relationships/hyperlink" Target="http://www.ifis.gov.bn/" TargetMode="External"/><Relationship Id="rId36" Type="http://schemas.microsoft.com/office/2007/relationships/hdphoto" Target="../media/hdphoto10.wdp"/><Relationship Id="rId10" Type="http://schemas.openxmlformats.org/officeDocument/2006/relationships/image" Target="../media/image23.jpeg"/><Relationship Id="rId19" Type="http://schemas.openxmlformats.org/officeDocument/2006/relationships/image" Target="../media/image32.jpeg"/><Relationship Id="rId31" Type="http://schemas.openxmlformats.org/officeDocument/2006/relationships/image" Target="../media/image38.png"/><Relationship Id="rId4" Type="http://schemas.openxmlformats.org/officeDocument/2006/relationships/image" Target="../media/image18.jpeg"/><Relationship Id="rId9" Type="http://schemas.openxmlformats.org/officeDocument/2006/relationships/image" Target="../media/image22.png"/><Relationship Id="rId14" Type="http://schemas.openxmlformats.org/officeDocument/2006/relationships/image" Target="../media/image27.jpeg"/><Relationship Id="rId22" Type="http://schemas.openxmlformats.org/officeDocument/2006/relationships/image" Target="../media/image34.png"/><Relationship Id="rId27" Type="http://schemas.microsoft.com/office/2007/relationships/hdphoto" Target="../media/hdphoto6.wdp"/><Relationship Id="rId30" Type="http://schemas.microsoft.com/office/2007/relationships/hdphoto" Target="../media/hdphoto7.wdp"/><Relationship Id="rId35" Type="http://schemas.openxmlformats.org/officeDocument/2006/relationships/image" Target="../media/image40.png"/></Relationships>
</file>

<file path=ppt/slides/_rels/slide12.xml.rels><?xml version="1.0" encoding="UTF-8" standalone="yes"?>
<Relationships xmlns="http://schemas.openxmlformats.org/package/2006/relationships"><Relationship Id="rId8" Type="http://schemas.openxmlformats.org/officeDocument/2006/relationships/image" Target="../media/image50.jpeg"/><Relationship Id="rId3" Type="http://schemas.openxmlformats.org/officeDocument/2006/relationships/image" Target="../media/image45.png"/><Relationship Id="rId7" Type="http://schemas.openxmlformats.org/officeDocument/2006/relationships/image" Target="../media/image49.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8.jpeg"/><Relationship Id="rId11" Type="http://schemas.openxmlformats.org/officeDocument/2006/relationships/image" Target="../media/image53.jpeg"/><Relationship Id="rId5" Type="http://schemas.openxmlformats.org/officeDocument/2006/relationships/image" Target="../media/image47.jpeg"/><Relationship Id="rId10" Type="http://schemas.openxmlformats.org/officeDocument/2006/relationships/image" Target="../media/image52.jpeg"/><Relationship Id="rId4" Type="http://schemas.openxmlformats.org/officeDocument/2006/relationships/image" Target="../media/image46.jpeg"/><Relationship Id="rId9" Type="http://schemas.openxmlformats.org/officeDocument/2006/relationships/image" Target="../media/image51.jpeg"/></Relationships>
</file>

<file path=ppt/slides/_rels/slide13.xml.rels><?xml version="1.0" encoding="UTF-8" standalone="yes"?>
<Relationships xmlns="http://schemas.openxmlformats.org/package/2006/relationships"><Relationship Id="rId3" Type="http://schemas.openxmlformats.org/officeDocument/2006/relationships/image" Target="../media/image54.jpeg"/><Relationship Id="rId7" Type="http://schemas.openxmlformats.org/officeDocument/2006/relationships/image" Target="../media/image58.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57.jpeg"/><Relationship Id="rId5" Type="http://schemas.openxmlformats.org/officeDocument/2006/relationships/image" Target="../media/image56.jpeg"/><Relationship Id="rId4" Type="http://schemas.openxmlformats.org/officeDocument/2006/relationships/image" Target="../media/image55.jpeg"/></Relationships>
</file>

<file path=ppt/slides/_rels/slide14.xml.rels><?xml version="1.0" encoding="UTF-8" standalone="yes"?>
<Relationships xmlns="http://schemas.openxmlformats.org/package/2006/relationships"><Relationship Id="rId8" Type="http://schemas.openxmlformats.org/officeDocument/2006/relationships/image" Target="../media/image64.jpeg"/><Relationship Id="rId3" Type="http://schemas.openxmlformats.org/officeDocument/2006/relationships/image" Target="../media/image59.jpeg"/><Relationship Id="rId7" Type="http://schemas.openxmlformats.org/officeDocument/2006/relationships/image" Target="../media/image63.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62.jpeg"/><Relationship Id="rId5" Type="http://schemas.openxmlformats.org/officeDocument/2006/relationships/image" Target="../media/image61.jpeg"/><Relationship Id="rId4" Type="http://schemas.openxmlformats.org/officeDocument/2006/relationships/image" Target="../media/image60.jpeg"/><Relationship Id="rId9" Type="http://schemas.openxmlformats.org/officeDocument/2006/relationships/image" Target="../media/image65.jpeg"/></Relationships>
</file>

<file path=ppt/slides/_rels/slide15.xml.rels><?xml version="1.0" encoding="UTF-8" standalone="yes"?>
<Relationships xmlns="http://schemas.openxmlformats.org/package/2006/relationships"><Relationship Id="rId3" Type="http://schemas.openxmlformats.org/officeDocument/2006/relationships/image" Target="../media/image66.jpeg"/><Relationship Id="rId7" Type="http://schemas.openxmlformats.org/officeDocument/2006/relationships/image" Target="../media/image70.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69.jpeg"/><Relationship Id="rId5" Type="http://schemas.openxmlformats.org/officeDocument/2006/relationships/image" Target="../media/image68.jpeg"/><Relationship Id="rId4" Type="http://schemas.openxmlformats.org/officeDocument/2006/relationships/image" Target="../media/image67.jpeg"/></Relationships>
</file>

<file path=ppt/slides/_rels/slide16.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74.jpeg"/><Relationship Id="rId5" Type="http://schemas.openxmlformats.org/officeDocument/2006/relationships/image" Target="../media/image73.jpeg"/><Relationship Id="rId4" Type="http://schemas.openxmlformats.org/officeDocument/2006/relationships/image" Target="../media/image72.jpeg"/></Relationships>
</file>

<file path=ppt/slides/_rels/slide17.xml.rels><?xml version="1.0" encoding="UTF-8" standalone="yes"?>
<Relationships xmlns="http://schemas.openxmlformats.org/package/2006/relationships"><Relationship Id="rId3" Type="http://schemas.openxmlformats.org/officeDocument/2006/relationships/image" Target="../media/image75.jpeg"/><Relationship Id="rId7" Type="http://schemas.openxmlformats.org/officeDocument/2006/relationships/image" Target="../media/image79.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78.jpeg"/><Relationship Id="rId5" Type="http://schemas.openxmlformats.org/officeDocument/2006/relationships/image" Target="../media/image77.jpeg"/><Relationship Id="rId4" Type="http://schemas.openxmlformats.org/officeDocument/2006/relationships/image" Target="../media/image76.jpeg"/></Relationships>
</file>

<file path=ppt/slides/_rels/slide18.xml.rels><?xml version="1.0" encoding="UTF-8" standalone="yes"?>
<Relationships xmlns="http://schemas.openxmlformats.org/package/2006/relationships"><Relationship Id="rId8" Type="http://schemas.openxmlformats.org/officeDocument/2006/relationships/image" Target="../media/image85.jpeg"/><Relationship Id="rId3" Type="http://schemas.openxmlformats.org/officeDocument/2006/relationships/image" Target="../media/image80.jpeg"/><Relationship Id="rId7" Type="http://schemas.openxmlformats.org/officeDocument/2006/relationships/image" Target="../media/image84.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83.jpeg"/><Relationship Id="rId5" Type="http://schemas.openxmlformats.org/officeDocument/2006/relationships/image" Target="../media/image82.jpeg"/><Relationship Id="rId4" Type="http://schemas.openxmlformats.org/officeDocument/2006/relationships/image" Target="../media/image81.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diagramLayout" Target="../diagrams/layout2.xml"/><Relationship Id="rId3" Type="http://schemas.openxmlformats.org/officeDocument/2006/relationships/diagramLayout" Target="../diagrams/layout1.xml"/><Relationship Id="rId7" Type="http://schemas.openxmlformats.org/officeDocument/2006/relationships/diagramData" Target="../diagrams/data2.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0" Type="http://schemas.openxmlformats.org/officeDocument/2006/relationships/diagramColors" Target="../diagrams/colors2.xml"/><Relationship Id="rId4" Type="http://schemas.openxmlformats.org/officeDocument/2006/relationships/diagramQuickStyle" Target="../diagrams/quickStyle1.xml"/><Relationship Id="rId9" Type="http://schemas.openxmlformats.org/officeDocument/2006/relationships/diagramQuickStyle" Target="../diagrams/quickStyle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10.jpe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8.jpeg"/><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 Id="rId4"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3568" y="1340768"/>
            <a:ext cx="7772400" cy="2187674"/>
          </a:xfrm>
        </p:spPr>
        <p:txBody>
          <a:bodyPr>
            <a:normAutofit fontScale="90000"/>
          </a:bodyPr>
          <a:lstStyle/>
          <a:p>
            <a:r>
              <a:rPr lang="en-US" dirty="0" smtClean="0"/>
              <a:t>THE 12</a:t>
            </a:r>
            <a:r>
              <a:rPr lang="en-US" baseline="30000" dirty="0" smtClean="0"/>
              <a:t>th</a:t>
            </a:r>
            <a:r>
              <a:rPr lang="en-US" dirty="0" smtClean="0"/>
              <a:t> MEETING OF THE ASEAN TECHNICAL WORKING GROUP ON AGRICULTURAL RESEARCH AND DEVELOPMENT (12</a:t>
            </a:r>
            <a:r>
              <a:rPr lang="en-US" baseline="30000" dirty="0" smtClean="0"/>
              <a:t>th</a:t>
            </a:r>
            <a:r>
              <a:rPr lang="en-US" dirty="0" smtClean="0"/>
              <a:t> ATWGARD)</a:t>
            </a:r>
            <a:endParaRPr lang="en-SG" dirty="0"/>
          </a:p>
        </p:txBody>
      </p:sp>
      <p:sp>
        <p:nvSpPr>
          <p:cNvPr id="3" name="Subtitle 2"/>
          <p:cNvSpPr>
            <a:spLocks noGrp="1"/>
          </p:cNvSpPr>
          <p:nvPr>
            <p:ph type="subTitle" idx="1"/>
          </p:nvPr>
        </p:nvSpPr>
        <p:spPr>
          <a:xfrm>
            <a:off x="1331640" y="4149080"/>
            <a:ext cx="6400800" cy="1080120"/>
          </a:xfrm>
        </p:spPr>
        <p:txBody>
          <a:bodyPr>
            <a:normAutofit/>
          </a:bodyPr>
          <a:lstStyle/>
          <a:p>
            <a:r>
              <a:rPr lang="en-US" dirty="0" smtClean="0">
                <a:solidFill>
                  <a:schemeClr val="tx1"/>
                </a:solidFill>
              </a:rPr>
              <a:t>17-18 MAY 2017, </a:t>
            </a:r>
            <a:r>
              <a:rPr lang="en-US" dirty="0" err="1" smtClean="0">
                <a:solidFill>
                  <a:schemeClr val="tx1"/>
                </a:solidFill>
              </a:rPr>
              <a:t>Siem</a:t>
            </a:r>
            <a:r>
              <a:rPr lang="en-US" dirty="0" smtClean="0">
                <a:solidFill>
                  <a:schemeClr val="tx1"/>
                </a:solidFill>
              </a:rPr>
              <a:t> Reap, Cambodia</a:t>
            </a:r>
            <a:endParaRPr lang="en-SG" dirty="0">
              <a:solidFill>
                <a:schemeClr val="tx1"/>
              </a:solidFill>
            </a:endParaRPr>
          </a:p>
        </p:txBody>
      </p:sp>
      <p:sp>
        <p:nvSpPr>
          <p:cNvPr id="4" name="Subtitle 2"/>
          <p:cNvSpPr txBox="1">
            <a:spLocks/>
          </p:cNvSpPr>
          <p:nvPr/>
        </p:nvSpPr>
        <p:spPr>
          <a:xfrm>
            <a:off x="1475656" y="5373216"/>
            <a:ext cx="6400800" cy="108012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2400" dirty="0" smtClean="0">
                <a:solidFill>
                  <a:schemeClr val="tx1"/>
                </a:solidFill>
              </a:rPr>
              <a:t>COUNTRY REPORT</a:t>
            </a:r>
          </a:p>
          <a:p>
            <a:r>
              <a:rPr lang="en-US" sz="2400" dirty="0" smtClean="0">
                <a:solidFill>
                  <a:schemeClr val="tx1"/>
                </a:solidFill>
              </a:rPr>
              <a:t>BRUNEI DARUSSALAM</a:t>
            </a:r>
          </a:p>
        </p:txBody>
      </p:sp>
    </p:spTree>
    <p:extLst>
      <p:ext uri="{BB962C8B-B14F-4D97-AF65-F5344CB8AC3E}">
        <p14:creationId xmlns:p14="http://schemas.microsoft.com/office/powerpoint/2010/main" val="75013475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20150304-WA0012.jpg"/>
          <p:cNvPicPr>
            <a:picLocks noChangeAspect="1"/>
          </p:cNvPicPr>
          <p:nvPr/>
        </p:nvPicPr>
        <p:blipFill rotWithShape="1">
          <a:blip r:embed="rId2">
            <a:extLst/>
          </a:blip>
          <a:srcRect l="5585" t="17376" r="18194" b="37811"/>
          <a:stretch/>
        </p:blipFill>
        <p:spPr>
          <a:xfrm>
            <a:off x="521042" y="2204864"/>
            <a:ext cx="4065562" cy="179083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4" name="Picture 3" descr="IMG-20150407-WA0000.jpg"/>
          <p:cNvPicPr>
            <a:picLocks noChangeAspect="1"/>
          </p:cNvPicPr>
          <p:nvPr/>
        </p:nvPicPr>
        <p:blipFill rotWithShape="1">
          <a:blip r:embed="rId3" cstate="print">
            <a:extLst/>
          </a:blip>
          <a:srcRect l="18479" t="29266" b="35525"/>
          <a:stretch/>
        </p:blipFill>
        <p:spPr>
          <a:xfrm>
            <a:off x="5148064" y="2128664"/>
            <a:ext cx="3242019" cy="186703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22533" name="Title 1"/>
          <p:cNvSpPr txBox="1">
            <a:spLocks/>
          </p:cNvSpPr>
          <p:nvPr/>
        </p:nvSpPr>
        <p:spPr bwMode="auto">
          <a:xfrm>
            <a:off x="323528" y="1131825"/>
            <a:ext cx="373380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000" dirty="0"/>
              <a:t>Seed Production Program</a:t>
            </a:r>
          </a:p>
        </p:txBody>
      </p:sp>
      <p:sp>
        <p:nvSpPr>
          <p:cNvPr id="12" name="Title 1"/>
          <p:cNvSpPr>
            <a:spLocks noGrp="1"/>
          </p:cNvSpPr>
          <p:nvPr>
            <p:ph type="title"/>
          </p:nvPr>
        </p:nvSpPr>
        <p:spPr>
          <a:xfrm>
            <a:off x="533400" y="-105793"/>
            <a:ext cx="8229600" cy="1143000"/>
          </a:xfrm>
        </p:spPr>
        <p:txBody>
          <a:bodyPr>
            <a:normAutofit/>
          </a:bodyPr>
          <a:lstStyle/>
          <a:p>
            <a:pPr algn="ctr">
              <a:defRPr/>
            </a:pPr>
            <a:r>
              <a:rPr lang="en-US" sz="2800" dirty="0" smtClean="0">
                <a:effectLst>
                  <a:outerShdw blurRad="38100" dist="38100" dir="2700000" algn="tl">
                    <a:srgbClr val="000000">
                      <a:alpha val="43137"/>
                    </a:srgbClr>
                  </a:outerShdw>
                </a:effectLst>
                <a:latin typeface="Arial" panose="020B0604020202020204" pitchFamily="34" charset="0"/>
                <a:ea typeface="ＭＳ Ｐゴシック" pitchFamily="34" charset="-128"/>
                <a:cs typeface="Arial" panose="020B0604020202020204" pitchFamily="34" charset="0"/>
              </a:rPr>
              <a:t>RICE RESEARCH AND DEVELOPMENT</a:t>
            </a:r>
            <a:endParaRPr lang="en-US"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752089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99392"/>
            <a:ext cx="8229600" cy="1143000"/>
          </a:xfrm>
        </p:spPr>
        <p:txBody>
          <a:bodyPr>
            <a:normAutofit/>
          </a:bodyPr>
          <a:lstStyle/>
          <a:p>
            <a:r>
              <a:rPr lang="en-US" sz="4000" dirty="0" smtClean="0"/>
              <a:t>RESEARCH ON FRUIT</a:t>
            </a:r>
            <a:endParaRPr lang="en-SG" sz="4000" dirty="0"/>
          </a:p>
        </p:txBody>
      </p:sp>
      <p:sp>
        <p:nvSpPr>
          <p:cNvPr id="4" name="Content Placeholder 3"/>
          <p:cNvSpPr>
            <a:spLocks noGrp="1"/>
          </p:cNvSpPr>
          <p:nvPr>
            <p:ph idx="1"/>
          </p:nvPr>
        </p:nvSpPr>
        <p:spPr>
          <a:xfrm>
            <a:off x="899592" y="980728"/>
            <a:ext cx="2232248" cy="432049"/>
          </a:xfrm>
        </p:spPr>
        <p:txBody>
          <a:bodyPr>
            <a:normAutofit/>
          </a:bodyPr>
          <a:lstStyle/>
          <a:p>
            <a:pPr marL="0" indent="0">
              <a:buNone/>
            </a:pPr>
            <a:r>
              <a:rPr lang="en-US" sz="2000" dirty="0" smtClean="0"/>
              <a:t>Varietal Trial on</a:t>
            </a:r>
            <a:endParaRPr lang="en-SG" sz="2000" dirty="0"/>
          </a:p>
        </p:txBody>
      </p:sp>
      <p:grpSp>
        <p:nvGrpSpPr>
          <p:cNvPr id="3" name="Group 2"/>
          <p:cNvGrpSpPr/>
          <p:nvPr/>
        </p:nvGrpSpPr>
        <p:grpSpPr>
          <a:xfrm>
            <a:off x="323528" y="2060848"/>
            <a:ext cx="1440160" cy="1584176"/>
            <a:chOff x="1043608" y="3356992"/>
            <a:chExt cx="1296144" cy="1368152"/>
          </a:xfrm>
        </p:grpSpPr>
        <p:pic>
          <p:nvPicPr>
            <p:cNvPr id="5" name="Picture 4"/>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91680" y="4005064"/>
              <a:ext cx="648072" cy="720080"/>
            </a:xfrm>
            <a:prstGeom prst="rect">
              <a:avLst/>
            </a:prstGeom>
            <a:noFill/>
            <a:ln>
              <a:noFill/>
            </a:ln>
            <a:effectLst/>
          </p:spPr>
        </p:pic>
        <p:pic>
          <p:nvPicPr>
            <p:cNvPr id="6" name="Picture 5"/>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19672" y="3356992"/>
              <a:ext cx="720080" cy="648072"/>
            </a:xfrm>
            <a:prstGeom prst="rect">
              <a:avLst/>
            </a:prstGeom>
            <a:noFill/>
            <a:ln w="9525">
              <a:noFill/>
              <a:miter lim="800000"/>
              <a:headEnd/>
              <a:tailEnd/>
            </a:ln>
            <a:effectLst>
              <a:outerShdw dist="35921" dir="2700000" algn="ctr" rotWithShape="0">
                <a:schemeClr val="bg2"/>
              </a:outerShdw>
            </a:effectLst>
            <a:extLst/>
          </p:spPr>
        </p:pic>
        <p:pic>
          <p:nvPicPr>
            <p:cNvPr id="7" name="Picture 6" descr="http://www.mpib.gov.my/image/image_gallery?uuid=aa7bc736-ef40-443b-a573-db3d4161b8f7&amp;groupId=10124&amp;t=1411055904850"/>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43608" y="4005064"/>
              <a:ext cx="648072" cy="720080"/>
            </a:xfrm>
            <a:prstGeom prst="rect">
              <a:avLst/>
            </a:prstGeom>
            <a:noFill/>
            <a:ln>
              <a:noFill/>
            </a:ln>
            <a:effectLst/>
          </p:spPr>
        </p:pic>
        <p:pic>
          <p:nvPicPr>
            <p:cNvPr id="8" name="Picture 7" descr="http://www.mpib.gov.my/image/image_gallery?uuid=dfd2c36a-7d1d-4c27-b9e1-e8caca9e643d&amp;groupId=10124&amp;t=1411055904898"/>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43608" y="3356992"/>
              <a:ext cx="648072" cy="648072"/>
            </a:xfrm>
            <a:prstGeom prst="rect">
              <a:avLst/>
            </a:prstGeom>
            <a:noFill/>
            <a:ln>
              <a:noFill/>
            </a:ln>
            <a:effectLst/>
          </p:spPr>
        </p:pic>
      </p:grpSp>
      <p:sp>
        <p:nvSpPr>
          <p:cNvPr id="10" name="Rectangle 9"/>
          <p:cNvSpPr/>
          <p:nvPr/>
        </p:nvSpPr>
        <p:spPr>
          <a:xfrm>
            <a:off x="485901" y="1412776"/>
            <a:ext cx="1205779" cy="646331"/>
          </a:xfrm>
          <a:prstGeom prst="rect">
            <a:avLst/>
          </a:prstGeom>
        </p:spPr>
        <p:txBody>
          <a:bodyPr wrap="none">
            <a:spAutoFit/>
          </a:bodyPr>
          <a:lstStyle/>
          <a:p>
            <a:r>
              <a:rPr lang="en-US" dirty="0" smtClean="0"/>
              <a:t>Pineapples</a:t>
            </a:r>
          </a:p>
          <a:p>
            <a:r>
              <a:rPr lang="en-US" dirty="0" smtClean="0"/>
              <a:t> </a:t>
            </a:r>
            <a:r>
              <a:rPr lang="en-US" sz="1200" dirty="0" smtClean="0"/>
              <a:t>(10 Varieties)</a:t>
            </a:r>
            <a:endParaRPr lang="en-SG" sz="1200" dirty="0"/>
          </a:p>
        </p:txBody>
      </p:sp>
      <p:sp>
        <p:nvSpPr>
          <p:cNvPr id="11" name="Rectangle 10"/>
          <p:cNvSpPr/>
          <p:nvPr/>
        </p:nvSpPr>
        <p:spPr>
          <a:xfrm>
            <a:off x="2123729" y="1403484"/>
            <a:ext cx="1728192" cy="1508105"/>
          </a:xfrm>
          <a:prstGeom prst="rect">
            <a:avLst/>
          </a:prstGeom>
        </p:spPr>
        <p:txBody>
          <a:bodyPr wrap="square">
            <a:spAutoFit/>
          </a:bodyPr>
          <a:lstStyle/>
          <a:p>
            <a:pPr algn="ctr"/>
            <a:r>
              <a:rPr lang="en-US" sz="1600" dirty="0" smtClean="0"/>
              <a:t>Melon</a:t>
            </a:r>
          </a:p>
          <a:p>
            <a:pPr algn="ctr"/>
            <a:r>
              <a:rPr lang="en-US" sz="1200" dirty="0" smtClean="0"/>
              <a:t> (6 Varieties)</a:t>
            </a:r>
          </a:p>
          <a:p>
            <a:pPr algn="ctr"/>
            <a:r>
              <a:rPr lang="en-US" sz="1600" dirty="0" smtClean="0"/>
              <a:t>(</a:t>
            </a:r>
            <a:r>
              <a:rPr lang="en-US" sz="1600" dirty="0" err="1" smtClean="0"/>
              <a:t>Fertigation</a:t>
            </a:r>
            <a:r>
              <a:rPr lang="en-US" sz="1600" dirty="0" smtClean="0"/>
              <a:t> System Under Protected Cultivation)</a:t>
            </a:r>
            <a:endParaRPr lang="en-SG" sz="1600" dirty="0"/>
          </a:p>
        </p:txBody>
      </p:sp>
      <p:sp>
        <p:nvSpPr>
          <p:cNvPr id="24" name="Rectangle 23"/>
          <p:cNvSpPr/>
          <p:nvPr/>
        </p:nvSpPr>
        <p:spPr>
          <a:xfrm>
            <a:off x="3779912" y="1052736"/>
            <a:ext cx="1872208" cy="707886"/>
          </a:xfrm>
          <a:prstGeom prst="rect">
            <a:avLst/>
          </a:prstGeom>
        </p:spPr>
        <p:txBody>
          <a:bodyPr wrap="square">
            <a:spAutoFit/>
          </a:bodyPr>
          <a:lstStyle/>
          <a:p>
            <a:pPr algn="ctr"/>
            <a:r>
              <a:rPr lang="en-US" sz="2000" dirty="0" smtClean="0"/>
              <a:t>Phenology Trial </a:t>
            </a:r>
          </a:p>
          <a:p>
            <a:pPr algn="ctr"/>
            <a:r>
              <a:rPr lang="en-US" sz="2000" dirty="0" smtClean="0"/>
              <a:t>on Local Durian</a:t>
            </a:r>
          </a:p>
        </p:txBody>
      </p:sp>
      <p:sp>
        <p:nvSpPr>
          <p:cNvPr id="25" name="Rectangle 24"/>
          <p:cNvSpPr/>
          <p:nvPr/>
        </p:nvSpPr>
        <p:spPr>
          <a:xfrm>
            <a:off x="323528" y="4149080"/>
            <a:ext cx="1512168" cy="553998"/>
          </a:xfrm>
          <a:prstGeom prst="rect">
            <a:avLst/>
          </a:prstGeom>
        </p:spPr>
        <p:txBody>
          <a:bodyPr wrap="square">
            <a:spAutoFit/>
          </a:bodyPr>
          <a:lstStyle/>
          <a:p>
            <a:pPr algn="ctr"/>
            <a:r>
              <a:rPr lang="en-US" dirty="0" smtClean="0"/>
              <a:t>Watermelon</a:t>
            </a:r>
          </a:p>
          <a:p>
            <a:pPr algn="ctr"/>
            <a:r>
              <a:rPr lang="en-US" sz="1200" dirty="0" smtClean="0"/>
              <a:t>(5 Varieties)</a:t>
            </a:r>
            <a:endParaRPr lang="en-SG" sz="1200" dirty="0"/>
          </a:p>
        </p:txBody>
      </p:sp>
      <p:grpSp>
        <p:nvGrpSpPr>
          <p:cNvPr id="29" name="Group 28"/>
          <p:cNvGrpSpPr/>
          <p:nvPr/>
        </p:nvGrpSpPr>
        <p:grpSpPr>
          <a:xfrm>
            <a:off x="3923928" y="2132856"/>
            <a:ext cx="1368152" cy="3528392"/>
            <a:chOff x="3665537" y="942861"/>
            <a:chExt cx="1694180" cy="4942056"/>
          </a:xfrm>
        </p:grpSpPr>
        <p:pic>
          <p:nvPicPr>
            <p:cNvPr id="26" name="Picture 25"/>
            <p:cNvPicPr/>
            <p:nvPr/>
          </p:nvPicPr>
          <p:blipFill>
            <a:blip r:embed="rId6">
              <a:extLst>
                <a:ext uri="{28A0092B-C50C-407E-A947-70E740481C1C}">
                  <a14:useLocalDpi xmlns:a14="http://schemas.microsoft.com/office/drawing/2010/main" val="0"/>
                </a:ext>
              </a:extLst>
            </a:blip>
            <a:srcRect/>
            <a:stretch>
              <a:fillRect/>
            </a:stretch>
          </p:blipFill>
          <p:spPr bwMode="auto">
            <a:xfrm>
              <a:off x="3666172" y="942861"/>
              <a:ext cx="1693545" cy="1550035"/>
            </a:xfrm>
            <a:prstGeom prst="rect">
              <a:avLst/>
            </a:prstGeom>
            <a:ln>
              <a:noFill/>
            </a:ln>
            <a:effectLst>
              <a:outerShdw blurRad="190500" algn="tl" rotWithShape="0">
                <a:srgbClr val="000000">
                  <a:alpha val="70000"/>
                </a:srgbClr>
              </a:outerShdw>
            </a:effectLst>
          </p:spPr>
        </p:pic>
        <p:pic>
          <p:nvPicPr>
            <p:cNvPr id="27" name="Picture 26"/>
            <p:cNvPicPr/>
            <p:nvPr/>
          </p:nvPicPr>
          <p:blipFill>
            <a:blip r:embed="rId7">
              <a:extLst>
                <a:ext uri="{BEBA8EAE-BF5A-486C-A8C5-ECC9F3942E4B}">
                  <a14:imgProps xmlns:a14="http://schemas.microsoft.com/office/drawing/2010/main">
                    <a14:imgLayer r:embed="rId8">
                      <a14:imgEffect>
                        <a14:sharpenSoften amount="5000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666173" y="4077072"/>
              <a:ext cx="1678872" cy="1807845"/>
            </a:xfrm>
            <a:prstGeom prst="roundRect">
              <a:avLst>
                <a:gd name="adj" fmla="val 20881"/>
              </a:avLst>
            </a:prstGeom>
            <a:solidFill>
              <a:srgbClr val="FFFFFF">
                <a:shade val="85000"/>
              </a:srgbClr>
            </a:solidFill>
            <a:ln>
              <a:noFill/>
            </a:ln>
            <a:effectLst>
              <a:reflection blurRad="12700" stA="38000" endPos="28000" dist="5000" dir="5400000" sy="-100000" algn="bl" rotWithShape="0"/>
            </a:effectLst>
          </p:spPr>
        </p:pic>
        <p:pic>
          <p:nvPicPr>
            <p:cNvPr id="28" name="Picture 27"/>
            <p:cNvPicPr/>
            <p:nvPr/>
          </p:nvPicPr>
          <p:blipFill>
            <a:blip r:embed="rId9">
              <a:extLst>
                <a:ext uri="{28A0092B-C50C-407E-A947-70E740481C1C}">
                  <a14:useLocalDpi xmlns:a14="http://schemas.microsoft.com/office/drawing/2010/main" val="0"/>
                </a:ext>
              </a:extLst>
            </a:blip>
            <a:srcRect/>
            <a:stretch>
              <a:fillRect/>
            </a:stretch>
          </p:blipFill>
          <p:spPr bwMode="auto">
            <a:xfrm>
              <a:off x="3665537" y="2512695"/>
              <a:ext cx="1693545" cy="1597660"/>
            </a:xfrm>
            <a:prstGeom prst="rect">
              <a:avLst/>
            </a:prstGeom>
            <a:ln>
              <a:noFill/>
            </a:ln>
            <a:effectLst>
              <a:outerShdw blurRad="190500" algn="tl" rotWithShape="0">
                <a:srgbClr val="000000">
                  <a:alpha val="70000"/>
                </a:srgbClr>
              </a:outerShdw>
            </a:effectLst>
          </p:spPr>
        </p:pic>
      </p:grpSp>
      <p:grpSp>
        <p:nvGrpSpPr>
          <p:cNvPr id="67" name="Group 66"/>
          <p:cNvGrpSpPr/>
          <p:nvPr/>
        </p:nvGrpSpPr>
        <p:grpSpPr>
          <a:xfrm>
            <a:off x="2195737" y="3068960"/>
            <a:ext cx="1368152" cy="3475633"/>
            <a:chOff x="2195735" y="2348880"/>
            <a:chExt cx="1512169" cy="3475633"/>
          </a:xfrm>
        </p:grpSpPr>
        <p:grpSp>
          <p:nvGrpSpPr>
            <p:cNvPr id="64" name="Group 63"/>
            <p:cNvGrpSpPr/>
            <p:nvPr/>
          </p:nvGrpSpPr>
          <p:grpSpPr>
            <a:xfrm>
              <a:off x="2195735" y="2348880"/>
              <a:ext cx="1512168" cy="712453"/>
              <a:chOff x="2195735" y="2348880"/>
              <a:chExt cx="1512168" cy="712453"/>
            </a:xfrm>
          </p:grpSpPr>
          <p:pic>
            <p:nvPicPr>
              <p:cNvPr id="12" name="Picture 11"/>
              <p:cNvPicPr/>
              <p:nvPr/>
            </p:nvPicPr>
            <p:blipFill rotWithShape="1">
              <a:blip r:embed="rId10" cstate="print">
                <a:extLst>
                  <a:ext uri="{28A0092B-C50C-407E-A947-70E740481C1C}">
                    <a14:useLocalDpi xmlns:a14="http://schemas.microsoft.com/office/drawing/2010/main" val="0"/>
                  </a:ext>
                </a:extLst>
              </a:blip>
              <a:srcRect r="9355" b="13978"/>
              <a:stretch/>
            </p:blipFill>
            <p:spPr>
              <a:xfrm>
                <a:off x="2195735" y="2348880"/>
                <a:ext cx="720081" cy="712453"/>
              </a:xfrm>
              <a:prstGeom prst="rect">
                <a:avLst/>
              </a:prstGeom>
            </p:spPr>
          </p:pic>
          <p:pic>
            <p:nvPicPr>
              <p:cNvPr id="13" name="Picture 12"/>
              <p:cNvPicPr/>
              <p:nvPr/>
            </p:nvPicPr>
            <p:blipFill>
              <a:blip r:embed="rId11" cstate="print">
                <a:extLst>
                  <a:ext uri="{28A0092B-C50C-407E-A947-70E740481C1C}">
                    <a14:useLocalDpi xmlns:a14="http://schemas.microsoft.com/office/drawing/2010/main" val="0"/>
                  </a:ext>
                </a:extLst>
              </a:blip>
              <a:stretch>
                <a:fillRect/>
              </a:stretch>
            </p:blipFill>
            <p:spPr>
              <a:xfrm>
                <a:off x="2915816" y="2348880"/>
                <a:ext cx="792087" cy="712453"/>
              </a:xfrm>
              <a:prstGeom prst="rect">
                <a:avLst/>
              </a:prstGeom>
            </p:spPr>
          </p:pic>
        </p:grpSp>
        <p:grpSp>
          <p:nvGrpSpPr>
            <p:cNvPr id="63" name="Group 62"/>
            <p:cNvGrpSpPr/>
            <p:nvPr/>
          </p:nvGrpSpPr>
          <p:grpSpPr>
            <a:xfrm>
              <a:off x="2195736" y="3049236"/>
              <a:ext cx="1512166" cy="739804"/>
              <a:chOff x="2195736" y="3049236"/>
              <a:chExt cx="1512166" cy="739804"/>
            </a:xfrm>
          </p:grpSpPr>
          <p:pic>
            <p:nvPicPr>
              <p:cNvPr id="14" name="Picture 13"/>
              <p:cNvPicPr/>
              <p:nvPr/>
            </p:nvPicPr>
            <p:blipFill rotWithShape="1">
              <a:blip r:embed="rId12" cstate="print">
                <a:extLst>
                  <a:ext uri="{28A0092B-C50C-407E-A947-70E740481C1C}">
                    <a14:useLocalDpi xmlns:a14="http://schemas.microsoft.com/office/drawing/2010/main" val="0"/>
                  </a:ext>
                </a:extLst>
              </a:blip>
              <a:srcRect l="11881" t="5491" r="26931" b="6588"/>
              <a:stretch/>
            </p:blipFill>
            <p:spPr>
              <a:xfrm>
                <a:off x="2195736" y="3049236"/>
                <a:ext cx="720080" cy="739804"/>
              </a:xfrm>
              <a:prstGeom prst="rect">
                <a:avLst/>
              </a:prstGeom>
            </p:spPr>
          </p:pic>
          <p:pic>
            <p:nvPicPr>
              <p:cNvPr id="15" name="Picture 14"/>
              <p:cNvPicPr/>
              <p:nvPr/>
            </p:nvPicPr>
            <p:blipFill rotWithShape="1">
              <a:blip r:embed="rId13" cstate="print">
                <a:extLst>
                  <a:ext uri="{28A0092B-C50C-407E-A947-70E740481C1C}">
                    <a14:useLocalDpi xmlns:a14="http://schemas.microsoft.com/office/drawing/2010/main" val="0"/>
                  </a:ext>
                </a:extLst>
              </a:blip>
              <a:srcRect l="3762" t="8184" r="4257" b="14323"/>
              <a:stretch/>
            </p:blipFill>
            <p:spPr>
              <a:xfrm>
                <a:off x="2915815" y="3049236"/>
                <a:ext cx="792087" cy="738481"/>
              </a:xfrm>
              <a:prstGeom prst="rect">
                <a:avLst/>
              </a:prstGeom>
            </p:spPr>
          </p:pic>
        </p:grpSp>
        <p:grpSp>
          <p:nvGrpSpPr>
            <p:cNvPr id="62" name="Group 61"/>
            <p:cNvGrpSpPr/>
            <p:nvPr/>
          </p:nvGrpSpPr>
          <p:grpSpPr>
            <a:xfrm>
              <a:off x="2195736" y="3789040"/>
              <a:ext cx="1512168" cy="720080"/>
              <a:chOff x="2195736" y="3789040"/>
              <a:chExt cx="1496066" cy="625294"/>
            </a:xfrm>
          </p:grpSpPr>
          <p:pic>
            <p:nvPicPr>
              <p:cNvPr id="33" name="Picture 32"/>
              <p:cNvPicPr/>
              <p:nvPr/>
            </p:nvPicPr>
            <p:blipFill>
              <a:blip r:embed="rId14" cstate="print">
                <a:extLst>
                  <a:ext uri="{28A0092B-C50C-407E-A947-70E740481C1C}">
                    <a14:useLocalDpi xmlns:a14="http://schemas.microsoft.com/office/drawing/2010/main" val="0"/>
                  </a:ext>
                </a:extLst>
              </a:blip>
              <a:stretch>
                <a:fillRect/>
              </a:stretch>
            </p:blipFill>
            <p:spPr>
              <a:xfrm>
                <a:off x="2195736" y="3789040"/>
                <a:ext cx="735824" cy="625294"/>
              </a:xfrm>
              <a:prstGeom prst="rect">
                <a:avLst/>
              </a:prstGeom>
            </p:spPr>
          </p:pic>
          <p:pic>
            <p:nvPicPr>
              <p:cNvPr id="34" name="Picture 33"/>
              <p:cNvPicPr/>
              <p:nvPr/>
            </p:nvPicPr>
            <p:blipFill rotWithShape="1">
              <a:blip r:embed="rId15" cstate="print">
                <a:extLst>
                  <a:ext uri="{28A0092B-C50C-407E-A947-70E740481C1C}">
                    <a14:useLocalDpi xmlns:a14="http://schemas.microsoft.com/office/drawing/2010/main" val="0"/>
                  </a:ext>
                </a:extLst>
              </a:blip>
              <a:srcRect r="12258" b="2580"/>
              <a:stretch/>
            </p:blipFill>
            <p:spPr>
              <a:xfrm>
                <a:off x="2915816" y="3789040"/>
                <a:ext cx="775986" cy="625294"/>
              </a:xfrm>
              <a:prstGeom prst="rect">
                <a:avLst/>
              </a:prstGeom>
            </p:spPr>
          </p:pic>
        </p:grpSp>
        <p:grpSp>
          <p:nvGrpSpPr>
            <p:cNvPr id="66" name="Group 65"/>
            <p:cNvGrpSpPr/>
            <p:nvPr/>
          </p:nvGrpSpPr>
          <p:grpSpPr>
            <a:xfrm>
              <a:off x="2195736" y="4509120"/>
              <a:ext cx="1512168" cy="1315393"/>
              <a:chOff x="2195736" y="4437112"/>
              <a:chExt cx="1512168" cy="1315393"/>
            </a:xfrm>
          </p:grpSpPr>
          <p:grpSp>
            <p:nvGrpSpPr>
              <p:cNvPr id="61" name="Group 60"/>
              <p:cNvGrpSpPr/>
              <p:nvPr/>
            </p:nvGrpSpPr>
            <p:grpSpPr>
              <a:xfrm>
                <a:off x="2195736" y="4437112"/>
                <a:ext cx="1512168" cy="720080"/>
                <a:chOff x="2195736" y="4437112"/>
                <a:chExt cx="1512168" cy="720080"/>
              </a:xfrm>
            </p:grpSpPr>
            <p:pic>
              <p:nvPicPr>
                <p:cNvPr id="30" name="Picture 29"/>
                <p:cNvPicPr/>
                <p:nvPr/>
              </p:nvPicPr>
              <p:blipFill rotWithShape="1">
                <a:blip r:embed="rId16" cstate="print">
                  <a:extLst>
                    <a:ext uri="{28A0092B-C50C-407E-A947-70E740481C1C}">
                      <a14:useLocalDpi xmlns:a14="http://schemas.microsoft.com/office/drawing/2010/main" val="0"/>
                    </a:ext>
                  </a:extLst>
                </a:blip>
                <a:srcRect t="10034" r="1882" b="1647"/>
                <a:stretch/>
              </p:blipFill>
              <p:spPr>
                <a:xfrm>
                  <a:off x="2915816" y="4437534"/>
                  <a:ext cx="792088" cy="719658"/>
                </a:xfrm>
                <a:prstGeom prst="rect">
                  <a:avLst/>
                </a:prstGeom>
                <a:ln>
                  <a:solidFill>
                    <a:schemeClr val="tx1"/>
                  </a:solidFill>
                </a:ln>
              </p:spPr>
            </p:pic>
            <p:pic>
              <p:nvPicPr>
                <p:cNvPr id="31" name="Picture 30"/>
                <p:cNvPicPr/>
                <p:nvPr/>
              </p:nvPicPr>
              <p:blipFill rotWithShape="1">
                <a:blip r:embed="rId17" cstate="print">
                  <a:extLst>
                    <a:ext uri="{28A0092B-C50C-407E-A947-70E740481C1C}">
                      <a14:useLocalDpi xmlns:a14="http://schemas.microsoft.com/office/drawing/2010/main" val="0"/>
                    </a:ext>
                  </a:extLst>
                </a:blip>
                <a:srcRect l="5000" t="6666" r="9765" b="11373"/>
                <a:stretch/>
              </p:blipFill>
              <p:spPr>
                <a:xfrm>
                  <a:off x="2195736" y="4437112"/>
                  <a:ext cx="700933" cy="720080"/>
                </a:xfrm>
                <a:prstGeom prst="rect">
                  <a:avLst/>
                </a:prstGeom>
                <a:ln>
                  <a:solidFill>
                    <a:schemeClr val="tx1"/>
                  </a:solidFill>
                </a:ln>
              </p:spPr>
            </p:pic>
          </p:grpSp>
          <p:grpSp>
            <p:nvGrpSpPr>
              <p:cNvPr id="65" name="Group 64"/>
              <p:cNvGrpSpPr/>
              <p:nvPr/>
            </p:nvGrpSpPr>
            <p:grpSpPr>
              <a:xfrm>
                <a:off x="2198809" y="5121144"/>
                <a:ext cx="1509095" cy="631361"/>
                <a:chOff x="2198809" y="5121144"/>
                <a:chExt cx="1509095" cy="631361"/>
              </a:xfrm>
            </p:grpSpPr>
            <p:pic>
              <p:nvPicPr>
                <p:cNvPr id="35" name="Picture 34"/>
                <p:cNvPicPr/>
                <p:nvPr/>
              </p:nvPicPr>
              <p:blipFill>
                <a:blip r:embed="rId18" cstate="print">
                  <a:extLst>
                    <a:ext uri="{28A0092B-C50C-407E-A947-70E740481C1C}">
                      <a14:useLocalDpi xmlns:a14="http://schemas.microsoft.com/office/drawing/2010/main" val="0"/>
                    </a:ext>
                  </a:extLst>
                </a:blip>
                <a:stretch>
                  <a:fillRect/>
                </a:stretch>
              </p:blipFill>
              <p:spPr>
                <a:xfrm>
                  <a:off x="2198809" y="5126439"/>
                  <a:ext cx="717007" cy="622982"/>
                </a:xfrm>
                <a:prstGeom prst="rect">
                  <a:avLst/>
                </a:prstGeom>
                <a:ln>
                  <a:solidFill>
                    <a:schemeClr val="tx1"/>
                  </a:solidFill>
                </a:ln>
              </p:spPr>
            </p:pic>
            <p:pic>
              <p:nvPicPr>
                <p:cNvPr id="36" name="Picture 35"/>
                <p:cNvPicPr/>
                <p:nvPr/>
              </p:nvPicPr>
              <p:blipFill>
                <a:blip r:embed="rId19" cstate="print">
                  <a:extLst>
                    <a:ext uri="{28A0092B-C50C-407E-A947-70E740481C1C}">
                      <a14:useLocalDpi xmlns:a14="http://schemas.microsoft.com/office/drawing/2010/main" val="0"/>
                    </a:ext>
                  </a:extLst>
                </a:blip>
                <a:stretch>
                  <a:fillRect/>
                </a:stretch>
              </p:blipFill>
              <p:spPr>
                <a:xfrm>
                  <a:off x="2915816" y="5121144"/>
                  <a:ext cx="792088" cy="631361"/>
                </a:xfrm>
                <a:prstGeom prst="rect">
                  <a:avLst/>
                </a:prstGeom>
                <a:ln>
                  <a:solidFill>
                    <a:schemeClr val="tx1"/>
                  </a:solidFill>
                </a:ln>
              </p:spPr>
            </p:pic>
          </p:grpSp>
        </p:grpSp>
      </p:grpSp>
      <p:grpSp>
        <p:nvGrpSpPr>
          <p:cNvPr id="42" name="Group 41"/>
          <p:cNvGrpSpPr/>
          <p:nvPr/>
        </p:nvGrpSpPr>
        <p:grpSpPr>
          <a:xfrm>
            <a:off x="0" y="4797152"/>
            <a:ext cx="2147770" cy="1584176"/>
            <a:chOff x="179512" y="4725144"/>
            <a:chExt cx="2003754" cy="1437866"/>
          </a:xfrm>
        </p:grpSpPr>
        <p:pic>
          <p:nvPicPr>
            <p:cNvPr id="20" name="Picture 19"/>
            <p:cNvPicPr/>
            <p:nvPr/>
          </p:nvPicPr>
          <p:blipFill>
            <a:blip r:embed="rId20" cstate="print">
              <a:extLst>
                <a:ext uri="{BEBA8EAE-BF5A-486C-A8C5-ECC9F3942E4B}">
                  <a14:imgProps xmlns:a14="http://schemas.microsoft.com/office/drawing/2010/main">
                    <a14:imgLayer r:embed="rId21">
                      <a14:imgEffect>
                        <a14:backgroundRemoval t="625" b="98750" l="1875" r="99219">
                          <a14:foregroundMark x1="46406" y1="69167" x2="71875" y2="96667"/>
                          <a14:foregroundMark x1="63750" y1="80417" x2="67500" y2="83333"/>
                          <a14:foregroundMark x1="95781" y1="79167" x2="77500" y2="98750"/>
                          <a14:foregroundMark x1="5781" y1="65000" x2="11406" y2="75625"/>
                          <a14:foregroundMark x1="58594" y1="8542" x2="29844" y2="10625"/>
                          <a14:backgroundMark x1="28906" y1="9167" x2="62813" y2="6458"/>
                        </a14:backgroundRemoval>
                      </a14:imgEffect>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187624" y="5229200"/>
              <a:ext cx="995642" cy="610050"/>
            </a:xfrm>
            <a:prstGeom prst="rect">
              <a:avLst/>
            </a:prstGeom>
            <a:ln>
              <a:noFill/>
            </a:ln>
            <a:effectLst>
              <a:outerShdw blurRad="190500" algn="tl" rotWithShape="0">
                <a:srgbClr val="000000">
                  <a:alpha val="70000"/>
                </a:srgbClr>
              </a:outerShdw>
            </a:effectLst>
          </p:spPr>
        </p:pic>
        <p:pic>
          <p:nvPicPr>
            <p:cNvPr id="21" name="Picture 20"/>
            <p:cNvPicPr/>
            <p:nvPr/>
          </p:nvPicPr>
          <p:blipFill>
            <a:blip r:embed="rId22" cstate="print">
              <a:extLst>
                <a:ext uri="{BEBA8EAE-BF5A-486C-A8C5-ECC9F3942E4B}">
                  <a14:imgProps xmlns:a14="http://schemas.microsoft.com/office/drawing/2010/main">
                    <a14:imgLayer r:embed="rId23">
                      <a14:imgEffect>
                        <a14:backgroundRemoval t="585" b="94737" l="615" r="98154"/>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a:off x="395536" y="5373216"/>
              <a:ext cx="1021171" cy="789794"/>
            </a:xfrm>
            <a:prstGeom prst="rect">
              <a:avLst/>
            </a:prstGeom>
            <a:ln>
              <a:noFill/>
            </a:ln>
            <a:effectLst>
              <a:outerShdw blurRad="190500" algn="tl" rotWithShape="0">
                <a:srgbClr val="000000">
                  <a:alpha val="70000"/>
                </a:srgbClr>
              </a:outerShdw>
            </a:effectLst>
          </p:spPr>
        </p:pic>
        <p:pic>
          <p:nvPicPr>
            <p:cNvPr id="22" name="Picture 21"/>
            <p:cNvPicPr/>
            <p:nvPr/>
          </p:nvPicPr>
          <p:blipFill>
            <a:blip r:embed="rId24" cstate="print">
              <a:extLst>
                <a:ext uri="{BEBA8EAE-BF5A-486C-A8C5-ECC9F3942E4B}">
                  <a14:imgProps xmlns:a14="http://schemas.microsoft.com/office/drawing/2010/main">
                    <a14:imgLayer r:embed="rId25">
                      <a14:imgEffect>
                        <a14:backgroundRemoval t="1398" b="100000" l="2073" r="99013">
                          <a14:foregroundMark x1="54195" y1="52407" x2="84650" y2="46118"/>
                          <a14:foregroundMark x1="75025" y1="5823" x2="85044" y2="42314"/>
                          <a14:foregroundMark x1="12142" y1="19643" x2="4146" y2="58696"/>
                          <a14:foregroundMark x1="4936" y1="55590" x2="14561" y2="53649"/>
                          <a14:foregroundMark x1="15350" y1="37267" x2="11352" y2="46118"/>
                          <a14:foregroundMark x1="54590" y1="3261" x2="59773" y2="2019"/>
                          <a14:foregroundMark x1="73791" y1="3261" x2="81441" y2="5823"/>
                          <a14:foregroundMark x1="81046" y1="5823" x2="94225" y2="54969"/>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a:off x="971600" y="4725144"/>
              <a:ext cx="955384" cy="586044"/>
            </a:xfrm>
            <a:prstGeom prst="rect">
              <a:avLst/>
            </a:prstGeom>
            <a:ln>
              <a:noFill/>
            </a:ln>
            <a:effectLst>
              <a:outerShdw blurRad="190500" algn="tl" rotWithShape="0">
                <a:srgbClr val="000000">
                  <a:alpha val="70000"/>
                </a:srgbClr>
              </a:outerShdw>
            </a:effectLst>
          </p:spPr>
        </p:pic>
        <p:pic>
          <p:nvPicPr>
            <p:cNvPr id="41" name="Picture 40"/>
            <p:cNvPicPr/>
            <p:nvPr/>
          </p:nvPicPr>
          <p:blipFill>
            <a:blip r:embed="rId26" cstate="print">
              <a:extLst>
                <a:ext uri="{BEBA8EAE-BF5A-486C-A8C5-ECC9F3942E4B}">
                  <a14:imgProps xmlns:a14="http://schemas.microsoft.com/office/drawing/2010/main">
                    <a14:imgLayer r:embed="rId27">
                      <a14:imgEffect>
                        <a14:backgroundRemoval t="1458" b="95625" l="10000" r="90000">
                          <a14:foregroundMark x1="30781" y1="16875" x2="74063" y2="39583"/>
                          <a14:foregroundMark x1="75469" y1="42292" x2="66563" y2="65625"/>
                          <a14:foregroundMark x1="28281" y1="12083" x2="24531" y2="45625"/>
                          <a14:foregroundMark x1="63750" y1="25000" x2="80156" y2="35000"/>
                          <a14:foregroundMark x1="81094" y1="50417" x2="62344" y2="86458"/>
                          <a14:foregroundMark x1="79688" y1="36250" x2="81094" y2="49583"/>
                          <a14:foregroundMark x1="25938" y1="15625" x2="20313" y2="48958"/>
                          <a14:foregroundMark x1="18906" y1="46250" x2="25469" y2="77083"/>
                          <a14:foregroundMark x1="25469" y1="78542" x2="31719" y2="89792"/>
                          <a14:foregroundMark x1="62813" y1="85208" x2="51406" y2="93750"/>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a:off x="179512" y="4725144"/>
              <a:ext cx="1115616" cy="792088"/>
            </a:xfrm>
            <a:prstGeom prst="rect">
              <a:avLst/>
            </a:prstGeom>
            <a:ln>
              <a:noFill/>
            </a:ln>
            <a:effectLst>
              <a:outerShdw blurRad="190500" algn="tl" rotWithShape="0">
                <a:srgbClr val="000000">
                  <a:alpha val="70000"/>
                </a:srgbClr>
              </a:outerShdw>
            </a:effectLst>
          </p:spPr>
        </p:pic>
      </p:grpSp>
      <p:sp>
        <p:nvSpPr>
          <p:cNvPr id="43" name="Rectangle 42"/>
          <p:cNvSpPr/>
          <p:nvPr/>
        </p:nvSpPr>
        <p:spPr>
          <a:xfrm>
            <a:off x="5652120" y="620688"/>
            <a:ext cx="3344912" cy="2031325"/>
          </a:xfrm>
          <a:prstGeom prst="rect">
            <a:avLst/>
          </a:prstGeom>
        </p:spPr>
        <p:txBody>
          <a:bodyPr wrap="square">
            <a:spAutoFit/>
          </a:bodyPr>
          <a:lstStyle/>
          <a:p>
            <a:pPr algn="ctr"/>
            <a:r>
              <a:rPr lang="en-US" dirty="0" err="1" smtClean="0"/>
              <a:t>Germplasm</a:t>
            </a:r>
            <a:r>
              <a:rPr lang="en-US" dirty="0" smtClean="0"/>
              <a:t> Collection </a:t>
            </a:r>
            <a:r>
              <a:rPr lang="en-US" dirty="0" err="1" smtClean="0"/>
              <a:t>Indigenious</a:t>
            </a:r>
            <a:r>
              <a:rPr lang="en-US" dirty="0" smtClean="0"/>
              <a:t> Fruit and Development of </a:t>
            </a:r>
            <a:r>
              <a:rPr lang="en-US" dirty="0" err="1" smtClean="0"/>
              <a:t>Indigenious</a:t>
            </a:r>
            <a:r>
              <a:rPr lang="en-US" dirty="0" smtClean="0"/>
              <a:t> Fruit Information System </a:t>
            </a:r>
            <a:r>
              <a:rPr lang="en-US" dirty="0" err="1" smtClean="0"/>
              <a:t>Datasbase</a:t>
            </a:r>
            <a:r>
              <a:rPr lang="en-SG" b="1" dirty="0" smtClean="0"/>
              <a:t> </a:t>
            </a:r>
            <a:r>
              <a:rPr lang="en-SG" dirty="0" smtClean="0"/>
              <a:t>(</a:t>
            </a:r>
            <a:r>
              <a:rPr lang="en-SG" dirty="0"/>
              <a:t>IFIS</a:t>
            </a:r>
            <a:r>
              <a:rPr lang="en-SG" dirty="0" smtClean="0"/>
              <a:t>) </a:t>
            </a:r>
            <a:r>
              <a:rPr lang="en-US" dirty="0"/>
              <a:t>(</a:t>
            </a:r>
            <a:r>
              <a:rPr lang="en-US" u="sng" dirty="0">
                <a:hlinkClick r:id="rId28"/>
              </a:rPr>
              <a:t>http://www.ifis.gov.bn</a:t>
            </a:r>
            <a:r>
              <a:rPr lang="en-US" dirty="0"/>
              <a:t>)</a:t>
            </a:r>
            <a:endParaRPr lang="en-SG" dirty="0"/>
          </a:p>
          <a:p>
            <a:pPr algn="ctr"/>
            <a:endParaRPr lang="en-SG" dirty="0"/>
          </a:p>
          <a:p>
            <a:endParaRPr lang="en-SG" dirty="0"/>
          </a:p>
        </p:txBody>
      </p:sp>
      <p:grpSp>
        <p:nvGrpSpPr>
          <p:cNvPr id="48" name="Group 47"/>
          <p:cNvGrpSpPr/>
          <p:nvPr/>
        </p:nvGrpSpPr>
        <p:grpSpPr>
          <a:xfrm>
            <a:off x="5940152" y="1988840"/>
            <a:ext cx="1401093" cy="2880320"/>
            <a:chOff x="3386931" y="1669257"/>
            <a:chExt cx="2567305" cy="3528060"/>
          </a:xfrm>
        </p:grpSpPr>
        <p:pic>
          <p:nvPicPr>
            <p:cNvPr id="44" name="Picture 43"/>
            <p:cNvPicPr/>
            <p:nvPr/>
          </p:nvPicPr>
          <p:blipFill>
            <a:blip r:embed="rId29" cstate="print">
              <a:extLst>
                <a:ext uri="{BEBA8EAE-BF5A-486C-A8C5-ECC9F3942E4B}">
                  <a14:imgProps xmlns:a14="http://schemas.microsoft.com/office/drawing/2010/main">
                    <a14:imgLayer r:embed="rId30">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rot="13795695">
              <a:off x="3395504" y="1660684"/>
              <a:ext cx="1333500" cy="1350645"/>
            </a:xfrm>
            <a:prstGeom prst="roundRect">
              <a:avLst>
                <a:gd name="adj" fmla="val 50000"/>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coolSlant"/>
              <a:contourClr>
                <a:srgbClr val="969696"/>
              </a:contourClr>
            </a:sp3d>
            <a:extLst>
              <a:ext uri="{909E8E84-426E-40DD-AFC4-6F175D3DCCD1}">
                <a14:hiddenFill xmlns:a14="http://schemas.microsoft.com/office/drawing/2010/main">
                  <a:solidFill>
                    <a:schemeClr val="accent1"/>
                  </a:solidFill>
                </a14:hiddenFill>
              </a:ext>
            </a:extLst>
          </p:spPr>
        </p:pic>
        <p:pic>
          <p:nvPicPr>
            <p:cNvPr id="45" name="Picture 44" descr="C:\Users\User\Desktop\+\AC Milan\LAKANG (Nephelium lappaceum).jpg"/>
            <p:cNvPicPr/>
            <p:nvPr/>
          </p:nvPicPr>
          <p:blipFill>
            <a:blip r:embed="rId31" cstate="print">
              <a:extLst>
                <a:ext uri="{BEBA8EAE-BF5A-486C-A8C5-ECC9F3942E4B}">
                  <a14:imgProps xmlns:a14="http://schemas.microsoft.com/office/drawing/2010/main">
                    <a14:imgLayer r:embed="rId32">
                      <a14:imgEffect>
                        <a14:backgroundRemoval t="1264" b="100000" l="0" r="98383">
                          <a14:foregroundMark x1="86785" y1="8240" x2="62345" y2="47285"/>
                          <a14:foregroundMark x1="62034" y1="69288" x2="76648" y2="94850"/>
                          <a14:foregroundMark x1="75466" y1="74204" x2="98103" y2="54916"/>
                          <a14:foregroundMark x1="88588" y1="49532" x2="86785" y2="91292"/>
                          <a14:foregroundMark x1="78731" y1="58521" x2="83800" y2="63015"/>
                          <a14:foregroundMark x1="93346" y1="5103" x2="84701" y2="20365"/>
                          <a14:foregroundMark x1="2114" y1="29307" x2="13153" y2="46395"/>
                          <a14:foregroundMark x1="9266" y1="64794" x2="18501" y2="78277"/>
                          <a14:foregroundMark x1="18812" y1="75562" x2="27456" y2="76451"/>
                          <a14:foregroundMark x1="23881" y1="75562" x2="28047" y2="91713"/>
                          <a14:foregroundMark x1="27146" y1="92182" x2="35199" y2="98923"/>
                          <a14:foregroundMark x1="38184" y1="94850" x2="62034" y2="89045"/>
                          <a14:foregroundMark x1="40858" y1="94850" x2="39677" y2="99813"/>
                          <a14:foregroundMark x1="88277" y1="92182" x2="72481" y2="99813"/>
                          <a14:foregroundMark x1="933" y1="59410" x2="14925" y2="80056"/>
                        </a14:backgroundRemoval>
                      </a14:imgEffect>
                    </a14:imgLayer>
                  </a14:imgProps>
                </a:ext>
                <a:ext uri="{28A0092B-C50C-407E-A947-70E740481C1C}">
                  <a14:useLocalDpi xmlns:a14="http://schemas.microsoft.com/office/drawing/2010/main" val="0"/>
                </a:ext>
              </a:extLst>
            </a:blip>
            <a:srcRect/>
            <a:stretch>
              <a:fillRect/>
            </a:stretch>
          </p:blipFill>
          <p:spPr bwMode="auto">
            <a:xfrm rot="3028170">
              <a:off x="3189763" y="2987200"/>
              <a:ext cx="1905635" cy="1400810"/>
            </a:xfrm>
            <a:prstGeom prst="roundRect">
              <a:avLst>
                <a:gd name="adj" fmla="val 50000"/>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46" name="Picture 45"/>
            <p:cNvPicPr/>
            <p:nvPr/>
          </p:nvPicPr>
          <p:blipFill>
            <a:blip r:embed="rId33" cstate="print">
              <a:extLst>
                <a:ext uri="{BEBA8EAE-BF5A-486C-A8C5-ECC9F3942E4B}">
                  <a14:imgProps xmlns:a14="http://schemas.microsoft.com/office/drawing/2010/main">
                    <a14:imgLayer r:embed="rId34">
                      <a14:imgEffect>
                        <a14:backgroundRemoval t="2533" b="97810" l="9914" r="98181">
                          <a14:backgroundMark x1="34114" y1="82119" x2="31332" y2="88962"/>
                        </a14:backgroundRemoval>
                      </a14:imgEffect>
                    </a14:imgLayer>
                  </a14:imgProps>
                </a:ext>
                <a:ext uri="{28A0092B-C50C-407E-A947-70E740481C1C}">
                  <a14:useLocalDpi xmlns:a14="http://schemas.microsoft.com/office/drawing/2010/main" val="0"/>
                </a:ext>
              </a:extLst>
            </a:blip>
            <a:stretch>
              <a:fillRect/>
            </a:stretch>
          </p:blipFill>
          <p:spPr>
            <a:xfrm rot="18914998">
              <a:off x="3736181" y="3617437"/>
              <a:ext cx="2218055" cy="1579880"/>
            </a:xfrm>
            <a:prstGeom prst="rect">
              <a:avLst/>
            </a:prstGeom>
          </p:spPr>
        </p:pic>
        <p:pic>
          <p:nvPicPr>
            <p:cNvPr id="47" name="Picture 46"/>
            <p:cNvPicPr/>
            <p:nvPr/>
          </p:nvPicPr>
          <p:blipFill>
            <a:blip r:embed="rId35" cstate="print">
              <a:extLst>
                <a:ext uri="{BEBA8EAE-BF5A-486C-A8C5-ECC9F3942E4B}">
                  <a14:imgProps xmlns:a14="http://schemas.microsoft.com/office/drawing/2010/main">
                    <a14:imgLayer r:embed="rId36">
                      <a14:imgEffect>
                        <a14:backgroundRemoval t="9993" b="94593" l="9959" r="93133"/>
                      </a14:imgEffect>
                    </a14:imgLayer>
                  </a14:imgProps>
                </a:ext>
                <a:ext uri="{28A0092B-C50C-407E-A947-70E740481C1C}">
                  <a14:useLocalDpi xmlns:a14="http://schemas.microsoft.com/office/drawing/2010/main" val="0"/>
                </a:ext>
              </a:extLst>
            </a:blip>
            <a:stretch>
              <a:fillRect/>
            </a:stretch>
          </p:blipFill>
          <p:spPr>
            <a:xfrm>
              <a:off x="3564731" y="2172177"/>
              <a:ext cx="2052320" cy="1362710"/>
            </a:xfrm>
            <a:prstGeom prst="rect">
              <a:avLst/>
            </a:prstGeom>
            <a:ln>
              <a:noFill/>
            </a:ln>
            <a:effectLst>
              <a:outerShdw blurRad="190500" algn="tl" rotWithShape="0">
                <a:srgbClr val="000000">
                  <a:alpha val="70000"/>
                </a:srgbClr>
              </a:outerShdw>
            </a:effectLst>
          </p:spPr>
        </p:pic>
      </p:grpSp>
      <p:grpSp>
        <p:nvGrpSpPr>
          <p:cNvPr id="55" name="Group 54"/>
          <p:cNvGrpSpPr/>
          <p:nvPr/>
        </p:nvGrpSpPr>
        <p:grpSpPr>
          <a:xfrm>
            <a:off x="7668344" y="2132856"/>
            <a:ext cx="1330341" cy="2736304"/>
            <a:chOff x="3597275" y="908720"/>
            <a:chExt cx="1951355" cy="4928438"/>
          </a:xfrm>
        </p:grpSpPr>
        <p:pic>
          <p:nvPicPr>
            <p:cNvPr id="51" name="Picture 50"/>
            <p:cNvPicPr/>
            <p:nvPr/>
          </p:nvPicPr>
          <p:blipFill>
            <a:blip r:embed="rId37" cstate="print">
              <a:extLst>
                <a:ext uri="{28A0092B-C50C-407E-A947-70E740481C1C}">
                  <a14:useLocalDpi xmlns:a14="http://schemas.microsoft.com/office/drawing/2010/main" val="0"/>
                </a:ext>
              </a:extLst>
            </a:blip>
            <a:stretch>
              <a:fillRect/>
            </a:stretch>
          </p:blipFill>
          <p:spPr>
            <a:xfrm>
              <a:off x="3651250" y="4581128"/>
              <a:ext cx="1891030" cy="1256030"/>
            </a:xfrm>
            <a:prstGeom prst="rect">
              <a:avLst/>
            </a:prstGeom>
            <a:ln>
              <a:noFill/>
            </a:ln>
            <a:effectLst>
              <a:outerShdw blurRad="190500" algn="tl" rotWithShape="0">
                <a:srgbClr val="000000">
                  <a:alpha val="70000"/>
                </a:srgbClr>
              </a:outerShdw>
            </a:effectLst>
          </p:spPr>
        </p:pic>
        <p:pic>
          <p:nvPicPr>
            <p:cNvPr id="52" name="Picture 51"/>
            <p:cNvPicPr/>
            <p:nvPr/>
          </p:nvPicPr>
          <p:blipFill>
            <a:blip r:embed="rId38" cstate="print">
              <a:extLst>
                <a:ext uri="{28A0092B-C50C-407E-A947-70E740481C1C}">
                  <a14:useLocalDpi xmlns:a14="http://schemas.microsoft.com/office/drawing/2010/main" val="0"/>
                </a:ext>
              </a:extLst>
            </a:blip>
            <a:stretch>
              <a:fillRect/>
            </a:stretch>
          </p:blipFill>
          <p:spPr>
            <a:xfrm>
              <a:off x="3597275" y="3356992"/>
              <a:ext cx="1951355" cy="124396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3" name="Picture 52"/>
            <p:cNvPicPr/>
            <p:nvPr/>
          </p:nvPicPr>
          <p:blipFill>
            <a:blip r:embed="rId39" cstate="print">
              <a:extLst>
                <a:ext uri="{28A0092B-C50C-407E-A947-70E740481C1C}">
                  <a14:useLocalDpi xmlns:a14="http://schemas.microsoft.com/office/drawing/2010/main" val="0"/>
                </a:ext>
              </a:extLst>
            </a:blip>
            <a:stretch>
              <a:fillRect/>
            </a:stretch>
          </p:blipFill>
          <p:spPr>
            <a:xfrm>
              <a:off x="3613150" y="908720"/>
              <a:ext cx="1878965" cy="12477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4" name="Picture 53"/>
            <p:cNvPicPr/>
            <p:nvPr/>
          </p:nvPicPr>
          <p:blipFill>
            <a:blip r:embed="rId40" cstate="print">
              <a:extLst>
                <a:ext uri="{28A0092B-C50C-407E-A947-70E740481C1C}">
                  <a14:useLocalDpi xmlns:a14="http://schemas.microsoft.com/office/drawing/2010/main" val="0"/>
                </a:ext>
              </a:extLst>
            </a:blip>
            <a:stretch>
              <a:fillRect/>
            </a:stretch>
          </p:blipFill>
          <p:spPr>
            <a:xfrm>
              <a:off x="3598548" y="2132856"/>
              <a:ext cx="1898016" cy="12604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cxnSp>
        <p:nvCxnSpPr>
          <p:cNvPr id="59" name="Straight Connector 58"/>
          <p:cNvCxnSpPr/>
          <p:nvPr/>
        </p:nvCxnSpPr>
        <p:spPr>
          <a:xfrm>
            <a:off x="3707904" y="1196752"/>
            <a:ext cx="0" cy="5544616"/>
          </a:xfrm>
          <a:prstGeom prst="line">
            <a:avLst/>
          </a:prstGeom>
          <a:ln w="41275"/>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5652120" y="1196752"/>
            <a:ext cx="0" cy="5544616"/>
          </a:xfrm>
          <a:prstGeom prst="line">
            <a:avLst/>
          </a:prstGeom>
          <a:ln w="41275"/>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3707904" y="6093296"/>
            <a:ext cx="1873175" cy="461665"/>
          </a:xfrm>
          <a:prstGeom prst="rect">
            <a:avLst/>
          </a:prstGeom>
        </p:spPr>
        <p:txBody>
          <a:bodyPr wrap="square">
            <a:spAutoFit/>
          </a:bodyPr>
          <a:lstStyle/>
          <a:p>
            <a:pPr algn="ctr"/>
            <a:r>
              <a:rPr lang="en-US" sz="1200" dirty="0" smtClean="0"/>
              <a:t>Timeline from Flowering To Maturity (123-166days</a:t>
            </a:r>
            <a:r>
              <a:rPr lang="en-US" sz="1200" dirty="0"/>
              <a:t>)</a:t>
            </a:r>
            <a:endParaRPr lang="en-SG" sz="1200" dirty="0"/>
          </a:p>
        </p:txBody>
      </p:sp>
      <p:sp>
        <p:nvSpPr>
          <p:cNvPr id="56" name="Rectangle 55"/>
          <p:cNvSpPr/>
          <p:nvPr/>
        </p:nvSpPr>
        <p:spPr>
          <a:xfrm>
            <a:off x="5652120" y="4653136"/>
            <a:ext cx="1944216" cy="646331"/>
          </a:xfrm>
          <a:prstGeom prst="rect">
            <a:avLst/>
          </a:prstGeom>
        </p:spPr>
        <p:txBody>
          <a:bodyPr wrap="square">
            <a:spAutoFit/>
          </a:bodyPr>
          <a:lstStyle/>
          <a:p>
            <a:r>
              <a:rPr lang="en-US" sz="1200" dirty="0"/>
              <a:t>As of 2016, the total of local fruits’ families collected are as follows</a:t>
            </a:r>
            <a:r>
              <a:rPr lang="en-US" sz="1200" dirty="0" smtClean="0"/>
              <a:t>:</a:t>
            </a:r>
            <a:endParaRPr lang="en-SG" sz="1200" dirty="0"/>
          </a:p>
        </p:txBody>
      </p:sp>
      <p:sp>
        <p:nvSpPr>
          <p:cNvPr id="57" name="Rectangle 56"/>
          <p:cNvSpPr/>
          <p:nvPr/>
        </p:nvSpPr>
        <p:spPr>
          <a:xfrm>
            <a:off x="5652120" y="5301208"/>
            <a:ext cx="1512168" cy="1384995"/>
          </a:xfrm>
          <a:prstGeom prst="rect">
            <a:avLst/>
          </a:prstGeom>
        </p:spPr>
        <p:txBody>
          <a:bodyPr wrap="square">
            <a:spAutoFit/>
          </a:bodyPr>
          <a:lstStyle/>
          <a:p>
            <a:r>
              <a:rPr lang="en-US" sz="1200" dirty="0" err="1"/>
              <a:t>Birau</a:t>
            </a:r>
            <a:r>
              <a:rPr lang="en-US" sz="1200" dirty="0"/>
              <a:t> Agriculture Research Station Arboretum:</a:t>
            </a:r>
            <a:endParaRPr lang="en-SG" sz="1200" dirty="0"/>
          </a:p>
          <a:p>
            <a:r>
              <a:rPr lang="en-US" sz="1200" dirty="0"/>
              <a:t>- Total family: 17</a:t>
            </a:r>
            <a:endParaRPr lang="en-SG" sz="1200" dirty="0"/>
          </a:p>
          <a:p>
            <a:r>
              <a:rPr lang="en-US" sz="1200" dirty="0"/>
              <a:t>- Total species collected: 67</a:t>
            </a:r>
            <a:endParaRPr lang="en-SG" sz="1200" dirty="0"/>
          </a:p>
          <a:p>
            <a:r>
              <a:rPr lang="en-US" sz="1200" dirty="0"/>
              <a:t>- Total plant : 2466</a:t>
            </a:r>
            <a:endParaRPr lang="en-SG" sz="1200" dirty="0"/>
          </a:p>
        </p:txBody>
      </p:sp>
      <p:sp>
        <p:nvSpPr>
          <p:cNvPr id="58" name="Rectangle 57"/>
          <p:cNvSpPr/>
          <p:nvPr/>
        </p:nvSpPr>
        <p:spPr>
          <a:xfrm>
            <a:off x="6948264" y="5090408"/>
            <a:ext cx="1224136" cy="1754326"/>
          </a:xfrm>
          <a:prstGeom prst="rect">
            <a:avLst/>
          </a:prstGeom>
        </p:spPr>
        <p:txBody>
          <a:bodyPr wrap="square">
            <a:spAutoFit/>
          </a:bodyPr>
          <a:lstStyle/>
          <a:p>
            <a:r>
              <a:rPr lang="en-US" sz="1200" dirty="0" err="1"/>
              <a:t>Perdayan</a:t>
            </a:r>
            <a:r>
              <a:rPr lang="en-US" sz="1200" dirty="0"/>
              <a:t> Station Arboretum, </a:t>
            </a:r>
            <a:r>
              <a:rPr lang="en-US" sz="1200" dirty="0" err="1"/>
              <a:t>Temburong</a:t>
            </a:r>
            <a:r>
              <a:rPr lang="en-US" sz="1200" dirty="0"/>
              <a:t>:</a:t>
            </a:r>
            <a:endParaRPr lang="en-SG" sz="1200" dirty="0"/>
          </a:p>
          <a:p>
            <a:r>
              <a:rPr lang="en-US" sz="1200" dirty="0"/>
              <a:t>- Total family: 19</a:t>
            </a:r>
            <a:endParaRPr lang="en-SG" sz="1200" dirty="0"/>
          </a:p>
          <a:p>
            <a:r>
              <a:rPr lang="en-US" sz="1200" dirty="0"/>
              <a:t>-Total species collected: 70</a:t>
            </a:r>
            <a:endParaRPr lang="en-SG" sz="1200" dirty="0"/>
          </a:p>
          <a:p>
            <a:r>
              <a:rPr lang="en-US" sz="1200" dirty="0"/>
              <a:t>- Total plant:1969</a:t>
            </a:r>
            <a:endParaRPr lang="en-SG" sz="1200" dirty="0"/>
          </a:p>
        </p:txBody>
      </p:sp>
      <p:sp>
        <p:nvSpPr>
          <p:cNvPr id="68" name="Rectangle 67"/>
          <p:cNvSpPr/>
          <p:nvPr/>
        </p:nvSpPr>
        <p:spPr>
          <a:xfrm>
            <a:off x="8172400" y="5099700"/>
            <a:ext cx="1007096" cy="1569660"/>
          </a:xfrm>
          <a:prstGeom prst="rect">
            <a:avLst/>
          </a:prstGeom>
        </p:spPr>
        <p:txBody>
          <a:bodyPr wrap="square">
            <a:spAutoFit/>
          </a:bodyPr>
          <a:lstStyle/>
          <a:p>
            <a:r>
              <a:rPr lang="en-US" sz="1200" dirty="0"/>
              <a:t>Herbarium collection:</a:t>
            </a:r>
            <a:endParaRPr lang="en-SG" sz="1200" dirty="0"/>
          </a:p>
          <a:p>
            <a:r>
              <a:rPr lang="en-US" sz="1200" dirty="0"/>
              <a:t>- Total family: 30</a:t>
            </a:r>
            <a:endParaRPr lang="en-SG" sz="1200" dirty="0"/>
          </a:p>
          <a:p>
            <a:r>
              <a:rPr lang="en-US" sz="1200" dirty="0"/>
              <a:t>- Total species collected: 135</a:t>
            </a:r>
            <a:endParaRPr lang="en-SG" sz="1200" dirty="0"/>
          </a:p>
        </p:txBody>
      </p:sp>
      <p:cxnSp>
        <p:nvCxnSpPr>
          <p:cNvPr id="69" name="Straight Connector 68"/>
          <p:cNvCxnSpPr/>
          <p:nvPr/>
        </p:nvCxnSpPr>
        <p:spPr>
          <a:xfrm>
            <a:off x="6948264" y="5085184"/>
            <a:ext cx="8384" cy="1664568"/>
          </a:xfrm>
          <a:prstGeom prst="line">
            <a:avLst/>
          </a:prstGeom>
          <a:ln w="41275"/>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a:off x="8164016" y="5085184"/>
            <a:ext cx="8384" cy="1664568"/>
          </a:xfrm>
          <a:prstGeom prst="line">
            <a:avLst/>
          </a:prstGeom>
          <a:ln w="412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6619843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609600" y="-18256"/>
            <a:ext cx="8229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dirty="0" smtClean="0"/>
              <a:t>RESEARCH ON VEGETABLES AND FIELD CROP</a:t>
            </a:r>
            <a:endParaRPr lang="en-SG" sz="3200" dirty="0"/>
          </a:p>
        </p:txBody>
      </p:sp>
      <p:pic>
        <p:nvPicPr>
          <p:cNvPr id="6"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39001" t="24907" r="27229" b="47234"/>
          <a:stretch/>
        </p:blipFill>
        <p:spPr bwMode="auto">
          <a:xfrm>
            <a:off x="6444208" y="5085184"/>
            <a:ext cx="2448272" cy="15841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3131840" y="1157843"/>
            <a:ext cx="3024336" cy="830997"/>
          </a:xfrm>
          <a:prstGeom prst="rect">
            <a:avLst/>
          </a:prstGeom>
        </p:spPr>
        <p:txBody>
          <a:bodyPr wrap="square">
            <a:spAutoFit/>
          </a:bodyPr>
          <a:lstStyle/>
          <a:p>
            <a:r>
              <a:rPr lang="en-US" sz="1600" dirty="0" smtClean="0"/>
              <a:t>Varietal Using </a:t>
            </a:r>
            <a:r>
              <a:rPr lang="en-US" sz="1600" dirty="0" err="1"/>
              <a:t>Fertigation</a:t>
            </a:r>
            <a:r>
              <a:rPr lang="en-US" sz="1600" dirty="0"/>
              <a:t> system </a:t>
            </a:r>
            <a:r>
              <a:rPr lang="en-US" sz="1600" dirty="0" smtClean="0"/>
              <a:t>Under </a:t>
            </a:r>
            <a:r>
              <a:rPr lang="en-US" sz="1600" dirty="0"/>
              <a:t>P</a:t>
            </a:r>
            <a:r>
              <a:rPr lang="en-US" sz="1600" dirty="0" smtClean="0"/>
              <a:t>rotected </a:t>
            </a:r>
            <a:r>
              <a:rPr lang="en-US" sz="1600" dirty="0"/>
              <a:t>H</a:t>
            </a:r>
            <a:r>
              <a:rPr lang="en-US" sz="1600" dirty="0" smtClean="0"/>
              <a:t>ouse </a:t>
            </a:r>
            <a:r>
              <a:rPr lang="en-US" sz="1600" dirty="0"/>
              <a:t>W</a:t>
            </a:r>
            <a:r>
              <a:rPr lang="en-US" sz="1600" dirty="0" smtClean="0"/>
              <a:t>ith </a:t>
            </a:r>
            <a:r>
              <a:rPr lang="en-US" sz="1600" dirty="0"/>
              <a:t>C</a:t>
            </a:r>
            <a:r>
              <a:rPr lang="en-US" sz="1600" dirty="0" smtClean="0"/>
              <a:t>ooling </a:t>
            </a:r>
            <a:r>
              <a:rPr lang="en-US" sz="1600" dirty="0"/>
              <a:t>P</a:t>
            </a:r>
            <a:r>
              <a:rPr lang="en-US" sz="1600" dirty="0" smtClean="0"/>
              <a:t>ad.</a:t>
            </a:r>
          </a:p>
        </p:txBody>
      </p:sp>
      <p:sp>
        <p:nvSpPr>
          <p:cNvPr id="9" name="Rectangle 8"/>
          <p:cNvSpPr/>
          <p:nvPr/>
        </p:nvSpPr>
        <p:spPr>
          <a:xfrm>
            <a:off x="6263680" y="3933056"/>
            <a:ext cx="2880320" cy="1077218"/>
          </a:xfrm>
          <a:prstGeom prst="rect">
            <a:avLst/>
          </a:prstGeom>
        </p:spPr>
        <p:txBody>
          <a:bodyPr wrap="square">
            <a:spAutoFit/>
          </a:bodyPr>
          <a:lstStyle/>
          <a:p>
            <a:r>
              <a:rPr lang="en-US" sz="1600" dirty="0"/>
              <a:t>Cultivation of </a:t>
            </a:r>
            <a:r>
              <a:rPr lang="en-US" sz="1600" dirty="0" smtClean="0"/>
              <a:t>Varieties </a:t>
            </a:r>
            <a:r>
              <a:rPr lang="en-US" sz="1600" dirty="0"/>
              <a:t>of S</a:t>
            </a:r>
            <a:r>
              <a:rPr lang="en-US" sz="1600" dirty="0" smtClean="0"/>
              <a:t>weet Potatoes</a:t>
            </a:r>
            <a:r>
              <a:rPr lang="en-US" sz="1600" dirty="0"/>
              <a:t>, </a:t>
            </a:r>
            <a:r>
              <a:rPr lang="en-US" sz="1600" i="1" dirty="0"/>
              <a:t>Ipomoea </a:t>
            </a:r>
            <a:r>
              <a:rPr lang="en-US" sz="1600" i="1" dirty="0" err="1"/>
              <a:t>batatas</a:t>
            </a:r>
            <a:r>
              <a:rPr lang="en-US" sz="1600" i="1" dirty="0"/>
              <a:t> </a:t>
            </a:r>
            <a:r>
              <a:rPr lang="en-US" sz="1600" dirty="0"/>
              <a:t>L. </a:t>
            </a:r>
            <a:r>
              <a:rPr lang="en-US" sz="1600" dirty="0" smtClean="0"/>
              <a:t>Under </a:t>
            </a:r>
            <a:r>
              <a:rPr lang="en-US" sz="1600" dirty="0"/>
              <a:t>P</a:t>
            </a:r>
            <a:r>
              <a:rPr lang="en-US" sz="1600" dirty="0" smtClean="0"/>
              <a:t>rotected </a:t>
            </a:r>
            <a:r>
              <a:rPr lang="en-US" sz="1600" dirty="0"/>
              <a:t>H</a:t>
            </a:r>
            <a:r>
              <a:rPr lang="en-US" sz="1600" dirty="0" smtClean="0"/>
              <a:t>ouse (Netted </a:t>
            </a:r>
            <a:r>
              <a:rPr lang="en-US" sz="1600" dirty="0"/>
              <a:t>Structure)</a:t>
            </a:r>
            <a:endParaRPr lang="en-SG" sz="1600" dirty="0"/>
          </a:p>
        </p:txBody>
      </p:sp>
      <p:sp>
        <p:nvSpPr>
          <p:cNvPr id="11" name="Rectangle 10"/>
          <p:cNvSpPr/>
          <p:nvPr/>
        </p:nvSpPr>
        <p:spPr>
          <a:xfrm>
            <a:off x="395536" y="1260049"/>
            <a:ext cx="2304256" cy="584775"/>
          </a:xfrm>
          <a:prstGeom prst="rect">
            <a:avLst/>
          </a:prstGeom>
        </p:spPr>
        <p:txBody>
          <a:bodyPr wrap="square">
            <a:spAutoFit/>
          </a:bodyPr>
          <a:lstStyle/>
          <a:p>
            <a:r>
              <a:rPr lang="en-US" sz="1600" dirty="0" smtClean="0"/>
              <a:t>Varietal Trial Using Open </a:t>
            </a:r>
            <a:r>
              <a:rPr lang="en-US" sz="1600" dirty="0" err="1" smtClean="0"/>
              <a:t>Fertigation</a:t>
            </a:r>
            <a:r>
              <a:rPr lang="en-US" sz="1600" dirty="0" smtClean="0"/>
              <a:t> System</a:t>
            </a:r>
            <a:endParaRPr lang="en-SG" sz="1600" dirty="0"/>
          </a:p>
        </p:txBody>
      </p:sp>
      <p:pic>
        <p:nvPicPr>
          <p:cNvPr id="12" name="Picture 11" descr="G:\Gambar-gambar\TANAMAN KAJIAN VARIETI\IMG_7158.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5536" y="2276872"/>
            <a:ext cx="2232248" cy="1584176"/>
          </a:xfrm>
          <a:prstGeom prst="rect">
            <a:avLst/>
          </a:prstGeom>
          <a:noFill/>
          <a:extLst/>
        </p:spPr>
      </p:pic>
      <p:cxnSp>
        <p:nvCxnSpPr>
          <p:cNvPr id="13" name="Straight Connector 12"/>
          <p:cNvCxnSpPr/>
          <p:nvPr/>
        </p:nvCxnSpPr>
        <p:spPr>
          <a:xfrm>
            <a:off x="2843808" y="1196752"/>
            <a:ext cx="0" cy="5544616"/>
          </a:xfrm>
          <a:prstGeom prst="line">
            <a:avLst/>
          </a:prstGeom>
          <a:ln w="41275"/>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6156176" y="1196752"/>
            <a:ext cx="0" cy="5544616"/>
          </a:xfrm>
          <a:prstGeom prst="line">
            <a:avLst/>
          </a:prstGeom>
          <a:ln w="41275"/>
        </p:spPr>
        <p:style>
          <a:lnRef idx="1">
            <a:schemeClr val="accent1"/>
          </a:lnRef>
          <a:fillRef idx="0">
            <a:schemeClr val="accent1"/>
          </a:fillRef>
          <a:effectRef idx="0">
            <a:schemeClr val="accent1"/>
          </a:effectRef>
          <a:fontRef idx="minor">
            <a:schemeClr val="tx1"/>
          </a:fontRef>
        </p:style>
      </p:cxnSp>
      <p:pic>
        <p:nvPicPr>
          <p:cNvPr id="21" name="Picture 20" descr="C:\Users\USER\AppData\Local\Microsoft\Windows\INetCache\Content.Word\P_20160926_100610.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16216" y="1988840"/>
            <a:ext cx="2304256" cy="1512168"/>
          </a:xfrm>
          <a:prstGeom prst="rect">
            <a:avLst/>
          </a:prstGeom>
          <a:noFill/>
          <a:ln>
            <a:noFill/>
          </a:ln>
        </p:spPr>
      </p:pic>
      <p:sp>
        <p:nvSpPr>
          <p:cNvPr id="22" name="Rectangle 21"/>
          <p:cNvSpPr/>
          <p:nvPr/>
        </p:nvSpPr>
        <p:spPr>
          <a:xfrm>
            <a:off x="6588224" y="1260049"/>
            <a:ext cx="2304256" cy="584775"/>
          </a:xfrm>
          <a:prstGeom prst="rect">
            <a:avLst/>
          </a:prstGeom>
        </p:spPr>
        <p:txBody>
          <a:bodyPr wrap="square">
            <a:spAutoFit/>
          </a:bodyPr>
          <a:lstStyle/>
          <a:p>
            <a:r>
              <a:rPr lang="en-US" sz="1600" dirty="0" smtClean="0"/>
              <a:t>Varietal Trial on Okra Under Netted Structure</a:t>
            </a:r>
            <a:endParaRPr lang="en-SG" sz="1600" dirty="0"/>
          </a:p>
        </p:txBody>
      </p:sp>
      <p:pic>
        <p:nvPicPr>
          <p:cNvPr id="24" name="Picture 23" descr="G:\Gambar-gambar\NETTED STRUCTURE\TOMATO\19Mac2016\IMG_5973.JPG"/>
          <p:cNvPicPr/>
          <p:nvPr/>
        </p:nvPicPr>
        <p:blipFill rotWithShape="1">
          <a:blip r:embed="rId6" cstate="print">
            <a:extLst>
              <a:ext uri="{28A0092B-C50C-407E-A947-70E740481C1C}">
                <a14:useLocalDpi xmlns:a14="http://schemas.microsoft.com/office/drawing/2010/main" val="0"/>
              </a:ext>
            </a:extLst>
          </a:blip>
          <a:srcRect l="19162" r="-330"/>
          <a:stretch/>
        </p:blipFill>
        <p:spPr bwMode="auto">
          <a:xfrm>
            <a:off x="395536" y="4581128"/>
            <a:ext cx="2232248" cy="1728192"/>
          </a:xfrm>
          <a:prstGeom prst="rect">
            <a:avLst/>
          </a:prstGeom>
          <a:noFill/>
          <a:ln>
            <a:noFill/>
          </a:ln>
        </p:spPr>
      </p:pic>
      <p:grpSp>
        <p:nvGrpSpPr>
          <p:cNvPr id="3" name="Group 2"/>
          <p:cNvGrpSpPr/>
          <p:nvPr/>
        </p:nvGrpSpPr>
        <p:grpSpPr>
          <a:xfrm>
            <a:off x="2915816" y="4201924"/>
            <a:ext cx="3240360" cy="1963380"/>
            <a:chOff x="2987824" y="2213575"/>
            <a:chExt cx="3240360" cy="1963380"/>
          </a:xfrm>
        </p:grpSpPr>
        <p:pic>
          <p:nvPicPr>
            <p:cNvPr id="5"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131840" y="2213575"/>
              <a:ext cx="1584176" cy="1440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Rectangle 17"/>
            <p:cNvSpPr/>
            <p:nvPr/>
          </p:nvSpPr>
          <p:spPr>
            <a:xfrm>
              <a:off x="2987824" y="3653735"/>
              <a:ext cx="3240360" cy="523220"/>
            </a:xfrm>
            <a:prstGeom prst="rect">
              <a:avLst/>
            </a:prstGeom>
          </p:spPr>
          <p:txBody>
            <a:bodyPr wrap="square">
              <a:spAutoFit/>
            </a:bodyPr>
            <a:lstStyle/>
            <a:p>
              <a:r>
                <a:rPr lang="en-US" sz="1400" dirty="0" smtClean="0"/>
                <a:t>Observation Trial on Ginger</a:t>
              </a:r>
              <a:r>
                <a:rPr lang="en-US" sz="1400" dirty="0"/>
                <a:t>, </a:t>
              </a:r>
              <a:r>
                <a:rPr lang="en-US" sz="1400" i="1" dirty="0" err="1" smtClean="0"/>
                <a:t>Zingiber</a:t>
              </a:r>
              <a:r>
                <a:rPr lang="en-US" sz="1400" i="1" dirty="0" smtClean="0"/>
                <a:t> </a:t>
              </a:r>
              <a:r>
                <a:rPr lang="en-US" sz="1400" i="1" dirty="0" err="1" smtClean="0"/>
                <a:t>officinale</a:t>
              </a:r>
              <a:r>
                <a:rPr lang="en-US" sz="1400" i="1" dirty="0" smtClean="0"/>
                <a:t>.</a:t>
              </a:r>
              <a:endParaRPr lang="en-SG" sz="1400" i="1" dirty="0"/>
            </a:p>
          </p:txBody>
        </p:sp>
        <p:pic>
          <p:nvPicPr>
            <p:cNvPr id="17" name="Picture 16" descr="C:\Users\Guest 01\AppData\Local\Microsoft\Windows\Temporary Internet Files\Content.Word\IMG_7346.jpg"/>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788024" y="2213575"/>
              <a:ext cx="1296144" cy="1459324"/>
            </a:xfrm>
            <a:prstGeom prst="rect">
              <a:avLst/>
            </a:prstGeom>
            <a:noFill/>
            <a:ln>
              <a:noFill/>
            </a:ln>
          </p:spPr>
        </p:pic>
      </p:grpSp>
      <p:grpSp>
        <p:nvGrpSpPr>
          <p:cNvPr id="2" name="Group 1"/>
          <p:cNvGrpSpPr/>
          <p:nvPr/>
        </p:nvGrpSpPr>
        <p:grpSpPr>
          <a:xfrm>
            <a:off x="2915816" y="1988839"/>
            <a:ext cx="3672408" cy="2016225"/>
            <a:chOff x="2915816" y="4221088"/>
            <a:chExt cx="3672408" cy="2235734"/>
          </a:xfrm>
        </p:grpSpPr>
        <p:sp>
          <p:nvSpPr>
            <p:cNvPr id="27" name="Rectangle 26"/>
            <p:cNvSpPr/>
            <p:nvPr/>
          </p:nvSpPr>
          <p:spPr>
            <a:xfrm>
              <a:off x="3131840" y="6145559"/>
              <a:ext cx="864096" cy="307777"/>
            </a:xfrm>
            <a:prstGeom prst="rect">
              <a:avLst/>
            </a:prstGeom>
          </p:spPr>
          <p:txBody>
            <a:bodyPr wrap="square">
              <a:spAutoFit/>
            </a:bodyPr>
            <a:lstStyle/>
            <a:p>
              <a:r>
                <a:rPr lang="en-US" sz="1400" dirty="0" err="1" smtClean="0"/>
                <a:t>Chilli</a:t>
              </a:r>
              <a:endParaRPr lang="en-SG" sz="1400" i="1" dirty="0"/>
            </a:p>
          </p:txBody>
        </p:sp>
        <p:pic>
          <p:nvPicPr>
            <p:cNvPr id="19" name="Picture 18" descr="G:\Gambar-gambar\TANAMAN TERLINDUNG\SISTEM FERTIGASI\2015\LADA\IMG_5599.JPG"/>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915816" y="4221088"/>
              <a:ext cx="1008111" cy="1944216"/>
            </a:xfrm>
            <a:prstGeom prst="rect">
              <a:avLst/>
            </a:prstGeom>
            <a:noFill/>
            <a:ln>
              <a:noFill/>
            </a:ln>
          </p:spPr>
        </p:pic>
        <p:pic>
          <p:nvPicPr>
            <p:cNvPr id="23" name="Picture 22" descr="G:\Gambar-gambar\TANAMAN TERLINDUNG\SISTEM FERTIGASI\2014\IMG_9599.jpg"/>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067944" y="4221088"/>
              <a:ext cx="936104" cy="1919094"/>
            </a:xfrm>
            <a:prstGeom prst="rect">
              <a:avLst/>
            </a:prstGeom>
            <a:noFill/>
            <a:ln>
              <a:noFill/>
            </a:ln>
          </p:spPr>
        </p:pic>
        <p:pic>
          <p:nvPicPr>
            <p:cNvPr id="26" name="Picture 25" descr="G:\Gambar-gambar\TANAMAN TERLINDUNG\SISTEM FERTIGASI\2014\IMG_9601.jpg"/>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148064" y="4221088"/>
              <a:ext cx="924381" cy="1890787"/>
            </a:xfrm>
            <a:prstGeom prst="rect">
              <a:avLst/>
            </a:prstGeom>
            <a:noFill/>
            <a:ln>
              <a:noFill/>
            </a:ln>
          </p:spPr>
        </p:pic>
        <p:sp>
          <p:nvSpPr>
            <p:cNvPr id="28" name="Rectangle 27"/>
            <p:cNvSpPr/>
            <p:nvPr/>
          </p:nvSpPr>
          <p:spPr>
            <a:xfrm>
              <a:off x="4211960" y="6149045"/>
              <a:ext cx="1008112" cy="307777"/>
            </a:xfrm>
            <a:prstGeom prst="rect">
              <a:avLst/>
            </a:prstGeom>
          </p:spPr>
          <p:txBody>
            <a:bodyPr wrap="square">
              <a:spAutoFit/>
            </a:bodyPr>
            <a:lstStyle/>
            <a:p>
              <a:r>
                <a:rPr lang="en-US" sz="1400" dirty="0" smtClean="0"/>
                <a:t>Lettuce</a:t>
              </a:r>
              <a:endParaRPr lang="en-SG" sz="1400" i="1" dirty="0"/>
            </a:p>
          </p:txBody>
        </p:sp>
        <p:sp>
          <p:nvSpPr>
            <p:cNvPr id="29" name="Rectangle 28"/>
            <p:cNvSpPr/>
            <p:nvPr/>
          </p:nvSpPr>
          <p:spPr>
            <a:xfrm>
              <a:off x="5292080" y="6115537"/>
              <a:ext cx="1296144" cy="341285"/>
            </a:xfrm>
            <a:prstGeom prst="rect">
              <a:avLst/>
            </a:prstGeom>
          </p:spPr>
          <p:txBody>
            <a:bodyPr wrap="square">
              <a:spAutoFit/>
            </a:bodyPr>
            <a:lstStyle/>
            <a:p>
              <a:r>
                <a:rPr lang="en-US" sz="1400" dirty="0" smtClean="0"/>
                <a:t>Pak Choy</a:t>
              </a:r>
              <a:endParaRPr lang="en-SG" sz="1400" i="1" dirty="0"/>
            </a:p>
          </p:txBody>
        </p:sp>
      </p:grpSp>
      <p:sp>
        <p:nvSpPr>
          <p:cNvPr id="30" name="Rectangle 29"/>
          <p:cNvSpPr/>
          <p:nvPr/>
        </p:nvSpPr>
        <p:spPr>
          <a:xfrm>
            <a:off x="1187624" y="3861048"/>
            <a:ext cx="864096" cy="307777"/>
          </a:xfrm>
          <a:prstGeom prst="rect">
            <a:avLst/>
          </a:prstGeom>
        </p:spPr>
        <p:txBody>
          <a:bodyPr wrap="square">
            <a:spAutoFit/>
          </a:bodyPr>
          <a:lstStyle/>
          <a:p>
            <a:r>
              <a:rPr lang="en-US" sz="1400" dirty="0" err="1" smtClean="0"/>
              <a:t>Chilli</a:t>
            </a:r>
            <a:endParaRPr lang="en-SG" sz="1400" i="1" dirty="0"/>
          </a:p>
        </p:txBody>
      </p:sp>
      <p:sp>
        <p:nvSpPr>
          <p:cNvPr id="31" name="Rectangle 30"/>
          <p:cNvSpPr/>
          <p:nvPr/>
        </p:nvSpPr>
        <p:spPr>
          <a:xfrm>
            <a:off x="2987824" y="6165304"/>
            <a:ext cx="3024336" cy="646331"/>
          </a:xfrm>
          <a:prstGeom prst="rect">
            <a:avLst/>
          </a:prstGeom>
        </p:spPr>
        <p:txBody>
          <a:bodyPr wrap="square">
            <a:spAutoFit/>
          </a:bodyPr>
          <a:lstStyle/>
          <a:p>
            <a:r>
              <a:rPr lang="en-US" sz="1200" dirty="0" smtClean="0"/>
              <a:t>Yield Per Plant:  1.74Kg</a:t>
            </a:r>
          </a:p>
          <a:p>
            <a:r>
              <a:rPr lang="en-US" sz="1200" dirty="0" smtClean="0"/>
              <a:t>Yield Per m</a:t>
            </a:r>
            <a:r>
              <a:rPr lang="en-US" sz="1200" baseline="30000" dirty="0"/>
              <a:t>2</a:t>
            </a:r>
            <a:r>
              <a:rPr lang="en-US" sz="1200" dirty="0" smtClean="0"/>
              <a:t> :  7Kg (4 plants)</a:t>
            </a:r>
          </a:p>
          <a:p>
            <a:r>
              <a:rPr lang="en-US" sz="1200" dirty="0" smtClean="0"/>
              <a:t>Day of Harvesting : 258 days</a:t>
            </a:r>
            <a:endParaRPr lang="en-SG" sz="1200" i="1" dirty="0"/>
          </a:p>
        </p:txBody>
      </p:sp>
      <p:sp>
        <p:nvSpPr>
          <p:cNvPr id="32" name="Rectangle 31"/>
          <p:cNvSpPr/>
          <p:nvPr/>
        </p:nvSpPr>
        <p:spPr>
          <a:xfrm>
            <a:off x="755576" y="764704"/>
            <a:ext cx="7560840" cy="369332"/>
          </a:xfrm>
          <a:prstGeom prst="rect">
            <a:avLst/>
          </a:prstGeom>
        </p:spPr>
        <p:txBody>
          <a:bodyPr wrap="square">
            <a:spAutoFit/>
          </a:bodyPr>
          <a:lstStyle/>
          <a:p>
            <a:pPr algn="ctr"/>
            <a:r>
              <a:rPr lang="en-US" dirty="0" smtClean="0"/>
              <a:t>To Evaluate and Introduce Promising Varieties To Local Farmers</a:t>
            </a:r>
            <a:endParaRPr lang="en-SG" i="1" dirty="0"/>
          </a:p>
        </p:txBody>
      </p:sp>
      <p:sp>
        <p:nvSpPr>
          <p:cNvPr id="33" name="Rectangle 32"/>
          <p:cNvSpPr/>
          <p:nvPr/>
        </p:nvSpPr>
        <p:spPr>
          <a:xfrm>
            <a:off x="1115616" y="6309320"/>
            <a:ext cx="864096" cy="307777"/>
          </a:xfrm>
          <a:prstGeom prst="rect">
            <a:avLst/>
          </a:prstGeom>
        </p:spPr>
        <p:txBody>
          <a:bodyPr wrap="square">
            <a:spAutoFit/>
          </a:bodyPr>
          <a:lstStyle/>
          <a:p>
            <a:r>
              <a:rPr lang="en-US" sz="1400" dirty="0" smtClean="0"/>
              <a:t>Tomato</a:t>
            </a:r>
            <a:endParaRPr lang="en-SG" sz="1400" i="1" dirty="0"/>
          </a:p>
        </p:txBody>
      </p:sp>
    </p:spTree>
    <p:extLst>
      <p:ext uri="{BB962C8B-B14F-4D97-AF65-F5344CB8AC3E}">
        <p14:creationId xmlns:p14="http://schemas.microsoft.com/office/powerpoint/2010/main" val="194628429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384"/>
            <a:ext cx="8229600" cy="1143000"/>
          </a:xfrm>
        </p:spPr>
        <p:txBody>
          <a:bodyPr>
            <a:noAutofit/>
          </a:bodyPr>
          <a:lstStyle/>
          <a:p>
            <a:r>
              <a:rPr lang="en-US" sz="3200" dirty="0"/>
              <a:t>RESEARCH ON VEGETABLES AND FIELD </a:t>
            </a:r>
            <a:r>
              <a:rPr lang="en-US" sz="3200" dirty="0" smtClean="0"/>
              <a:t>CROP</a:t>
            </a:r>
            <a:endParaRPr lang="en-SG" sz="3200" dirty="0"/>
          </a:p>
        </p:txBody>
      </p:sp>
      <p:pic>
        <p:nvPicPr>
          <p:cNvPr id="6" name="Picture 5" descr="G:\Gambar-gambar\TANAMAN LADANG\Ubi Manis\UBI MANIS (17 April 2017)\IMG_6915.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24128" y="4005064"/>
            <a:ext cx="2880320" cy="2232248"/>
          </a:xfrm>
          <a:prstGeom prst="rect">
            <a:avLst/>
          </a:prstGeom>
          <a:noFill/>
          <a:ln>
            <a:noFill/>
          </a:ln>
        </p:spPr>
      </p:pic>
      <p:sp>
        <p:nvSpPr>
          <p:cNvPr id="7" name="Content Placeholder 6"/>
          <p:cNvSpPr>
            <a:spLocks noGrp="1"/>
          </p:cNvSpPr>
          <p:nvPr>
            <p:ph idx="1"/>
          </p:nvPr>
        </p:nvSpPr>
        <p:spPr>
          <a:xfrm>
            <a:off x="395536" y="836712"/>
            <a:ext cx="8208912" cy="369332"/>
          </a:xfrm>
          <a:prstGeom prst="rect">
            <a:avLst/>
          </a:prstGeom>
        </p:spPr>
        <p:txBody>
          <a:bodyPr wrap="square">
            <a:spAutoFit/>
          </a:bodyPr>
          <a:lstStyle/>
          <a:p>
            <a:pPr marL="0" indent="0" algn="ctr">
              <a:buNone/>
            </a:pPr>
            <a:r>
              <a:rPr lang="en-US" sz="1800" dirty="0" smtClean="0"/>
              <a:t>Observation Trial On Performance and Growth of Crops Under </a:t>
            </a:r>
            <a:r>
              <a:rPr lang="en-US" sz="1800" dirty="0" err="1" smtClean="0"/>
              <a:t>Polytunnel</a:t>
            </a:r>
            <a:endParaRPr lang="en-SG" sz="1800" dirty="0"/>
          </a:p>
        </p:txBody>
      </p:sp>
      <p:pic>
        <p:nvPicPr>
          <p:cNvPr id="8" name="Picture 7" descr="G:\Gambar-gambar\TANAMAN LADANG\Ubi Manis\UBI MANIS (17 April 2017)\IMG_6959.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03648" y="1556792"/>
            <a:ext cx="2808312" cy="2016224"/>
          </a:xfrm>
          <a:prstGeom prst="rect">
            <a:avLst/>
          </a:prstGeom>
          <a:noFill/>
          <a:ln>
            <a:noFill/>
          </a:ln>
        </p:spPr>
      </p:pic>
      <p:pic>
        <p:nvPicPr>
          <p:cNvPr id="9" name="Picture 8" descr="G:\Gambar-gambar\TANAMAN KAJIAN VARIETI\IMG_7165.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72000" y="1628800"/>
            <a:ext cx="2808312" cy="1944216"/>
          </a:xfrm>
          <a:prstGeom prst="rect">
            <a:avLst/>
          </a:prstGeom>
          <a:noFill/>
          <a:ln>
            <a:noFill/>
          </a:ln>
        </p:spPr>
      </p:pic>
      <p:pic>
        <p:nvPicPr>
          <p:cNvPr id="10" name="Picture 9" descr="G:\Gambar-gambar\TANAMAN KAJIAN VARIETI\IMG_7168.JPG"/>
          <p:cNvPicPr/>
          <p:nvPr/>
        </p:nvPicPr>
        <p:blipFill>
          <a:blip r:embed="rId6" cstate="print">
            <a:extLst>
              <a:ext uri="{28A0092B-C50C-407E-A947-70E740481C1C}">
                <a14:useLocalDpi xmlns:a14="http://schemas.microsoft.com/office/drawing/2010/main" val="0"/>
              </a:ext>
            </a:extLst>
          </a:blip>
          <a:srcRect/>
          <a:stretch>
            <a:fillRect/>
          </a:stretch>
        </p:blipFill>
        <p:spPr bwMode="auto">
          <a:xfrm rot="5400000">
            <a:off x="3347864" y="4221090"/>
            <a:ext cx="2232247" cy="1800199"/>
          </a:xfrm>
          <a:prstGeom prst="rect">
            <a:avLst/>
          </a:prstGeom>
          <a:noFill/>
          <a:ln>
            <a:noFill/>
          </a:ln>
        </p:spPr>
      </p:pic>
      <p:pic>
        <p:nvPicPr>
          <p:cNvPr id="11" name="Picture 10" descr="G:\Gambar-gambar\KELADI (April 2017)\IMG_6663.JPG"/>
          <p:cNvPicPr/>
          <p:nvPr/>
        </p:nvPicPr>
        <p:blipFill rotWithShape="1">
          <a:blip r:embed="rId7" cstate="print">
            <a:extLst>
              <a:ext uri="{28A0092B-C50C-407E-A947-70E740481C1C}">
                <a14:useLocalDpi xmlns:a14="http://schemas.microsoft.com/office/drawing/2010/main" val="0"/>
              </a:ext>
            </a:extLst>
          </a:blip>
          <a:srcRect b="32051"/>
          <a:stretch/>
        </p:blipFill>
        <p:spPr bwMode="auto">
          <a:xfrm>
            <a:off x="323528" y="4005064"/>
            <a:ext cx="2880320" cy="2232248"/>
          </a:xfrm>
          <a:prstGeom prst="rect">
            <a:avLst/>
          </a:prstGeom>
          <a:noFill/>
          <a:ln>
            <a:noFill/>
          </a:ln>
        </p:spPr>
      </p:pic>
      <p:sp>
        <p:nvSpPr>
          <p:cNvPr id="18" name="Rectangle 17"/>
          <p:cNvSpPr/>
          <p:nvPr/>
        </p:nvSpPr>
        <p:spPr>
          <a:xfrm>
            <a:off x="5384692" y="3563724"/>
            <a:ext cx="1347548" cy="369332"/>
          </a:xfrm>
          <a:prstGeom prst="rect">
            <a:avLst/>
          </a:prstGeom>
        </p:spPr>
        <p:txBody>
          <a:bodyPr wrap="none">
            <a:spAutoFit/>
          </a:bodyPr>
          <a:lstStyle/>
          <a:p>
            <a:r>
              <a:rPr lang="en-US" dirty="0" smtClean="0"/>
              <a:t>Bitter Gourd</a:t>
            </a:r>
            <a:endParaRPr lang="en-SG" dirty="0"/>
          </a:p>
        </p:txBody>
      </p:sp>
      <p:sp>
        <p:nvSpPr>
          <p:cNvPr id="19" name="Rectangle 18"/>
          <p:cNvSpPr/>
          <p:nvPr/>
        </p:nvSpPr>
        <p:spPr>
          <a:xfrm>
            <a:off x="2265643" y="3573016"/>
            <a:ext cx="1010213" cy="369332"/>
          </a:xfrm>
          <a:prstGeom prst="rect">
            <a:avLst/>
          </a:prstGeom>
        </p:spPr>
        <p:txBody>
          <a:bodyPr wrap="none">
            <a:spAutoFit/>
          </a:bodyPr>
          <a:lstStyle/>
          <a:p>
            <a:r>
              <a:rPr lang="en-US" dirty="0" smtClean="0"/>
              <a:t>Pumpkin</a:t>
            </a:r>
            <a:endParaRPr lang="en-SG" dirty="0"/>
          </a:p>
        </p:txBody>
      </p:sp>
      <p:sp>
        <p:nvSpPr>
          <p:cNvPr id="20" name="Rectangle 19"/>
          <p:cNvSpPr/>
          <p:nvPr/>
        </p:nvSpPr>
        <p:spPr>
          <a:xfrm>
            <a:off x="1403648" y="6228020"/>
            <a:ext cx="587725" cy="369332"/>
          </a:xfrm>
          <a:prstGeom prst="rect">
            <a:avLst/>
          </a:prstGeom>
        </p:spPr>
        <p:txBody>
          <a:bodyPr wrap="none">
            <a:spAutoFit/>
          </a:bodyPr>
          <a:lstStyle/>
          <a:p>
            <a:r>
              <a:rPr lang="en-US" dirty="0"/>
              <a:t>T</a:t>
            </a:r>
            <a:r>
              <a:rPr lang="en-US" dirty="0" smtClean="0"/>
              <a:t>aro</a:t>
            </a:r>
            <a:endParaRPr lang="en-SG" dirty="0"/>
          </a:p>
        </p:txBody>
      </p:sp>
      <p:sp>
        <p:nvSpPr>
          <p:cNvPr id="21" name="Rectangle 20"/>
          <p:cNvSpPr/>
          <p:nvPr/>
        </p:nvSpPr>
        <p:spPr>
          <a:xfrm>
            <a:off x="3851920" y="6228020"/>
            <a:ext cx="1146532" cy="369332"/>
          </a:xfrm>
          <a:prstGeom prst="rect">
            <a:avLst/>
          </a:prstGeom>
        </p:spPr>
        <p:txBody>
          <a:bodyPr wrap="none">
            <a:spAutoFit/>
          </a:bodyPr>
          <a:lstStyle/>
          <a:p>
            <a:r>
              <a:rPr lang="en-US" dirty="0" smtClean="0"/>
              <a:t>Asparagus</a:t>
            </a:r>
            <a:endParaRPr lang="en-SG" dirty="0"/>
          </a:p>
        </p:txBody>
      </p:sp>
      <p:sp>
        <p:nvSpPr>
          <p:cNvPr id="22" name="Rectangle 21"/>
          <p:cNvSpPr/>
          <p:nvPr/>
        </p:nvSpPr>
        <p:spPr>
          <a:xfrm>
            <a:off x="6516216" y="6237312"/>
            <a:ext cx="1426031" cy="369332"/>
          </a:xfrm>
          <a:prstGeom prst="rect">
            <a:avLst/>
          </a:prstGeom>
        </p:spPr>
        <p:txBody>
          <a:bodyPr wrap="none">
            <a:spAutoFit/>
          </a:bodyPr>
          <a:lstStyle/>
          <a:p>
            <a:r>
              <a:rPr lang="en-US" dirty="0" smtClean="0"/>
              <a:t>Sweet Potato</a:t>
            </a:r>
            <a:endParaRPr lang="en-SG" dirty="0"/>
          </a:p>
        </p:txBody>
      </p:sp>
    </p:spTree>
    <p:extLst>
      <p:ext uri="{BB962C8B-B14F-4D97-AF65-F5344CB8AC3E}">
        <p14:creationId xmlns:p14="http://schemas.microsoft.com/office/powerpoint/2010/main" val="191937479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21574"/>
            <a:ext cx="8229600" cy="1143000"/>
          </a:xfrm>
        </p:spPr>
        <p:txBody>
          <a:bodyPr>
            <a:normAutofit/>
          </a:bodyPr>
          <a:lstStyle/>
          <a:p>
            <a:r>
              <a:rPr lang="en-US" sz="3200" dirty="0"/>
              <a:t>RESEARCH ON </a:t>
            </a:r>
            <a:r>
              <a:rPr lang="en-US" sz="3200" dirty="0" smtClean="0"/>
              <a:t>CROP</a:t>
            </a:r>
            <a:r>
              <a:rPr lang="en-SG" sz="3200" dirty="0" smtClean="0"/>
              <a:t> PROTECTION</a:t>
            </a:r>
            <a:endParaRPr lang="en-SG" sz="3200" dirty="0"/>
          </a:p>
        </p:txBody>
      </p:sp>
      <p:grpSp>
        <p:nvGrpSpPr>
          <p:cNvPr id="16" name="Group 15"/>
          <p:cNvGrpSpPr/>
          <p:nvPr/>
        </p:nvGrpSpPr>
        <p:grpSpPr>
          <a:xfrm>
            <a:off x="683568" y="2204864"/>
            <a:ext cx="2448273" cy="2405882"/>
            <a:chOff x="4211959" y="1484784"/>
            <a:chExt cx="3348646" cy="2567284"/>
          </a:xfrm>
        </p:grpSpPr>
        <p:pic>
          <p:nvPicPr>
            <p:cNvPr id="11" name="Picture 10" descr="20160815_091111.jpg"/>
            <p:cNvPicPr>
              <a:picLocks noChangeAspect="1"/>
            </p:cNvPicPr>
            <p:nvPr/>
          </p:nvPicPr>
          <p:blipFill>
            <a:blip r:embed="rId3"/>
            <a:srcRect l="1017"/>
            <a:stretch>
              <a:fillRect/>
            </a:stretch>
          </p:blipFill>
          <p:spPr>
            <a:xfrm>
              <a:off x="4211960" y="1484784"/>
              <a:ext cx="3348645" cy="2065371"/>
            </a:xfrm>
            <a:prstGeom prst="rect">
              <a:avLst/>
            </a:prstGeom>
          </p:spPr>
        </p:pic>
        <p:sp>
          <p:nvSpPr>
            <p:cNvPr id="13" name="TextBox 12"/>
            <p:cNvSpPr txBox="1"/>
            <p:nvPr/>
          </p:nvSpPr>
          <p:spPr>
            <a:xfrm>
              <a:off x="4211959" y="3559430"/>
              <a:ext cx="3348645" cy="492638"/>
            </a:xfrm>
            <a:prstGeom prst="rect">
              <a:avLst/>
            </a:prstGeom>
            <a:solidFill>
              <a:srgbClr val="FFFFFF">
                <a:alpha val="69804"/>
              </a:srgbClr>
            </a:solidFill>
            <a:ln>
              <a:solidFill>
                <a:schemeClr val="bg1">
                  <a:lumMod val="85000"/>
                </a:schemeClr>
              </a:solidFill>
            </a:ln>
          </p:spPr>
          <p:txBody>
            <a:bodyPr wrap="square" rtlCol="0">
              <a:spAutoFit/>
            </a:bodyPr>
            <a:lstStyle/>
            <a:p>
              <a:r>
                <a:rPr lang="en-US" sz="1200" dirty="0" smtClean="0"/>
                <a:t>Insect cages where mass-rearing is attempted</a:t>
              </a:r>
              <a:endParaRPr lang="en-MY" sz="1200" dirty="0"/>
            </a:p>
          </p:txBody>
        </p:sp>
      </p:grpSp>
      <p:grpSp>
        <p:nvGrpSpPr>
          <p:cNvPr id="17" name="Group 16"/>
          <p:cNvGrpSpPr/>
          <p:nvPr/>
        </p:nvGrpSpPr>
        <p:grpSpPr>
          <a:xfrm>
            <a:off x="1691679" y="4653136"/>
            <a:ext cx="2160241" cy="1944216"/>
            <a:chOff x="6012160" y="4357694"/>
            <a:chExt cx="2903611" cy="2583831"/>
          </a:xfrm>
        </p:grpSpPr>
        <p:pic>
          <p:nvPicPr>
            <p:cNvPr id="12" name="Picture 11" descr="IMG-20170509-WA0030.jpg"/>
            <p:cNvPicPr>
              <a:picLocks noChangeAspect="1"/>
            </p:cNvPicPr>
            <p:nvPr/>
          </p:nvPicPr>
          <p:blipFill>
            <a:blip r:embed="rId4"/>
            <a:srcRect l="11666" r="14166"/>
            <a:stretch>
              <a:fillRect/>
            </a:stretch>
          </p:blipFill>
          <p:spPr>
            <a:xfrm>
              <a:off x="6012161" y="4357694"/>
              <a:ext cx="2903610" cy="2201037"/>
            </a:xfrm>
            <a:prstGeom prst="rect">
              <a:avLst/>
            </a:prstGeom>
          </p:spPr>
        </p:pic>
        <p:sp>
          <p:nvSpPr>
            <p:cNvPr id="14" name="TextBox 13"/>
            <p:cNvSpPr txBox="1"/>
            <p:nvPr/>
          </p:nvSpPr>
          <p:spPr>
            <a:xfrm>
              <a:off x="6012160" y="6573398"/>
              <a:ext cx="2903610" cy="368127"/>
            </a:xfrm>
            <a:prstGeom prst="rect">
              <a:avLst/>
            </a:prstGeom>
            <a:solidFill>
              <a:srgbClr val="FFFFFF">
                <a:alpha val="69804"/>
              </a:srgbClr>
            </a:solidFill>
            <a:ln>
              <a:solidFill>
                <a:schemeClr val="bg1">
                  <a:lumMod val="85000"/>
                </a:schemeClr>
              </a:solidFill>
            </a:ln>
          </p:spPr>
          <p:txBody>
            <a:bodyPr wrap="square" rtlCol="0">
              <a:spAutoFit/>
            </a:bodyPr>
            <a:lstStyle/>
            <a:p>
              <a:pPr algn="ctr"/>
              <a:r>
                <a:rPr lang="en-US" sz="1200" dirty="0" smtClean="0"/>
                <a:t>Collection of lady beetle eggs</a:t>
              </a:r>
            </a:p>
          </p:txBody>
        </p:sp>
      </p:grpSp>
      <p:grpSp>
        <p:nvGrpSpPr>
          <p:cNvPr id="19" name="Group 18"/>
          <p:cNvGrpSpPr/>
          <p:nvPr/>
        </p:nvGrpSpPr>
        <p:grpSpPr>
          <a:xfrm>
            <a:off x="179512" y="4653136"/>
            <a:ext cx="1296144" cy="2117849"/>
            <a:chOff x="539552" y="3429000"/>
            <a:chExt cx="2071702" cy="3797098"/>
          </a:xfrm>
        </p:grpSpPr>
        <p:pic>
          <p:nvPicPr>
            <p:cNvPr id="10" name="Picture 9" descr="IMG_20160818_104002.jpg"/>
            <p:cNvPicPr>
              <a:picLocks noChangeAspect="1"/>
            </p:cNvPicPr>
            <p:nvPr/>
          </p:nvPicPr>
          <p:blipFill>
            <a:blip r:embed="rId5" cstate="print"/>
            <a:srcRect l="37500" t="8333" r="28125" b="9635"/>
            <a:stretch>
              <a:fillRect/>
            </a:stretch>
          </p:blipFill>
          <p:spPr>
            <a:xfrm>
              <a:off x="539552" y="3429000"/>
              <a:ext cx="2071702" cy="2966302"/>
            </a:xfrm>
            <a:prstGeom prst="rect">
              <a:avLst/>
            </a:prstGeom>
          </p:spPr>
        </p:pic>
        <p:sp>
          <p:nvSpPr>
            <p:cNvPr id="15" name="TextBox 14"/>
            <p:cNvSpPr txBox="1"/>
            <p:nvPr/>
          </p:nvSpPr>
          <p:spPr>
            <a:xfrm>
              <a:off x="539552" y="6398377"/>
              <a:ext cx="2071702" cy="827721"/>
            </a:xfrm>
            <a:prstGeom prst="rect">
              <a:avLst/>
            </a:prstGeom>
            <a:solidFill>
              <a:srgbClr val="FFFFFF">
                <a:alpha val="69804"/>
              </a:srgbClr>
            </a:solidFill>
            <a:ln>
              <a:solidFill>
                <a:schemeClr val="bg1">
                  <a:lumMod val="85000"/>
                </a:schemeClr>
              </a:solidFill>
            </a:ln>
          </p:spPr>
          <p:txBody>
            <a:bodyPr wrap="square" rtlCol="0">
              <a:spAutoFit/>
            </a:bodyPr>
            <a:lstStyle/>
            <a:p>
              <a:r>
                <a:rPr lang="en-US" sz="1200" dirty="0" smtClean="0"/>
                <a:t>Larva lady beetle feeding on aphid</a:t>
              </a:r>
              <a:endParaRPr lang="en-MY" sz="1200" dirty="0"/>
            </a:p>
          </p:txBody>
        </p:sp>
      </p:grpSp>
      <p:sp>
        <p:nvSpPr>
          <p:cNvPr id="18" name="Rectangle 3"/>
          <p:cNvSpPr txBox="1">
            <a:spLocks noGrp="1" noChangeArrowheads="1"/>
          </p:cNvSpPr>
          <p:nvPr>
            <p:ph idx="1"/>
          </p:nvPr>
        </p:nvSpPr>
        <p:spPr>
          <a:xfrm>
            <a:off x="395536" y="836712"/>
            <a:ext cx="3384376" cy="576064"/>
          </a:xfrm>
          <a:prstGeom prst="rect">
            <a:avLst/>
          </a:prstGeom>
        </p:spPr>
        <p:txBody>
          <a:bodyPr>
            <a:noAutofit/>
          </a:bodyPr>
          <a:lst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pPr marL="109728" indent="0">
              <a:spcBef>
                <a:spcPct val="0"/>
              </a:spcBef>
              <a:buClr>
                <a:schemeClr val="tx1"/>
              </a:buClr>
              <a:buNone/>
            </a:pPr>
            <a:r>
              <a:rPr lang="en-US" altLang="en-US" sz="1800" dirty="0" smtClean="0"/>
              <a:t>M</a:t>
            </a:r>
            <a:r>
              <a:rPr lang="en-US" sz="1800" dirty="0" smtClean="0"/>
              <a:t>ass-rearing of lady beetle</a:t>
            </a:r>
          </a:p>
        </p:txBody>
      </p:sp>
      <p:cxnSp>
        <p:nvCxnSpPr>
          <p:cNvPr id="22" name="Straight Connector 21"/>
          <p:cNvCxnSpPr/>
          <p:nvPr/>
        </p:nvCxnSpPr>
        <p:spPr>
          <a:xfrm>
            <a:off x="4139952" y="1124744"/>
            <a:ext cx="0" cy="5544616"/>
          </a:xfrm>
          <a:prstGeom prst="line">
            <a:avLst/>
          </a:prstGeom>
          <a:ln w="41275"/>
        </p:spPr>
        <p:style>
          <a:lnRef idx="1">
            <a:schemeClr val="accent1"/>
          </a:lnRef>
          <a:fillRef idx="0">
            <a:schemeClr val="accent1"/>
          </a:fillRef>
          <a:effectRef idx="0">
            <a:schemeClr val="accent1"/>
          </a:effectRef>
          <a:fontRef idx="minor">
            <a:schemeClr val="tx1"/>
          </a:fontRef>
        </p:style>
      </p:cxnSp>
      <p:sp>
        <p:nvSpPr>
          <p:cNvPr id="23" name="Rectangle 22"/>
          <p:cNvSpPr/>
          <p:nvPr/>
        </p:nvSpPr>
        <p:spPr>
          <a:xfrm>
            <a:off x="323528" y="1250176"/>
            <a:ext cx="3312368" cy="738664"/>
          </a:xfrm>
          <a:prstGeom prst="rect">
            <a:avLst/>
          </a:prstGeom>
        </p:spPr>
        <p:txBody>
          <a:bodyPr wrap="square">
            <a:spAutoFit/>
          </a:bodyPr>
          <a:lstStyle/>
          <a:p>
            <a:pPr>
              <a:defRPr/>
            </a:pPr>
            <a:r>
              <a:rPr lang="en-US" sz="1400" dirty="0"/>
              <a:t>Objective </a:t>
            </a:r>
            <a:r>
              <a:rPr lang="en-US" sz="1400" dirty="0" smtClean="0"/>
              <a:t>: To </a:t>
            </a:r>
            <a:r>
              <a:rPr lang="en-US" sz="1400" dirty="0"/>
              <a:t>study the possibility of the mass-rearing of lady beetle as biological control.</a:t>
            </a:r>
          </a:p>
        </p:txBody>
      </p:sp>
      <p:sp>
        <p:nvSpPr>
          <p:cNvPr id="24" name="Rectangle 23"/>
          <p:cNvSpPr/>
          <p:nvPr/>
        </p:nvSpPr>
        <p:spPr>
          <a:xfrm>
            <a:off x="5650422" y="827420"/>
            <a:ext cx="2161938" cy="369332"/>
          </a:xfrm>
          <a:prstGeom prst="rect">
            <a:avLst/>
          </a:prstGeom>
        </p:spPr>
        <p:txBody>
          <a:bodyPr wrap="none">
            <a:spAutoFit/>
          </a:bodyPr>
          <a:lstStyle/>
          <a:p>
            <a:r>
              <a:rPr lang="en-US" dirty="0"/>
              <a:t>Snail extract fertilizer</a:t>
            </a:r>
          </a:p>
        </p:txBody>
      </p:sp>
      <p:sp>
        <p:nvSpPr>
          <p:cNvPr id="25" name="Rectangle 24"/>
          <p:cNvSpPr/>
          <p:nvPr/>
        </p:nvSpPr>
        <p:spPr>
          <a:xfrm>
            <a:off x="4427984" y="1124744"/>
            <a:ext cx="4320480" cy="523220"/>
          </a:xfrm>
          <a:prstGeom prst="rect">
            <a:avLst/>
          </a:prstGeom>
        </p:spPr>
        <p:txBody>
          <a:bodyPr wrap="square">
            <a:spAutoFit/>
          </a:bodyPr>
          <a:lstStyle/>
          <a:p>
            <a:pPr algn="just">
              <a:defRPr/>
            </a:pPr>
            <a:r>
              <a:rPr lang="en-US" sz="1400" dirty="0" smtClean="0"/>
              <a:t>Objective : To </a:t>
            </a:r>
            <a:r>
              <a:rPr lang="en-US" sz="1400" dirty="0"/>
              <a:t>study the effectiveness of snail extract as fertilizer of paddy.</a:t>
            </a:r>
          </a:p>
        </p:txBody>
      </p:sp>
      <p:grpSp>
        <p:nvGrpSpPr>
          <p:cNvPr id="26" name="Group 25"/>
          <p:cNvGrpSpPr/>
          <p:nvPr/>
        </p:nvGrpSpPr>
        <p:grpSpPr>
          <a:xfrm>
            <a:off x="5436096" y="2071882"/>
            <a:ext cx="2520280" cy="1429126"/>
            <a:chOff x="-946199" y="884167"/>
            <a:chExt cx="5470568" cy="2259756"/>
          </a:xfrm>
        </p:grpSpPr>
        <p:pic>
          <p:nvPicPr>
            <p:cNvPr id="27" name="Picture 26" descr="20170118_121028.jpg"/>
            <p:cNvPicPr/>
            <p:nvPr/>
          </p:nvPicPr>
          <p:blipFill>
            <a:blip r:embed="rId6" cstate="print"/>
            <a:srcRect l="13255" r="15807"/>
            <a:stretch>
              <a:fillRect/>
            </a:stretch>
          </p:blipFill>
          <p:spPr>
            <a:xfrm>
              <a:off x="-633595" y="884167"/>
              <a:ext cx="4063850" cy="1935623"/>
            </a:xfrm>
            <a:prstGeom prst="rect">
              <a:avLst/>
            </a:prstGeom>
          </p:spPr>
        </p:pic>
        <p:sp>
          <p:nvSpPr>
            <p:cNvPr id="28" name="Rectangle 27"/>
            <p:cNvSpPr/>
            <p:nvPr/>
          </p:nvSpPr>
          <p:spPr>
            <a:xfrm>
              <a:off x="-946199" y="2705928"/>
              <a:ext cx="5470568" cy="437995"/>
            </a:xfrm>
            <a:prstGeom prst="rect">
              <a:avLst/>
            </a:prstGeom>
          </p:spPr>
          <p:txBody>
            <a:bodyPr wrap="square">
              <a:spAutoFit/>
            </a:bodyPr>
            <a:lstStyle/>
            <a:p>
              <a:r>
                <a:rPr lang="en-MY" sz="1200" dirty="0"/>
                <a:t>Snail shells separated from meat</a:t>
              </a:r>
              <a:endParaRPr lang="en-SG" sz="1200" dirty="0"/>
            </a:p>
          </p:txBody>
        </p:sp>
      </p:grpSp>
      <p:grpSp>
        <p:nvGrpSpPr>
          <p:cNvPr id="29" name="Group 28"/>
          <p:cNvGrpSpPr/>
          <p:nvPr/>
        </p:nvGrpSpPr>
        <p:grpSpPr>
          <a:xfrm>
            <a:off x="4283968" y="3543399"/>
            <a:ext cx="2016224" cy="1757809"/>
            <a:chOff x="5429160" y="2944374"/>
            <a:chExt cx="4129549" cy="2518107"/>
          </a:xfrm>
        </p:grpSpPr>
        <p:pic>
          <p:nvPicPr>
            <p:cNvPr id="30" name="Picture 29" descr="20170118_124715.jpg"/>
            <p:cNvPicPr/>
            <p:nvPr/>
          </p:nvPicPr>
          <p:blipFill>
            <a:blip r:embed="rId7" cstate="print"/>
            <a:srcRect l="23930" t="15572" r="24959" b="15716"/>
            <a:stretch>
              <a:fillRect/>
            </a:stretch>
          </p:blipFill>
          <p:spPr>
            <a:xfrm>
              <a:off x="5724128" y="2944374"/>
              <a:ext cx="3244643" cy="1959916"/>
            </a:xfrm>
            <a:prstGeom prst="rect">
              <a:avLst/>
            </a:prstGeom>
          </p:spPr>
        </p:pic>
        <p:sp>
          <p:nvSpPr>
            <p:cNvPr id="31" name="Rectangle 30"/>
            <p:cNvSpPr/>
            <p:nvPr/>
          </p:nvSpPr>
          <p:spPr>
            <a:xfrm>
              <a:off x="5429160" y="4801134"/>
              <a:ext cx="4129549" cy="661347"/>
            </a:xfrm>
            <a:prstGeom prst="rect">
              <a:avLst/>
            </a:prstGeom>
          </p:spPr>
          <p:txBody>
            <a:bodyPr wrap="square">
              <a:spAutoFit/>
            </a:bodyPr>
            <a:lstStyle/>
            <a:p>
              <a:r>
                <a:rPr lang="en-MY" sz="1200" dirty="0"/>
                <a:t>Process of fermenting snail meat using brown sugar</a:t>
              </a:r>
              <a:endParaRPr lang="en-SG" sz="1200" dirty="0"/>
            </a:p>
          </p:txBody>
        </p:sp>
      </p:grpSp>
      <p:grpSp>
        <p:nvGrpSpPr>
          <p:cNvPr id="32" name="Group 31"/>
          <p:cNvGrpSpPr/>
          <p:nvPr/>
        </p:nvGrpSpPr>
        <p:grpSpPr>
          <a:xfrm>
            <a:off x="6660232" y="3501008"/>
            <a:ext cx="1872208" cy="1775696"/>
            <a:chOff x="-119327" y="1687289"/>
            <a:chExt cx="11769397" cy="3888261"/>
          </a:xfrm>
        </p:grpSpPr>
        <p:sp>
          <p:nvSpPr>
            <p:cNvPr id="33" name="Rectangle 32"/>
            <p:cNvSpPr/>
            <p:nvPr/>
          </p:nvSpPr>
          <p:spPr>
            <a:xfrm>
              <a:off x="-119327" y="4840823"/>
              <a:ext cx="9276523" cy="734727"/>
            </a:xfrm>
            <a:prstGeom prst="rect">
              <a:avLst/>
            </a:prstGeom>
          </p:spPr>
          <p:txBody>
            <a:bodyPr wrap="none">
              <a:spAutoFit/>
            </a:bodyPr>
            <a:lstStyle/>
            <a:p>
              <a:r>
                <a:rPr lang="en-MY" sz="1200" dirty="0"/>
                <a:t>Extracts of snail meat and snail shell</a:t>
              </a:r>
              <a:endParaRPr lang="en-SG" sz="1200" dirty="0"/>
            </a:p>
          </p:txBody>
        </p:sp>
        <p:pic>
          <p:nvPicPr>
            <p:cNvPr id="34" name="Picture 33" descr="20170509_102149.jpg"/>
            <p:cNvPicPr/>
            <p:nvPr/>
          </p:nvPicPr>
          <p:blipFill>
            <a:blip r:embed="rId8" cstate="print"/>
            <a:srcRect l="26842" t="13333" r="23572" b="8395"/>
            <a:stretch>
              <a:fillRect/>
            </a:stretch>
          </p:blipFill>
          <p:spPr>
            <a:xfrm>
              <a:off x="3049356" y="1687289"/>
              <a:ext cx="8600714" cy="3226593"/>
            </a:xfrm>
            <a:prstGeom prst="rect">
              <a:avLst/>
            </a:prstGeom>
          </p:spPr>
        </p:pic>
      </p:grpSp>
      <p:grpSp>
        <p:nvGrpSpPr>
          <p:cNvPr id="35" name="Group 34"/>
          <p:cNvGrpSpPr/>
          <p:nvPr/>
        </p:nvGrpSpPr>
        <p:grpSpPr>
          <a:xfrm>
            <a:off x="4788024" y="5454516"/>
            <a:ext cx="4032449" cy="1502876"/>
            <a:chOff x="4544616" y="3487688"/>
            <a:chExt cx="5565915" cy="6282999"/>
          </a:xfrm>
        </p:grpSpPr>
        <p:pic>
          <p:nvPicPr>
            <p:cNvPr id="36" name="Picture 35" descr="20170509_102611.jpg"/>
            <p:cNvPicPr/>
            <p:nvPr/>
          </p:nvPicPr>
          <p:blipFill>
            <a:blip r:embed="rId9" cstate="print"/>
            <a:srcRect t="37621" b="9003"/>
            <a:stretch>
              <a:fillRect/>
            </a:stretch>
          </p:blipFill>
          <p:spPr>
            <a:xfrm>
              <a:off x="4644007" y="3487688"/>
              <a:ext cx="4969567" cy="5117684"/>
            </a:xfrm>
            <a:prstGeom prst="rect">
              <a:avLst/>
            </a:prstGeom>
          </p:spPr>
        </p:pic>
        <p:sp>
          <p:nvSpPr>
            <p:cNvPr id="37" name="Rectangle 36"/>
            <p:cNvSpPr/>
            <p:nvPr/>
          </p:nvSpPr>
          <p:spPr>
            <a:xfrm>
              <a:off x="4544616" y="8612651"/>
              <a:ext cx="5565915" cy="1158036"/>
            </a:xfrm>
            <a:prstGeom prst="rect">
              <a:avLst/>
            </a:prstGeom>
          </p:spPr>
          <p:txBody>
            <a:bodyPr wrap="square">
              <a:spAutoFit/>
            </a:bodyPr>
            <a:lstStyle/>
            <a:p>
              <a:endParaRPr lang="en-SG" sz="1200" dirty="0"/>
            </a:p>
          </p:txBody>
        </p:sp>
      </p:grpSp>
      <p:sp>
        <p:nvSpPr>
          <p:cNvPr id="38" name="Rectangle 37"/>
          <p:cNvSpPr/>
          <p:nvPr/>
        </p:nvSpPr>
        <p:spPr>
          <a:xfrm>
            <a:off x="4427984" y="1556792"/>
            <a:ext cx="4572000" cy="523220"/>
          </a:xfrm>
          <a:prstGeom prst="rect">
            <a:avLst/>
          </a:prstGeom>
        </p:spPr>
        <p:txBody>
          <a:bodyPr>
            <a:spAutoFit/>
          </a:bodyPr>
          <a:lstStyle/>
          <a:p>
            <a:pPr lvl="0"/>
            <a:r>
              <a:rPr lang="en-MY" sz="1400" dirty="0"/>
              <a:t>Joint research study between Crop Protection Unit and Soil Science Unit.</a:t>
            </a:r>
            <a:endParaRPr lang="en-SG" sz="1400" dirty="0"/>
          </a:p>
        </p:txBody>
      </p:sp>
    </p:spTree>
    <p:extLst>
      <p:ext uri="{BB962C8B-B14F-4D97-AF65-F5344CB8AC3E}">
        <p14:creationId xmlns:p14="http://schemas.microsoft.com/office/powerpoint/2010/main" val="75039884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67544" y="-21574"/>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dirty="0" smtClean="0"/>
              <a:t>RESEARCH ON CROP</a:t>
            </a:r>
            <a:r>
              <a:rPr lang="en-SG" sz="3200" dirty="0" smtClean="0"/>
              <a:t> PROTECTION</a:t>
            </a:r>
            <a:endParaRPr lang="en-SG" sz="3200" dirty="0"/>
          </a:p>
        </p:txBody>
      </p:sp>
      <p:sp>
        <p:nvSpPr>
          <p:cNvPr id="5" name="Rectangle 4"/>
          <p:cNvSpPr/>
          <p:nvPr/>
        </p:nvSpPr>
        <p:spPr>
          <a:xfrm>
            <a:off x="611720" y="908720"/>
            <a:ext cx="2088072" cy="369332"/>
          </a:xfrm>
          <a:prstGeom prst="rect">
            <a:avLst/>
          </a:prstGeom>
        </p:spPr>
        <p:txBody>
          <a:bodyPr wrap="none">
            <a:spAutoFit/>
          </a:bodyPr>
          <a:lstStyle/>
          <a:p>
            <a:r>
              <a:rPr lang="en-US" dirty="0"/>
              <a:t>Citrus Rehabilitation</a:t>
            </a:r>
          </a:p>
        </p:txBody>
      </p:sp>
      <p:sp>
        <p:nvSpPr>
          <p:cNvPr id="6" name="Rectangle 5"/>
          <p:cNvSpPr/>
          <p:nvPr/>
        </p:nvSpPr>
        <p:spPr>
          <a:xfrm>
            <a:off x="395536" y="1340768"/>
            <a:ext cx="2808312" cy="1384995"/>
          </a:xfrm>
          <a:prstGeom prst="rect">
            <a:avLst/>
          </a:prstGeom>
        </p:spPr>
        <p:txBody>
          <a:bodyPr wrap="square">
            <a:spAutoFit/>
          </a:bodyPr>
          <a:lstStyle/>
          <a:p>
            <a:r>
              <a:rPr lang="en-US" sz="1400" dirty="0" smtClean="0"/>
              <a:t>Objective : To </a:t>
            </a:r>
            <a:r>
              <a:rPr lang="en-US" sz="1400" dirty="0"/>
              <a:t>conduct research works on the effectiveness of heat therapy (by using tent) in the control and management of Citrus Greening Disease in citrus plants (</a:t>
            </a:r>
            <a:r>
              <a:rPr lang="en-US" sz="1400" dirty="0" err="1"/>
              <a:t>Variety:</a:t>
            </a:r>
            <a:r>
              <a:rPr lang="en-US" sz="1400" i="1" dirty="0" err="1"/>
              <a:t>Limau</a:t>
            </a:r>
            <a:r>
              <a:rPr lang="en-US" sz="1400" i="1" dirty="0"/>
              <a:t> </a:t>
            </a:r>
            <a:r>
              <a:rPr lang="en-US" sz="1400" i="1" dirty="0" err="1"/>
              <a:t>Manis</a:t>
            </a:r>
            <a:r>
              <a:rPr lang="en-US" sz="1400" dirty="0"/>
              <a:t>)</a:t>
            </a:r>
          </a:p>
        </p:txBody>
      </p:sp>
      <p:pic>
        <p:nvPicPr>
          <p:cNvPr id="7" name="Content Placeholder 3"/>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6238" t="25561" b="3666"/>
          <a:stretch/>
        </p:blipFill>
        <p:spPr>
          <a:xfrm>
            <a:off x="6948264" y="836712"/>
            <a:ext cx="1800200" cy="1872208"/>
          </a:xfrm>
        </p:spPr>
      </p:pic>
      <p:grpSp>
        <p:nvGrpSpPr>
          <p:cNvPr id="14" name="Group 13"/>
          <p:cNvGrpSpPr/>
          <p:nvPr/>
        </p:nvGrpSpPr>
        <p:grpSpPr>
          <a:xfrm>
            <a:off x="3275857" y="836713"/>
            <a:ext cx="1826149" cy="2376264"/>
            <a:chOff x="251521" y="3068959"/>
            <a:chExt cx="1949062" cy="3663404"/>
          </a:xfrm>
        </p:grpSpPr>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200000">
              <a:off x="-307810" y="3628290"/>
              <a:ext cx="2886320" cy="1767658"/>
            </a:xfrm>
            <a:prstGeom prst="rect">
              <a:avLst/>
            </a:prstGeom>
          </p:spPr>
        </p:pic>
        <p:sp>
          <p:nvSpPr>
            <p:cNvPr id="10" name="Rectangle 9"/>
            <p:cNvSpPr/>
            <p:nvPr/>
          </p:nvSpPr>
          <p:spPr>
            <a:xfrm>
              <a:off x="328375" y="6020630"/>
              <a:ext cx="1872208" cy="711733"/>
            </a:xfrm>
            <a:prstGeom prst="rect">
              <a:avLst/>
            </a:prstGeom>
          </p:spPr>
          <p:txBody>
            <a:bodyPr wrap="square">
              <a:spAutoFit/>
            </a:bodyPr>
            <a:lstStyle/>
            <a:p>
              <a:r>
                <a:rPr lang="en-US" sz="1200" dirty="0" smtClean="0">
                  <a:solidFill>
                    <a:srgbClr val="000000"/>
                  </a:solidFill>
                  <a:latin typeface="Calibri" charset="0"/>
                  <a:ea typeface="Times New Roman" charset="0"/>
                  <a:cs typeface="Arial" charset="0"/>
                </a:rPr>
                <a:t>Side-lobed fruits from infected tree</a:t>
              </a:r>
              <a:endParaRPr lang="en-US" sz="1200" dirty="0"/>
            </a:p>
          </p:txBody>
        </p:sp>
      </p:grpSp>
      <p:grpSp>
        <p:nvGrpSpPr>
          <p:cNvPr id="13" name="Group 12"/>
          <p:cNvGrpSpPr/>
          <p:nvPr/>
        </p:nvGrpSpPr>
        <p:grpSpPr>
          <a:xfrm>
            <a:off x="5076056" y="836712"/>
            <a:ext cx="1728192" cy="2335592"/>
            <a:chOff x="2483768" y="1916832"/>
            <a:chExt cx="2576522" cy="3410426"/>
          </a:xfrm>
        </p:grpSpPr>
        <p:pic>
          <p:nvPicPr>
            <p:cNvPr id="8" name="Picture 7"/>
            <p:cNvPicPr>
              <a:picLocks noChangeAspect="1"/>
            </p:cNvPicPr>
            <p:nvPr/>
          </p:nvPicPr>
          <p:blipFill rotWithShape="1">
            <a:blip r:embed="rId5" cstate="print">
              <a:extLst>
                <a:ext uri="{28A0092B-C50C-407E-A947-70E740481C1C}">
                  <a14:useLocalDpi xmlns:a14="http://schemas.microsoft.com/office/drawing/2010/main" val="0"/>
                </a:ext>
              </a:extLst>
            </a:blip>
            <a:srcRect t="21303"/>
            <a:stretch/>
          </p:blipFill>
          <p:spPr>
            <a:xfrm>
              <a:off x="2483768" y="1916832"/>
              <a:ext cx="2576522" cy="2722390"/>
            </a:xfrm>
            <a:prstGeom prst="rect">
              <a:avLst/>
            </a:prstGeom>
          </p:spPr>
        </p:pic>
        <p:sp>
          <p:nvSpPr>
            <p:cNvPr id="11" name="Rectangle 10"/>
            <p:cNvSpPr/>
            <p:nvPr/>
          </p:nvSpPr>
          <p:spPr>
            <a:xfrm>
              <a:off x="2483768" y="4653136"/>
              <a:ext cx="2520280" cy="674122"/>
            </a:xfrm>
            <a:prstGeom prst="rect">
              <a:avLst/>
            </a:prstGeom>
          </p:spPr>
          <p:txBody>
            <a:bodyPr wrap="square">
              <a:spAutoFit/>
            </a:bodyPr>
            <a:lstStyle/>
            <a:p>
              <a:pPr algn="ctr"/>
              <a:r>
                <a:rPr lang="en-US" sz="1200" dirty="0" smtClean="0">
                  <a:latin typeface="Calibri" charset="0"/>
                  <a:ea typeface="Times New Roman" charset="0"/>
                  <a:cs typeface="Arial" charset="0"/>
                </a:rPr>
                <a:t>Assembling the Citrus Heat Therapy Tent</a:t>
              </a:r>
              <a:endParaRPr lang="en-US" sz="1200" dirty="0"/>
            </a:p>
          </p:txBody>
        </p:sp>
      </p:grpSp>
      <p:sp>
        <p:nvSpPr>
          <p:cNvPr id="12" name="Rectangle 11"/>
          <p:cNvSpPr/>
          <p:nvPr/>
        </p:nvSpPr>
        <p:spPr>
          <a:xfrm>
            <a:off x="7020272" y="2710661"/>
            <a:ext cx="1584176" cy="646331"/>
          </a:xfrm>
          <a:prstGeom prst="rect">
            <a:avLst/>
          </a:prstGeom>
        </p:spPr>
        <p:txBody>
          <a:bodyPr wrap="square">
            <a:spAutoFit/>
          </a:bodyPr>
          <a:lstStyle/>
          <a:p>
            <a:pPr algn="ctr"/>
            <a:r>
              <a:rPr lang="en-US" sz="1200" dirty="0" smtClean="0">
                <a:solidFill>
                  <a:srgbClr val="000000"/>
                </a:solidFill>
                <a:latin typeface="Calibri" charset="0"/>
                <a:ea typeface="Times New Roman" charset="0"/>
                <a:cs typeface="Arial" charset="0"/>
              </a:rPr>
              <a:t>Citrus Heat Therapy Tent left for at least 48 hours in the field</a:t>
            </a:r>
            <a:endParaRPr lang="en-US" sz="1200" dirty="0"/>
          </a:p>
        </p:txBody>
      </p:sp>
      <p:pic>
        <p:nvPicPr>
          <p:cNvPr id="15" name="Picture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34100" y="3501007"/>
            <a:ext cx="2341756" cy="3122341"/>
          </a:xfrm>
          <a:prstGeom prst="rect">
            <a:avLst/>
          </a:prstGeom>
        </p:spPr>
      </p:pic>
      <p:pic>
        <p:nvPicPr>
          <p:cNvPr id="16" name="Picture 1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220072" y="3501007"/>
            <a:ext cx="2318716" cy="3091621"/>
          </a:xfrm>
          <a:prstGeom prst="rect">
            <a:avLst/>
          </a:prstGeom>
        </p:spPr>
      </p:pic>
      <p:sp>
        <p:nvSpPr>
          <p:cNvPr id="17" name="Rectangle 16"/>
          <p:cNvSpPr/>
          <p:nvPr/>
        </p:nvSpPr>
        <p:spPr>
          <a:xfrm>
            <a:off x="3352888" y="4562544"/>
            <a:ext cx="1723168" cy="646331"/>
          </a:xfrm>
          <a:prstGeom prst="rect">
            <a:avLst/>
          </a:prstGeom>
        </p:spPr>
        <p:txBody>
          <a:bodyPr wrap="square">
            <a:spAutoFit/>
          </a:bodyPr>
          <a:lstStyle/>
          <a:p>
            <a:r>
              <a:rPr lang="en-US" sz="1200" dirty="0" smtClean="0">
                <a:solidFill>
                  <a:srgbClr val="000000"/>
                </a:solidFill>
                <a:latin typeface="Calibri" charset="0"/>
                <a:ea typeface="Times New Roman" charset="0"/>
                <a:cs typeface="Arial" charset="0"/>
              </a:rPr>
              <a:t>Treated citrus </a:t>
            </a:r>
            <a:r>
              <a:rPr lang="en-US" sz="1200" dirty="0">
                <a:solidFill>
                  <a:srgbClr val="000000"/>
                </a:solidFill>
                <a:latin typeface="Calibri" charset="0"/>
                <a:ea typeface="Times New Roman" charset="0"/>
                <a:cs typeface="Arial" charset="0"/>
              </a:rPr>
              <a:t>t</a:t>
            </a:r>
            <a:r>
              <a:rPr lang="en-US" sz="1200" dirty="0" smtClean="0">
                <a:solidFill>
                  <a:srgbClr val="000000"/>
                </a:solidFill>
                <a:latin typeface="Calibri" charset="0"/>
                <a:ea typeface="Times New Roman" charset="0"/>
                <a:cs typeface="Arial" charset="0"/>
              </a:rPr>
              <a:t>ree at fruiting stage; 6 Months after treatment </a:t>
            </a:r>
            <a:endParaRPr lang="en-US" sz="1200" dirty="0"/>
          </a:p>
        </p:txBody>
      </p:sp>
    </p:spTree>
    <p:extLst>
      <p:ext uri="{BB962C8B-B14F-4D97-AF65-F5344CB8AC3E}">
        <p14:creationId xmlns:p14="http://schemas.microsoft.com/office/powerpoint/2010/main" val="42709691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79512" y="980728"/>
            <a:ext cx="5112568" cy="338554"/>
          </a:xfrm>
          <a:prstGeom prst="rect">
            <a:avLst/>
          </a:prstGeom>
        </p:spPr>
        <p:txBody>
          <a:bodyPr wrap="square">
            <a:spAutoFit/>
          </a:bodyPr>
          <a:lstStyle/>
          <a:p>
            <a:pPr lvl="0"/>
            <a:r>
              <a:rPr lang="en-US" sz="1600" dirty="0"/>
              <a:t>Blast Screening for paddy varieties for breeding activities</a:t>
            </a:r>
            <a:endParaRPr lang="en-SG" sz="1600" dirty="0"/>
          </a:p>
        </p:txBody>
      </p:sp>
      <p:sp>
        <p:nvSpPr>
          <p:cNvPr id="5" name="Rectangle 4"/>
          <p:cNvSpPr/>
          <p:nvPr/>
        </p:nvSpPr>
        <p:spPr>
          <a:xfrm>
            <a:off x="251520" y="1340768"/>
            <a:ext cx="7992888" cy="461665"/>
          </a:xfrm>
          <a:prstGeom prst="rect">
            <a:avLst/>
          </a:prstGeom>
        </p:spPr>
        <p:txBody>
          <a:bodyPr wrap="square">
            <a:spAutoFit/>
          </a:bodyPr>
          <a:lstStyle/>
          <a:p>
            <a:pPr lvl="0"/>
            <a:r>
              <a:rPr lang="en-US" sz="1200" dirty="0" smtClean="0"/>
              <a:t>Objective: To </a:t>
            </a:r>
            <a:r>
              <a:rPr lang="en-US" sz="1200" dirty="0"/>
              <a:t>screen and assess the resistance (against Blast disease) of various paddy varieties produced from breeding activities by Paddy Research Unit. </a:t>
            </a:r>
            <a:endParaRPr lang="en-SG" sz="1200" dirty="0"/>
          </a:p>
        </p:txBody>
      </p:sp>
      <p:sp>
        <p:nvSpPr>
          <p:cNvPr id="6" name="Rectangle 5"/>
          <p:cNvSpPr/>
          <p:nvPr/>
        </p:nvSpPr>
        <p:spPr>
          <a:xfrm>
            <a:off x="1331640" y="6021288"/>
            <a:ext cx="1800200" cy="738664"/>
          </a:xfrm>
          <a:prstGeom prst="rect">
            <a:avLst/>
          </a:prstGeom>
        </p:spPr>
        <p:txBody>
          <a:bodyPr wrap="square">
            <a:spAutoFit/>
          </a:bodyPr>
          <a:lstStyle/>
          <a:p>
            <a:r>
              <a:rPr lang="en-US" sz="1400" dirty="0" smtClean="0">
                <a:solidFill>
                  <a:srgbClr val="000000"/>
                </a:solidFill>
                <a:latin typeface="Calibri" charset="0"/>
                <a:ea typeface="Times New Roman" charset="0"/>
                <a:cs typeface="Arial" charset="0"/>
              </a:rPr>
              <a:t>Inoculum plants surrounding in the research plot</a:t>
            </a:r>
            <a:endParaRPr lang="en-US" sz="1400" dirty="0"/>
          </a:p>
        </p:txBody>
      </p:sp>
      <p:grpSp>
        <p:nvGrpSpPr>
          <p:cNvPr id="15" name="Group 14"/>
          <p:cNvGrpSpPr/>
          <p:nvPr/>
        </p:nvGrpSpPr>
        <p:grpSpPr>
          <a:xfrm>
            <a:off x="5148064" y="1988840"/>
            <a:ext cx="2160240" cy="4069058"/>
            <a:chOff x="5148064" y="1988840"/>
            <a:chExt cx="2160240" cy="4069058"/>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48064" y="4149080"/>
              <a:ext cx="2160240" cy="1908818"/>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48064" y="1988840"/>
              <a:ext cx="2160240" cy="2160240"/>
            </a:xfrm>
            <a:prstGeom prst="rect">
              <a:avLst/>
            </a:prstGeom>
          </p:spPr>
        </p:pic>
      </p:grpSp>
      <p:grpSp>
        <p:nvGrpSpPr>
          <p:cNvPr id="16" name="Group 15"/>
          <p:cNvGrpSpPr/>
          <p:nvPr/>
        </p:nvGrpSpPr>
        <p:grpSpPr>
          <a:xfrm>
            <a:off x="1043608" y="1988840"/>
            <a:ext cx="2088232" cy="3997884"/>
            <a:chOff x="1043608" y="1988840"/>
            <a:chExt cx="2088232" cy="3997884"/>
          </a:xfrm>
        </p:grpSpPr>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43608" y="4149079"/>
              <a:ext cx="2088232" cy="1837645"/>
            </a:xfrm>
            <a:prstGeom prst="rect">
              <a:avLst/>
            </a:prstGeom>
          </p:spPr>
        </p:pic>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43608" y="1988840"/>
              <a:ext cx="2088232" cy="2171762"/>
            </a:xfrm>
            <a:prstGeom prst="rect">
              <a:avLst/>
            </a:prstGeom>
          </p:spPr>
        </p:pic>
      </p:grpSp>
      <p:sp>
        <p:nvSpPr>
          <p:cNvPr id="13" name="Rectangle 12"/>
          <p:cNvSpPr/>
          <p:nvPr/>
        </p:nvSpPr>
        <p:spPr>
          <a:xfrm>
            <a:off x="5292080" y="6074712"/>
            <a:ext cx="1944216" cy="738664"/>
          </a:xfrm>
          <a:prstGeom prst="rect">
            <a:avLst/>
          </a:prstGeom>
        </p:spPr>
        <p:txBody>
          <a:bodyPr wrap="square">
            <a:spAutoFit/>
          </a:bodyPr>
          <a:lstStyle/>
          <a:p>
            <a:r>
              <a:rPr lang="en-US" sz="1400" dirty="0" smtClean="0">
                <a:solidFill>
                  <a:srgbClr val="000000"/>
                </a:solidFill>
                <a:latin typeface="Calibri" charset="0"/>
                <a:ea typeface="Times New Roman" charset="0"/>
                <a:cs typeface="Arial" charset="0"/>
              </a:rPr>
              <a:t>Various </a:t>
            </a:r>
            <a:r>
              <a:rPr lang="en-US" sz="1400" dirty="0" err="1" smtClean="0">
                <a:solidFill>
                  <a:srgbClr val="000000"/>
                </a:solidFill>
                <a:latin typeface="Calibri" charset="0"/>
                <a:ea typeface="Times New Roman" charset="0"/>
                <a:cs typeface="Arial" charset="0"/>
              </a:rPr>
              <a:t>padi</a:t>
            </a:r>
            <a:r>
              <a:rPr lang="en-US" sz="1400" dirty="0" smtClean="0">
                <a:solidFill>
                  <a:srgbClr val="000000"/>
                </a:solidFill>
                <a:latin typeface="Calibri" charset="0"/>
                <a:ea typeface="Times New Roman" charset="0"/>
                <a:cs typeface="Arial" charset="0"/>
              </a:rPr>
              <a:t> varieties being screened for resistance against Blast</a:t>
            </a:r>
            <a:endParaRPr lang="en-US" sz="1400" dirty="0"/>
          </a:p>
        </p:txBody>
      </p:sp>
      <p:sp>
        <p:nvSpPr>
          <p:cNvPr id="14" name="Title 1"/>
          <p:cNvSpPr txBox="1">
            <a:spLocks/>
          </p:cNvSpPr>
          <p:nvPr/>
        </p:nvSpPr>
        <p:spPr>
          <a:xfrm>
            <a:off x="467544" y="-21574"/>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dirty="0" smtClean="0"/>
              <a:t>RESEARCH ON CROP</a:t>
            </a:r>
            <a:r>
              <a:rPr lang="en-SG" sz="3200" dirty="0" smtClean="0"/>
              <a:t> PROTECTION</a:t>
            </a:r>
            <a:endParaRPr lang="en-SG" sz="3200" dirty="0"/>
          </a:p>
        </p:txBody>
      </p:sp>
    </p:spTree>
    <p:extLst>
      <p:ext uri="{BB962C8B-B14F-4D97-AF65-F5344CB8AC3E}">
        <p14:creationId xmlns:p14="http://schemas.microsoft.com/office/powerpoint/2010/main" val="410164640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384"/>
            <a:ext cx="8229600" cy="1143000"/>
          </a:xfrm>
        </p:spPr>
        <p:txBody>
          <a:bodyPr>
            <a:normAutofit/>
          </a:bodyPr>
          <a:lstStyle/>
          <a:p>
            <a:r>
              <a:rPr lang="en-US" sz="3200" dirty="0"/>
              <a:t>RESEARCH ON </a:t>
            </a:r>
            <a:r>
              <a:rPr lang="en-US" sz="3200" dirty="0" smtClean="0"/>
              <a:t>BIOTECHNOLOGY</a:t>
            </a:r>
            <a:endParaRPr lang="en-SG" sz="3200" dirty="0"/>
          </a:p>
        </p:txBody>
      </p:sp>
      <p:sp>
        <p:nvSpPr>
          <p:cNvPr id="3" name="Content Placeholder 2"/>
          <p:cNvSpPr>
            <a:spLocks noGrp="1"/>
          </p:cNvSpPr>
          <p:nvPr>
            <p:ph idx="1"/>
          </p:nvPr>
        </p:nvSpPr>
        <p:spPr>
          <a:xfrm>
            <a:off x="323528" y="836712"/>
            <a:ext cx="7848872" cy="1224136"/>
          </a:xfrm>
        </p:spPr>
        <p:txBody>
          <a:bodyPr>
            <a:normAutofit/>
          </a:bodyPr>
          <a:lstStyle/>
          <a:p>
            <a:pPr marL="0" indent="0">
              <a:buNone/>
            </a:pPr>
            <a:r>
              <a:rPr lang="en-US" sz="2400" dirty="0"/>
              <a:t>Citrus Shoot-tip Grafting </a:t>
            </a:r>
            <a:endParaRPr lang="en-US" sz="2400" dirty="0" smtClean="0"/>
          </a:p>
          <a:p>
            <a:pPr marL="0" indent="0">
              <a:buNone/>
            </a:pPr>
            <a:r>
              <a:rPr lang="en-US" sz="1600" dirty="0"/>
              <a:t>This project is in collaboration with Crop Protection Unit for the Citrus Rehabilitation </a:t>
            </a:r>
            <a:r>
              <a:rPr lang="en-US" sz="1600" dirty="0" smtClean="0"/>
              <a:t>Project. </a:t>
            </a:r>
          </a:p>
          <a:p>
            <a:pPr marL="0" indent="0">
              <a:buNone/>
            </a:pPr>
            <a:endParaRPr lang="en-US" sz="1600" dirty="0"/>
          </a:p>
        </p:txBody>
      </p:sp>
      <p:sp>
        <p:nvSpPr>
          <p:cNvPr id="6" name="AutoShape 5" descr="Displaying IMG-20170510-WA0014.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SG"/>
          </a:p>
        </p:txBody>
      </p:sp>
      <p:grpSp>
        <p:nvGrpSpPr>
          <p:cNvPr id="7" name="Group 6"/>
          <p:cNvGrpSpPr/>
          <p:nvPr/>
        </p:nvGrpSpPr>
        <p:grpSpPr>
          <a:xfrm>
            <a:off x="611560" y="1484784"/>
            <a:ext cx="8424937" cy="3024336"/>
            <a:chOff x="611559" y="2348880"/>
            <a:chExt cx="8424937" cy="3024336"/>
          </a:xfrm>
        </p:grpSpPr>
        <p:pic>
          <p:nvPicPr>
            <p:cNvPr id="8" name="Picture 7" descr="C:\Users\Guest 01\Downloads\IMG-20170504-WA0002.jpg"/>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6200000">
              <a:off x="6048166" y="3032956"/>
              <a:ext cx="2016223" cy="1368152"/>
            </a:xfrm>
            <a:prstGeom prst="rect">
              <a:avLst/>
            </a:prstGeom>
            <a:noFill/>
            <a:extLst/>
          </p:spPr>
        </p:pic>
        <p:pic>
          <p:nvPicPr>
            <p:cNvPr id="9" name="Picture 8" descr="C:\Users\Guest 01\Downloads\20170504_151535_HDR.jpg"/>
            <p:cNvPicPr/>
            <p:nvPr/>
          </p:nvPicPr>
          <p:blipFill rotWithShape="1">
            <a:blip r:embed="rId4" cstate="print">
              <a:extLst>
                <a:ext uri="{28A0092B-C50C-407E-A947-70E740481C1C}">
                  <a14:useLocalDpi xmlns:a14="http://schemas.microsoft.com/office/drawing/2010/main" val="0"/>
                </a:ext>
              </a:extLst>
            </a:blip>
            <a:srcRect l="39503"/>
            <a:stretch/>
          </p:blipFill>
          <p:spPr bwMode="auto">
            <a:xfrm rot="5400000">
              <a:off x="7380312" y="3068960"/>
              <a:ext cx="2016224" cy="1296144"/>
            </a:xfrm>
            <a:prstGeom prst="rect">
              <a:avLst/>
            </a:prstGeom>
            <a:noFill/>
            <a:ln>
              <a:noFill/>
            </a:ln>
          </p:spPr>
        </p:pic>
        <p:pic>
          <p:nvPicPr>
            <p:cNvPr id="10" name="Picture 9" descr="C:\Users\Guest 01\Downloads\20170411_103513 (1).jpg"/>
            <p:cNvPicPr/>
            <p:nvPr/>
          </p:nvPicPr>
          <p:blipFill rotWithShape="1">
            <a:blip r:embed="rId5" cstate="print">
              <a:extLst>
                <a:ext uri="{28A0092B-C50C-407E-A947-70E740481C1C}">
                  <a14:useLocalDpi xmlns:a14="http://schemas.microsoft.com/office/drawing/2010/main" val="0"/>
                </a:ext>
              </a:extLst>
            </a:blip>
            <a:srcRect l="20931" t="26950"/>
            <a:stretch/>
          </p:blipFill>
          <p:spPr bwMode="auto">
            <a:xfrm rot="5400000">
              <a:off x="4644008" y="2996952"/>
              <a:ext cx="2016224" cy="1440160"/>
            </a:xfrm>
            <a:prstGeom prst="rect">
              <a:avLst/>
            </a:prstGeom>
            <a:noFill/>
            <a:ln>
              <a:noFill/>
            </a:ln>
          </p:spPr>
        </p:pic>
        <p:sp>
          <p:nvSpPr>
            <p:cNvPr id="11" name="Rectangle 10"/>
            <p:cNvSpPr/>
            <p:nvPr/>
          </p:nvSpPr>
          <p:spPr>
            <a:xfrm>
              <a:off x="5868144" y="2348880"/>
              <a:ext cx="2520280" cy="307777"/>
            </a:xfrm>
            <a:prstGeom prst="rect">
              <a:avLst/>
            </a:prstGeom>
          </p:spPr>
          <p:txBody>
            <a:bodyPr wrap="square">
              <a:spAutoFit/>
            </a:bodyPr>
            <a:lstStyle/>
            <a:p>
              <a:pPr algn="ctr"/>
              <a:r>
                <a:rPr lang="en-MY" sz="1400" dirty="0" smtClean="0"/>
                <a:t>Grafted Citrus Seedling </a:t>
              </a:r>
              <a:endParaRPr lang="en-SG" sz="1400" dirty="0"/>
            </a:p>
          </p:txBody>
        </p:sp>
        <p:sp>
          <p:nvSpPr>
            <p:cNvPr id="12" name="Rectangle 11"/>
            <p:cNvSpPr/>
            <p:nvPr/>
          </p:nvSpPr>
          <p:spPr>
            <a:xfrm>
              <a:off x="6668616" y="4725144"/>
              <a:ext cx="1008112" cy="461665"/>
            </a:xfrm>
            <a:prstGeom prst="rect">
              <a:avLst/>
            </a:prstGeom>
          </p:spPr>
          <p:txBody>
            <a:bodyPr wrap="square">
              <a:spAutoFit/>
            </a:bodyPr>
            <a:lstStyle/>
            <a:p>
              <a:pPr algn="ctr"/>
              <a:r>
                <a:rPr lang="en-MY" sz="1200" dirty="0" smtClean="0"/>
                <a:t>Under Microscope</a:t>
              </a:r>
              <a:endParaRPr lang="en-SG" sz="1200" dirty="0"/>
            </a:p>
          </p:txBody>
        </p:sp>
        <p:sp>
          <p:nvSpPr>
            <p:cNvPr id="13" name="Rectangle 12"/>
            <p:cNvSpPr/>
            <p:nvPr/>
          </p:nvSpPr>
          <p:spPr>
            <a:xfrm>
              <a:off x="5156448" y="4725144"/>
              <a:ext cx="1008112" cy="461665"/>
            </a:xfrm>
            <a:prstGeom prst="rect">
              <a:avLst/>
            </a:prstGeom>
          </p:spPr>
          <p:txBody>
            <a:bodyPr wrap="square">
              <a:spAutoFit/>
            </a:bodyPr>
            <a:lstStyle/>
            <a:p>
              <a:r>
                <a:rPr lang="en-MY" sz="1200" dirty="0" err="1" smtClean="0"/>
                <a:t>Micrografted</a:t>
              </a:r>
              <a:r>
                <a:rPr lang="en-MY" sz="1200" dirty="0" smtClean="0"/>
                <a:t> Seedling</a:t>
              </a:r>
              <a:endParaRPr lang="en-SG" sz="1200" dirty="0"/>
            </a:p>
          </p:txBody>
        </p:sp>
        <p:sp>
          <p:nvSpPr>
            <p:cNvPr id="14" name="Rectangle 13"/>
            <p:cNvSpPr/>
            <p:nvPr/>
          </p:nvSpPr>
          <p:spPr>
            <a:xfrm>
              <a:off x="7812360" y="4726885"/>
              <a:ext cx="1152128" cy="646331"/>
            </a:xfrm>
            <a:prstGeom prst="rect">
              <a:avLst/>
            </a:prstGeom>
          </p:spPr>
          <p:txBody>
            <a:bodyPr wrap="square">
              <a:spAutoFit/>
            </a:bodyPr>
            <a:lstStyle/>
            <a:p>
              <a:pPr algn="ctr"/>
              <a:r>
                <a:rPr lang="en-MY" sz="1200" dirty="0" smtClean="0"/>
                <a:t>Acclimatization of </a:t>
              </a:r>
              <a:r>
                <a:rPr lang="en-MY" sz="1200" dirty="0" err="1" smtClean="0"/>
                <a:t>Micrografted</a:t>
              </a:r>
              <a:r>
                <a:rPr lang="en-MY" sz="1200" dirty="0" smtClean="0"/>
                <a:t> Seedling</a:t>
              </a:r>
              <a:endParaRPr lang="en-SG" sz="1200" dirty="0"/>
            </a:p>
          </p:txBody>
        </p:sp>
        <p:pic>
          <p:nvPicPr>
            <p:cNvPr id="15" name="Picture 14" descr="C:\Users\Guest 01\Downloads\20170114_112759.jpg"/>
            <p:cNvPicPr/>
            <p:nvPr/>
          </p:nvPicPr>
          <p:blipFill rotWithShape="1">
            <a:blip r:embed="rId6" cstate="print">
              <a:extLst>
                <a:ext uri="{28A0092B-C50C-407E-A947-70E740481C1C}">
                  <a14:useLocalDpi xmlns:a14="http://schemas.microsoft.com/office/drawing/2010/main" val="0"/>
                </a:ext>
              </a:extLst>
            </a:blip>
            <a:srcRect l="23193" r="436"/>
            <a:stretch/>
          </p:blipFill>
          <p:spPr bwMode="auto">
            <a:xfrm rot="5400000">
              <a:off x="2447764" y="2888942"/>
              <a:ext cx="1944216" cy="1728192"/>
            </a:xfrm>
            <a:prstGeom prst="rect">
              <a:avLst/>
            </a:prstGeom>
            <a:noFill/>
            <a:ln>
              <a:noFill/>
            </a:ln>
          </p:spPr>
        </p:pic>
        <p:pic>
          <p:nvPicPr>
            <p:cNvPr id="1030" name="Picture 6" descr="C:\Users\Guest 01\Downloads\IMG-20170510-WA0014.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11559" y="2780928"/>
              <a:ext cx="1863207" cy="1944216"/>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p:cNvSpPr/>
            <p:nvPr/>
          </p:nvSpPr>
          <p:spPr>
            <a:xfrm>
              <a:off x="971600" y="4797152"/>
              <a:ext cx="1224136" cy="276999"/>
            </a:xfrm>
            <a:prstGeom prst="rect">
              <a:avLst/>
            </a:prstGeom>
          </p:spPr>
          <p:txBody>
            <a:bodyPr wrap="square">
              <a:spAutoFit/>
            </a:bodyPr>
            <a:lstStyle/>
            <a:p>
              <a:r>
                <a:rPr lang="en-MY" sz="1200" dirty="0" smtClean="0"/>
                <a:t>Citrus Shoot Tip</a:t>
              </a:r>
              <a:endParaRPr lang="en-SG" sz="1200" dirty="0"/>
            </a:p>
          </p:txBody>
        </p:sp>
        <p:sp>
          <p:nvSpPr>
            <p:cNvPr id="19" name="Rectangle 18"/>
            <p:cNvSpPr/>
            <p:nvPr/>
          </p:nvSpPr>
          <p:spPr>
            <a:xfrm>
              <a:off x="2915816" y="4797152"/>
              <a:ext cx="1296144" cy="276999"/>
            </a:xfrm>
            <a:prstGeom prst="rect">
              <a:avLst/>
            </a:prstGeom>
          </p:spPr>
          <p:txBody>
            <a:bodyPr wrap="square">
              <a:spAutoFit/>
            </a:bodyPr>
            <a:lstStyle/>
            <a:p>
              <a:r>
                <a:rPr lang="en-MY" sz="1200" dirty="0" smtClean="0"/>
                <a:t>Citrus Rootstock</a:t>
              </a:r>
              <a:endParaRPr lang="en-SG" sz="1200" dirty="0"/>
            </a:p>
          </p:txBody>
        </p:sp>
      </p:grpSp>
      <p:sp>
        <p:nvSpPr>
          <p:cNvPr id="4" name="Rectangle 3"/>
          <p:cNvSpPr/>
          <p:nvPr/>
        </p:nvSpPr>
        <p:spPr>
          <a:xfrm>
            <a:off x="395536" y="5787261"/>
            <a:ext cx="7344816" cy="954107"/>
          </a:xfrm>
          <a:prstGeom prst="rect">
            <a:avLst/>
          </a:prstGeom>
        </p:spPr>
        <p:txBody>
          <a:bodyPr wrap="square">
            <a:spAutoFit/>
          </a:bodyPr>
          <a:lstStyle/>
          <a:p>
            <a:r>
              <a:rPr lang="en-US" sz="1400" b="1" i="1" dirty="0"/>
              <a:t>Current status:</a:t>
            </a:r>
            <a:endParaRPr lang="en-SG" sz="1400" dirty="0"/>
          </a:p>
          <a:p>
            <a:r>
              <a:rPr lang="en-US" sz="1400" dirty="0" err="1"/>
              <a:t>Limau</a:t>
            </a:r>
            <a:r>
              <a:rPr lang="en-US" sz="1400" dirty="0"/>
              <a:t> </a:t>
            </a:r>
            <a:r>
              <a:rPr lang="en-US" sz="1400" dirty="0" err="1"/>
              <a:t>Kasturi</a:t>
            </a:r>
            <a:r>
              <a:rPr lang="en-US" sz="1400" dirty="0"/>
              <a:t> </a:t>
            </a:r>
            <a:r>
              <a:rPr lang="en-US" sz="1400" i="1" dirty="0" err="1"/>
              <a:t>Citrofortunella</a:t>
            </a:r>
            <a:r>
              <a:rPr lang="en-US" sz="1400" i="1" dirty="0"/>
              <a:t> </a:t>
            </a:r>
            <a:r>
              <a:rPr lang="en-US" sz="1400" i="1" dirty="0" err="1"/>
              <a:t>microcarpa</a:t>
            </a:r>
            <a:r>
              <a:rPr lang="en-US" sz="1400" dirty="0"/>
              <a:t> seeds acquired from BARC Herbal Garden are used as part of </a:t>
            </a:r>
            <a:r>
              <a:rPr lang="en-US" sz="1400" dirty="0" err="1"/>
              <a:t>micrografting</a:t>
            </a:r>
            <a:r>
              <a:rPr lang="en-US" sz="1400" dirty="0"/>
              <a:t> familiarization technique. </a:t>
            </a:r>
            <a:r>
              <a:rPr lang="en-US" sz="1400" dirty="0" err="1"/>
              <a:t>Micrografting</a:t>
            </a:r>
            <a:r>
              <a:rPr lang="en-US" sz="1400" dirty="0"/>
              <a:t> were carried on 111 seedlings however only 10 seedlings (9%) are successfully grafted and are now under observation in the Nursery</a:t>
            </a:r>
            <a:r>
              <a:rPr lang="en-US" sz="1400" dirty="0" smtClean="0"/>
              <a:t>.</a:t>
            </a:r>
            <a:endParaRPr lang="en-SG" sz="1400" dirty="0"/>
          </a:p>
        </p:txBody>
      </p:sp>
      <p:sp>
        <p:nvSpPr>
          <p:cNvPr id="5" name="Rectangle 4"/>
          <p:cNvSpPr/>
          <p:nvPr/>
        </p:nvSpPr>
        <p:spPr>
          <a:xfrm>
            <a:off x="395536" y="4194954"/>
            <a:ext cx="8352928" cy="1754326"/>
          </a:xfrm>
          <a:prstGeom prst="rect">
            <a:avLst/>
          </a:prstGeom>
        </p:spPr>
        <p:txBody>
          <a:bodyPr wrap="square">
            <a:spAutoFit/>
          </a:bodyPr>
          <a:lstStyle/>
          <a:p>
            <a:r>
              <a:rPr lang="en-US" sz="1200" dirty="0"/>
              <a:t>The research was first initiated in August 2015. </a:t>
            </a:r>
            <a:endParaRPr lang="en-SG" sz="1200" dirty="0"/>
          </a:p>
          <a:p>
            <a:r>
              <a:rPr lang="en-US" sz="1200" dirty="0"/>
              <a:t> </a:t>
            </a:r>
            <a:endParaRPr lang="en-SG" sz="1200" dirty="0"/>
          </a:p>
          <a:p>
            <a:r>
              <a:rPr lang="en-US" sz="1200" dirty="0"/>
              <a:t>Three unsuccessful trials have been conducted in this research. Major constraints are getting suitable seeds for rootstocks tissue culture, high contamination rate and </a:t>
            </a:r>
            <a:r>
              <a:rPr lang="en-US" sz="1200" dirty="0" err="1"/>
              <a:t>micrografting</a:t>
            </a:r>
            <a:r>
              <a:rPr lang="en-US" sz="1200" dirty="0"/>
              <a:t> techniques. Seeds used are from </a:t>
            </a:r>
            <a:r>
              <a:rPr lang="en-US" sz="1200" i="1" dirty="0"/>
              <a:t>Citrus </a:t>
            </a:r>
            <a:r>
              <a:rPr lang="en-US" sz="1200" i="1" dirty="0" err="1"/>
              <a:t>citrange</a:t>
            </a:r>
            <a:r>
              <a:rPr lang="en-US" sz="1200" dirty="0"/>
              <a:t> and </a:t>
            </a:r>
            <a:r>
              <a:rPr lang="en-US" sz="1200" i="1" dirty="0" err="1"/>
              <a:t>Poncirus</a:t>
            </a:r>
            <a:r>
              <a:rPr lang="en-US" sz="1200" i="1" dirty="0"/>
              <a:t> </a:t>
            </a:r>
            <a:r>
              <a:rPr lang="en-US" sz="1200" i="1" dirty="0" err="1"/>
              <a:t>trifoliata</a:t>
            </a:r>
            <a:r>
              <a:rPr lang="en-US" sz="1200" dirty="0"/>
              <a:t> imported from Australia. However, potential rootstocks have been identified that can be easily acquired locally i.e. </a:t>
            </a:r>
            <a:r>
              <a:rPr lang="en-US" sz="1200" dirty="0" err="1"/>
              <a:t>Limau</a:t>
            </a:r>
            <a:r>
              <a:rPr lang="en-US" sz="1200" dirty="0"/>
              <a:t> </a:t>
            </a:r>
            <a:r>
              <a:rPr lang="en-US" sz="1200" dirty="0" err="1"/>
              <a:t>Kasturi</a:t>
            </a:r>
            <a:r>
              <a:rPr lang="en-US" sz="1200" dirty="0"/>
              <a:t> </a:t>
            </a:r>
            <a:r>
              <a:rPr lang="en-US" sz="1200" i="1" dirty="0" err="1"/>
              <a:t>Citrofortunella</a:t>
            </a:r>
            <a:r>
              <a:rPr lang="en-US" sz="1200" i="1" dirty="0"/>
              <a:t> </a:t>
            </a:r>
            <a:r>
              <a:rPr lang="en-US" sz="1200" i="1" dirty="0" err="1"/>
              <a:t>microcarpa</a:t>
            </a:r>
            <a:r>
              <a:rPr lang="en-US" sz="1200" i="1" dirty="0"/>
              <a:t> </a:t>
            </a:r>
            <a:r>
              <a:rPr lang="en-US" sz="1200" dirty="0"/>
              <a:t>and</a:t>
            </a:r>
            <a:r>
              <a:rPr lang="en-US" sz="1200" i="1" dirty="0"/>
              <a:t> Citrus </a:t>
            </a:r>
            <a:r>
              <a:rPr lang="en-US" sz="1200" i="1" dirty="0" err="1"/>
              <a:t>reshni</a:t>
            </a:r>
            <a:r>
              <a:rPr lang="en-US" sz="1200" i="1" dirty="0"/>
              <a:t>.</a:t>
            </a:r>
            <a:endParaRPr lang="en-SG" sz="1200" dirty="0"/>
          </a:p>
          <a:p>
            <a:r>
              <a:rPr lang="en-US" sz="1200" dirty="0"/>
              <a:t> </a:t>
            </a:r>
            <a:endParaRPr lang="en-SG" sz="1200" dirty="0"/>
          </a:p>
          <a:p>
            <a:r>
              <a:rPr lang="en-US" sz="1200" dirty="0" err="1"/>
              <a:t>Micrografting</a:t>
            </a:r>
            <a:r>
              <a:rPr lang="en-US" sz="1200" dirty="0"/>
              <a:t> survival was 0% for all three trials.</a:t>
            </a:r>
            <a:endParaRPr lang="en-SG" sz="1200" dirty="0"/>
          </a:p>
          <a:p>
            <a:r>
              <a:rPr lang="en-US" sz="1200" dirty="0"/>
              <a:t> </a:t>
            </a:r>
            <a:endParaRPr lang="en-SG" sz="1200" dirty="0"/>
          </a:p>
        </p:txBody>
      </p:sp>
    </p:spTree>
    <p:extLst>
      <p:ext uri="{BB962C8B-B14F-4D97-AF65-F5344CB8AC3E}">
        <p14:creationId xmlns:p14="http://schemas.microsoft.com/office/powerpoint/2010/main" val="172025849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431144" y="274638"/>
            <a:ext cx="8229600" cy="1143000"/>
          </a:xfrm>
        </p:spPr>
        <p:txBody>
          <a:bodyPr>
            <a:normAutofit/>
          </a:bodyPr>
          <a:lstStyle/>
          <a:p>
            <a:r>
              <a:rPr lang="en-US" sz="3200" dirty="0"/>
              <a:t>RESEARCH ON </a:t>
            </a:r>
            <a:r>
              <a:rPr lang="en-US" sz="3200" dirty="0" smtClean="0"/>
              <a:t>BIOTECHNOLOGY</a:t>
            </a:r>
            <a:endParaRPr lang="en-SG" sz="3200" dirty="0"/>
          </a:p>
        </p:txBody>
      </p:sp>
      <p:sp>
        <p:nvSpPr>
          <p:cNvPr id="7" name="Rectangle 6"/>
          <p:cNvSpPr/>
          <p:nvPr/>
        </p:nvSpPr>
        <p:spPr>
          <a:xfrm>
            <a:off x="611560" y="1268760"/>
            <a:ext cx="6984776" cy="1169551"/>
          </a:xfrm>
          <a:prstGeom prst="rect">
            <a:avLst/>
          </a:prstGeom>
        </p:spPr>
        <p:txBody>
          <a:bodyPr wrap="square">
            <a:spAutoFit/>
          </a:bodyPr>
          <a:lstStyle/>
          <a:p>
            <a:r>
              <a:rPr lang="en-US" sz="2200" dirty="0"/>
              <a:t>Orchid </a:t>
            </a:r>
            <a:r>
              <a:rPr lang="en-US" sz="2200" dirty="0" smtClean="0"/>
              <a:t>Hybrid</a:t>
            </a:r>
            <a:endParaRPr lang="en-US" sz="2200" dirty="0"/>
          </a:p>
          <a:p>
            <a:r>
              <a:rPr lang="en-US" sz="1600" dirty="0"/>
              <a:t>This project is in collaboration with Floriculture Unit in </a:t>
            </a:r>
            <a:r>
              <a:rPr lang="en-US" sz="1600" dirty="0" err="1"/>
              <a:t>Rimba</a:t>
            </a:r>
            <a:r>
              <a:rPr lang="en-US" sz="1600" dirty="0"/>
              <a:t>. Seeds produced from orchid crosses between local species &amp; commercials ones are submitted to Tissue Culture Laboratory for germination in-vitro. </a:t>
            </a:r>
            <a:endParaRPr lang="en-US" sz="1600" dirty="0" smtClean="0"/>
          </a:p>
        </p:txBody>
      </p:sp>
      <p:pic>
        <p:nvPicPr>
          <p:cNvPr id="2050" name="Picture 2" descr="C:\Users\Guest 01\Downloads\seed.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0755" y="2567332"/>
            <a:ext cx="1496563" cy="1427599"/>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Guest 01\Downloads\photochorm 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39751" y="2567332"/>
            <a:ext cx="1415345" cy="142759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sers\Guest 01\Downloads\photochorm 2.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173742" y="2567332"/>
            <a:ext cx="1343339" cy="1427599"/>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C:\Users\Guest 01\Downloads\photochorm 3.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647447" y="2567332"/>
            <a:ext cx="1444833" cy="1427599"/>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C:\Users\Guest 01\Downloads\sub-culture 3.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222646" y="2567332"/>
            <a:ext cx="1656184" cy="1427599"/>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536968" y="4001370"/>
            <a:ext cx="1224136" cy="461665"/>
          </a:xfrm>
          <a:prstGeom prst="rect">
            <a:avLst/>
          </a:prstGeom>
        </p:spPr>
        <p:txBody>
          <a:bodyPr wrap="square">
            <a:spAutoFit/>
          </a:bodyPr>
          <a:lstStyle/>
          <a:p>
            <a:r>
              <a:rPr lang="en-SG" sz="1200" dirty="0" smtClean="0"/>
              <a:t>Immature Orchid Seedpod</a:t>
            </a:r>
            <a:endParaRPr lang="en-SG" sz="1200" dirty="0"/>
          </a:p>
        </p:txBody>
      </p:sp>
      <p:sp>
        <p:nvSpPr>
          <p:cNvPr id="10" name="Rectangle 9"/>
          <p:cNvSpPr/>
          <p:nvPr/>
        </p:nvSpPr>
        <p:spPr>
          <a:xfrm>
            <a:off x="2314936" y="4001370"/>
            <a:ext cx="1440160" cy="276999"/>
          </a:xfrm>
          <a:prstGeom prst="rect">
            <a:avLst/>
          </a:prstGeom>
        </p:spPr>
        <p:txBody>
          <a:bodyPr wrap="square">
            <a:spAutoFit/>
          </a:bodyPr>
          <a:lstStyle/>
          <a:p>
            <a:r>
              <a:rPr lang="en-MY" sz="1200" dirty="0" err="1" smtClean="0"/>
              <a:t>Protocorm_Stage</a:t>
            </a:r>
            <a:r>
              <a:rPr lang="en-MY" sz="1200" dirty="0" smtClean="0"/>
              <a:t> 1</a:t>
            </a:r>
            <a:endParaRPr lang="en-SG" sz="1200" dirty="0"/>
          </a:p>
        </p:txBody>
      </p:sp>
      <p:sp>
        <p:nvSpPr>
          <p:cNvPr id="11" name="Rectangle 10"/>
          <p:cNvSpPr/>
          <p:nvPr/>
        </p:nvSpPr>
        <p:spPr>
          <a:xfrm>
            <a:off x="4173741" y="4016097"/>
            <a:ext cx="1343339" cy="276999"/>
          </a:xfrm>
          <a:prstGeom prst="rect">
            <a:avLst/>
          </a:prstGeom>
        </p:spPr>
        <p:txBody>
          <a:bodyPr wrap="square">
            <a:spAutoFit/>
          </a:bodyPr>
          <a:lstStyle/>
          <a:p>
            <a:r>
              <a:rPr lang="en-SG" sz="1200" dirty="0" err="1" smtClean="0"/>
              <a:t>Protcorm_Stage</a:t>
            </a:r>
            <a:r>
              <a:rPr lang="en-SG" sz="1200" dirty="0" smtClean="0"/>
              <a:t> 2</a:t>
            </a:r>
            <a:endParaRPr lang="en-SG" sz="1200" dirty="0"/>
          </a:p>
        </p:txBody>
      </p:sp>
      <p:sp>
        <p:nvSpPr>
          <p:cNvPr id="12" name="Rectangle 11"/>
          <p:cNvSpPr/>
          <p:nvPr/>
        </p:nvSpPr>
        <p:spPr>
          <a:xfrm>
            <a:off x="424149" y="6093296"/>
            <a:ext cx="2864599" cy="461665"/>
          </a:xfrm>
          <a:prstGeom prst="rect">
            <a:avLst/>
          </a:prstGeom>
        </p:spPr>
        <p:txBody>
          <a:bodyPr wrap="square">
            <a:spAutoFit/>
          </a:bodyPr>
          <a:lstStyle/>
          <a:p>
            <a:r>
              <a:rPr lang="en-MY" sz="1200" dirty="0" smtClean="0"/>
              <a:t>Rooting Stage (6 months before Acclimatization process in the Nursery)</a:t>
            </a:r>
            <a:endParaRPr lang="en-SG" sz="1200" dirty="0"/>
          </a:p>
        </p:txBody>
      </p:sp>
      <p:sp>
        <p:nvSpPr>
          <p:cNvPr id="13" name="Rectangle 12"/>
          <p:cNvSpPr/>
          <p:nvPr/>
        </p:nvSpPr>
        <p:spPr>
          <a:xfrm>
            <a:off x="7487291" y="4013136"/>
            <a:ext cx="1224136" cy="461665"/>
          </a:xfrm>
          <a:prstGeom prst="rect">
            <a:avLst/>
          </a:prstGeom>
        </p:spPr>
        <p:txBody>
          <a:bodyPr wrap="square">
            <a:spAutoFit/>
          </a:bodyPr>
          <a:lstStyle/>
          <a:p>
            <a:r>
              <a:rPr lang="en-MY" sz="1200" dirty="0" smtClean="0"/>
              <a:t>True Orchid Plantlets</a:t>
            </a:r>
            <a:endParaRPr lang="en-SG" sz="1200" dirty="0"/>
          </a:p>
        </p:txBody>
      </p:sp>
      <p:sp>
        <p:nvSpPr>
          <p:cNvPr id="14" name="Rectangle 13"/>
          <p:cNvSpPr/>
          <p:nvPr/>
        </p:nvSpPr>
        <p:spPr>
          <a:xfrm>
            <a:off x="5698193" y="4002912"/>
            <a:ext cx="1343339" cy="646331"/>
          </a:xfrm>
          <a:prstGeom prst="rect">
            <a:avLst/>
          </a:prstGeom>
        </p:spPr>
        <p:txBody>
          <a:bodyPr wrap="square">
            <a:spAutoFit/>
          </a:bodyPr>
          <a:lstStyle/>
          <a:p>
            <a:r>
              <a:rPr lang="en-SG" sz="1200" dirty="0" smtClean="0"/>
              <a:t>Plantlets developing from </a:t>
            </a:r>
            <a:r>
              <a:rPr lang="en-SG" sz="1200" dirty="0" err="1" smtClean="0"/>
              <a:t>Protocorms</a:t>
            </a:r>
            <a:endParaRPr lang="en-SG" sz="1200" dirty="0"/>
          </a:p>
        </p:txBody>
      </p:sp>
      <p:pic>
        <p:nvPicPr>
          <p:cNvPr id="2" name="Picture 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02728" y="4536914"/>
            <a:ext cx="2843808" cy="1599642"/>
          </a:xfrm>
          <a:prstGeom prst="rect">
            <a:avLst/>
          </a:prstGeom>
        </p:spPr>
      </p:pic>
      <p:sp>
        <p:nvSpPr>
          <p:cNvPr id="3" name="Rectangle 2"/>
          <p:cNvSpPr/>
          <p:nvPr/>
        </p:nvSpPr>
        <p:spPr>
          <a:xfrm>
            <a:off x="4139952" y="5445224"/>
            <a:ext cx="4572000" cy="954107"/>
          </a:xfrm>
          <a:prstGeom prst="rect">
            <a:avLst/>
          </a:prstGeom>
        </p:spPr>
        <p:txBody>
          <a:bodyPr>
            <a:spAutoFit/>
          </a:bodyPr>
          <a:lstStyle/>
          <a:p>
            <a:r>
              <a:rPr lang="en-US" sz="1400" b="1" i="1" dirty="0"/>
              <a:t>Current status:</a:t>
            </a:r>
          </a:p>
          <a:p>
            <a:r>
              <a:rPr lang="en-US" sz="1400" dirty="0"/>
              <a:t>Project still on –going. Plantlets derived from tissue culture are transferred to Nursery in </a:t>
            </a:r>
            <a:r>
              <a:rPr lang="en-US" sz="1400" dirty="0" err="1"/>
              <a:t>Rimba</a:t>
            </a:r>
            <a:r>
              <a:rPr lang="en-US" sz="1400" dirty="0"/>
              <a:t> for further physical observation. </a:t>
            </a:r>
          </a:p>
        </p:txBody>
      </p:sp>
    </p:spTree>
    <p:extLst>
      <p:ext uri="{BB962C8B-B14F-4D97-AF65-F5344CB8AC3E}">
        <p14:creationId xmlns:p14="http://schemas.microsoft.com/office/powerpoint/2010/main" val="221344511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7544" y="980728"/>
            <a:ext cx="8229600" cy="5145435"/>
          </a:xfrm>
        </p:spPr>
        <p:txBody>
          <a:bodyPr>
            <a:noAutofit/>
          </a:bodyPr>
          <a:lstStyle/>
          <a:p>
            <a:pPr marL="0" indent="0" algn="ctr">
              <a:buNone/>
            </a:pPr>
            <a:r>
              <a:rPr lang="en-US" sz="6600" dirty="0" smtClean="0">
                <a:latin typeface="Copperplate Gothic Bold" pitchFamily="34" charset="0"/>
              </a:rPr>
              <a:t>THANK</a:t>
            </a:r>
          </a:p>
          <a:p>
            <a:pPr marL="0" indent="0" algn="ctr">
              <a:buNone/>
            </a:pPr>
            <a:r>
              <a:rPr lang="en-US" sz="6600" dirty="0" smtClean="0">
                <a:latin typeface="Copperplate Gothic Bold" pitchFamily="34" charset="0"/>
              </a:rPr>
              <a:t>YOU</a:t>
            </a:r>
          </a:p>
          <a:p>
            <a:pPr marL="0" indent="0" algn="ctr">
              <a:buNone/>
            </a:pPr>
            <a:r>
              <a:rPr lang="en-US" sz="6600" dirty="0" smtClean="0">
                <a:latin typeface="Copperplate Gothic Bold" pitchFamily="34" charset="0"/>
              </a:rPr>
              <a:t>TERIMA</a:t>
            </a:r>
          </a:p>
          <a:p>
            <a:pPr marL="0" indent="0" algn="ctr">
              <a:buNone/>
            </a:pPr>
            <a:r>
              <a:rPr lang="en-US" sz="6600" dirty="0" smtClean="0">
                <a:latin typeface="Copperplate Gothic Bold" pitchFamily="34" charset="0"/>
              </a:rPr>
              <a:t>KASIH</a:t>
            </a:r>
            <a:endParaRPr lang="en-SG" sz="6600" dirty="0">
              <a:latin typeface="Copperplate Gothic Bold" pitchFamily="34" charset="0"/>
            </a:endParaRPr>
          </a:p>
        </p:txBody>
      </p:sp>
    </p:spTree>
    <p:extLst>
      <p:ext uri="{BB962C8B-B14F-4D97-AF65-F5344CB8AC3E}">
        <p14:creationId xmlns:p14="http://schemas.microsoft.com/office/powerpoint/2010/main" val="333617234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3347864" y="476672"/>
            <a:ext cx="214674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lvl="0"/>
            <a:r>
              <a:rPr lang="en-US" sz="3200" b="1" spc="300" dirty="0" smtClean="0">
                <a:effectLst>
                  <a:outerShdw blurRad="38100" dist="38100" dir="2700000" algn="tl">
                    <a:srgbClr val="000000">
                      <a:alpha val="43137"/>
                    </a:srgbClr>
                  </a:outerShdw>
                </a:effectLst>
                <a:latin typeface="Copperplate Gothic Bold" pitchFamily="34" charset="0"/>
              </a:rPr>
              <a:t>VISION </a:t>
            </a:r>
            <a:endParaRPr lang="en-US" sz="3200" b="1" spc="300" dirty="0">
              <a:effectLst>
                <a:outerShdw blurRad="38100" dist="38100" dir="2700000" algn="tl">
                  <a:srgbClr val="000000">
                    <a:alpha val="43137"/>
                  </a:srgbClr>
                </a:outerShdw>
              </a:effectLst>
              <a:latin typeface="Copperplate Gothic Bold" pitchFamily="34" charset="0"/>
            </a:endParaRPr>
          </a:p>
        </p:txBody>
      </p:sp>
      <p:sp>
        <p:nvSpPr>
          <p:cNvPr id="5" name="Rectangle 4"/>
          <p:cNvSpPr/>
          <p:nvPr/>
        </p:nvSpPr>
        <p:spPr>
          <a:xfrm>
            <a:off x="899592" y="2636912"/>
            <a:ext cx="7344816" cy="1569660"/>
          </a:xfrm>
          <a:prstGeom prst="rect">
            <a:avLst/>
          </a:prstGeom>
        </p:spPr>
        <p:txBody>
          <a:bodyPr wrap="square">
            <a:spAutoFit/>
          </a:bodyPr>
          <a:lstStyle/>
          <a:p>
            <a:pPr algn="ctr"/>
            <a:r>
              <a:rPr lang="en-US" sz="2400" dirty="0" smtClean="0">
                <a:latin typeface="Arial Black" panose="020B0A04020102020204" pitchFamily="34" charset="0"/>
                <a:cs typeface="Tahoma" pitchFamily="34" charset="0"/>
              </a:rPr>
              <a:t>Towards Improving Productions on Agriculture and </a:t>
            </a:r>
            <a:r>
              <a:rPr lang="en-US" sz="2400" dirty="0" err="1" smtClean="0">
                <a:latin typeface="Arial Black" panose="020B0A04020102020204" pitchFamily="34" charset="0"/>
                <a:cs typeface="Tahoma" pitchFamily="34" charset="0"/>
              </a:rPr>
              <a:t>Agrifood</a:t>
            </a:r>
            <a:r>
              <a:rPr lang="en-US" sz="2400" dirty="0" smtClean="0">
                <a:latin typeface="Arial Black" panose="020B0A04020102020204" pitchFamily="34" charset="0"/>
                <a:cs typeface="Tahoma" pitchFamily="34" charset="0"/>
              </a:rPr>
              <a:t> Based Industries through Increasing Productivity And High Technology Oriented For Export</a:t>
            </a:r>
          </a:p>
        </p:txBody>
      </p:sp>
    </p:spTree>
    <p:extLst>
      <p:ext uri="{BB962C8B-B14F-4D97-AF65-F5344CB8AC3E}">
        <p14:creationId xmlns:p14="http://schemas.microsoft.com/office/powerpoint/2010/main" val="189423098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3419872" y="548680"/>
            <a:ext cx="256352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lvl="0"/>
            <a:r>
              <a:rPr lang="en-US" sz="3200" b="1" spc="300" dirty="0" smtClean="0">
                <a:effectLst>
                  <a:outerShdw blurRad="38100" dist="38100" dir="2700000" algn="tl">
                    <a:srgbClr val="000000">
                      <a:alpha val="43137"/>
                    </a:srgbClr>
                  </a:outerShdw>
                </a:effectLst>
                <a:latin typeface="Copperplate Gothic Bold" pitchFamily="34" charset="0"/>
              </a:rPr>
              <a:t>MISSION </a:t>
            </a:r>
            <a:endParaRPr lang="en-US" sz="3200" b="1" spc="300" dirty="0">
              <a:effectLst>
                <a:outerShdw blurRad="38100" dist="38100" dir="2700000" algn="tl">
                  <a:srgbClr val="000000">
                    <a:alpha val="43137"/>
                  </a:srgbClr>
                </a:outerShdw>
              </a:effectLst>
              <a:latin typeface="Copperplate Gothic Bold" pitchFamily="34" charset="0"/>
            </a:endParaRPr>
          </a:p>
        </p:txBody>
      </p:sp>
      <p:sp>
        <p:nvSpPr>
          <p:cNvPr id="5" name="Rectangle 4"/>
          <p:cNvSpPr/>
          <p:nvPr/>
        </p:nvSpPr>
        <p:spPr>
          <a:xfrm>
            <a:off x="523858" y="1916832"/>
            <a:ext cx="8208913" cy="3416320"/>
          </a:xfrm>
          <a:prstGeom prst="rect">
            <a:avLst/>
          </a:prstGeom>
        </p:spPr>
        <p:txBody>
          <a:bodyPr wrap="square">
            <a:spAutoFit/>
          </a:bodyPr>
          <a:lstStyle/>
          <a:p>
            <a:pPr algn="ctr"/>
            <a:r>
              <a:rPr lang="en-US" sz="2400" dirty="0" smtClean="0">
                <a:cs typeface="Tahoma" pitchFamily="34" charset="0"/>
              </a:rPr>
              <a:t> </a:t>
            </a:r>
          </a:p>
          <a:p>
            <a:pPr algn="ctr"/>
            <a:r>
              <a:rPr lang="en-US" sz="2400" dirty="0" smtClean="0">
                <a:latin typeface="Arial Black" panose="020B0A04020102020204" pitchFamily="34" charset="0"/>
                <a:cs typeface="Tahoma" pitchFamily="34" charset="0"/>
              </a:rPr>
              <a:t>To Accelerate The Growth of Agriculture and </a:t>
            </a:r>
            <a:r>
              <a:rPr lang="en-US" sz="2400" dirty="0" err="1" smtClean="0">
                <a:latin typeface="Arial Black" panose="020B0A04020102020204" pitchFamily="34" charset="0"/>
                <a:cs typeface="Tahoma" pitchFamily="34" charset="0"/>
              </a:rPr>
              <a:t>Agrifood</a:t>
            </a:r>
            <a:r>
              <a:rPr lang="en-US" sz="2400" dirty="0" smtClean="0">
                <a:latin typeface="Arial Black" panose="020B0A04020102020204" pitchFamily="34" charset="0"/>
                <a:cs typeface="Tahoma" pitchFamily="34" charset="0"/>
              </a:rPr>
              <a:t> Based Industry through High-Technology and Export Oriented, Encouraging Progressive Involvement of Local and Foreign Direct Investment, while focusing on High-Yield Production inclusive of Primary and Processing Industry</a:t>
            </a:r>
            <a:endParaRPr lang="en-US" sz="2400" b="1" dirty="0" smtClean="0">
              <a:latin typeface="Arial Black" panose="020B0A04020102020204" pitchFamily="34" charset="0"/>
            </a:endParaRPr>
          </a:p>
          <a:p>
            <a:pPr algn="ctr"/>
            <a:endParaRPr lang="en-US" sz="2400" b="1" dirty="0" smtClean="0">
              <a:latin typeface="Arial Black" panose="020B0A04020102020204" pitchFamily="34" charset="0"/>
            </a:endParaRPr>
          </a:p>
        </p:txBody>
      </p:sp>
    </p:spTree>
    <p:extLst>
      <p:ext uri="{BB962C8B-B14F-4D97-AF65-F5344CB8AC3E}">
        <p14:creationId xmlns:p14="http://schemas.microsoft.com/office/powerpoint/2010/main" val="403445723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651579307"/>
              </p:ext>
            </p:extLst>
          </p:nvPr>
        </p:nvGraphicFramePr>
        <p:xfrm>
          <a:off x="395536" y="980728"/>
          <a:ext cx="8496944" cy="59766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3" name="Diagram 2"/>
          <p:cNvGraphicFramePr/>
          <p:nvPr>
            <p:extLst>
              <p:ext uri="{D42A27DB-BD31-4B8C-83A1-F6EECF244321}">
                <p14:modId xmlns:p14="http://schemas.microsoft.com/office/powerpoint/2010/main" val="1244773496"/>
              </p:ext>
            </p:extLst>
          </p:nvPr>
        </p:nvGraphicFramePr>
        <p:xfrm>
          <a:off x="179512" y="764704"/>
          <a:ext cx="3312368" cy="223774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pSp>
        <p:nvGrpSpPr>
          <p:cNvPr id="5" name="Group 4"/>
          <p:cNvGrpSpPr/>
          <p:nvPr/>
        </p:nvGrpSpPr>
        <p:grpSpPr>
          <a:xfrm>
            <a:off x="1259632" y="188640"/>
            <a:ext cx="6552728" cy="895090"/>
            <a:chOff x="3477" y="0"/>
            <a:chExt cx="3308890" cy="1039106"/>
          </a:xfrm>
        </p:grpSpPr>
        <p:sp>
          <p:nvSpPr>
            <p:cNvPr id="6" name="Rounded Rectangle 5"/>
            <p:cNvSpPr/>
            <p:nvPr/>
          </p:nvSpPr>
          <p:spPr>
            <a:xfrm>
              <a:off x="3477" y="0"/>
              <a:ext cx="3308890" cy="1039106"/>
            </a:xfrm>
            <a:prstGeom prst="roundRect">
              <a:avLst>
                <a:gd name="adj" fmla="val 10000"/>
              </a:avLst>
            </a:prstGeom>
          </p:spPr>
          <p:style>
            <a:lnRef idx="3">
              <a:schemeClr val="lt1">
                <a:hueOff val="0"/>
                <a:satOff val="0"/>
                <a:lumOff val="0"/>
                <a:alphaOff val="0"/>
              </a:schemeClr>
            </a:lnRef>
            <a:fillRef idx="1">
              <a:schemeClr val="accent6">
                <a:alpha val="80000"/>
                <a:hueOff val="0"/>
                <a:satOff val="0"/>
                <a:lumOff val="0"/>
                <a:alphaOff val="0"/>
              </a:schemeClr>
            </a:fillRef>
            <a:effectRef idx="1">
              <a:schemeClr val="accent6">
                <a:alpha val="80000"/>
                <a:hueOff val="0"/>
                <a:satOff val="0"/>
                <a:lumOff val="0"/>
                <a:alphaOff val="0"/>
              </a:schemeClr>
            </a:effectRef>
            <a:fontRef idx="minor">
              <a:schemeClr val="lt1"/>
            </a:fontRef>
          </p:style>
        </p:sp>
        <p:sp>
          <p:nvSpPr>
            <p:cNvPr id="7" name="Rounded Rectangle 4"/>
            <p:cNvSpPr/>
            <p:nvPr/>
          </p:nvSpPr>
          <p:spPr>
            <a:xfrm>
              <a:off x="33911" y="30434"/>
              <a:ext cx="3248022" cy="97823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n-US" sz="2400" b="1" kern="1200" dirty="0">
                  <a:solidFill>
                    <a:schemeClr val="tx1"/>
                  </a:solidFill>
                  <a:latin typeface="Times New Roman" pitchFamily="18" charset="0"/>
                  <a:cs typeface="Times New Roman" pitchFamily="18" charset="0"/>
                </a:rPr>
                <a:t>RESEARCH AND DEVELOPMENT DIVISION</a:t>
              </a:r>
              <a:endParaRPr lang="en-US" sz="2400" kern="1200" dirty="0">
                <a:solidFill>
                  <a:schemeClr val="tx1"/>
                </a:solidFill>
                <a:latin typeface="Times New Roman" pitchFamily="18" charset="0"/>
                <a:cs typeface="Times New Roman" pitchFamily="18" charset="0"/>
              </a:endParaRPr>
            </a:p>
          </p:txBody>
        </p:sp>
      </p:grpSp>
    </p:spTree>
    <p:extLst>
      <p:ext uri="{BB962C8B-B14F-4D97-AF65-F5344CB8AC3E}">
        <p14:creationId xmlns:p14="http://schemas.microsoft.com/office/powerpoint/2010/main" val="294854820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bwMode="auto">
          <a:xfrm>
            <a:off x="-684584" y="1124744"/>
            <a:ext cx="70627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000" dirty="0"/>
              <a:t>Development of High Yielding </a:t>
            </a:r>
            <a:r>
              <a:rPr lang="en-US" altLang="en-US" sz="2000" dirty="0" smtClean="0"/>
              <a:t>Variety</a:t>
            </a:r>
            <a:endParaRPr lang="en-US" altLang="en-US" sz="2000" dirty="0"/>
          </a:p>
        </p:txBody>
      </p:sp>
      <p:graphicFrame>
        <p:nvGraphicFramePr>
          <p:cNvPr id="8" name="Table 7"/>
          <p:cNvGraphicFramePr>
            <a:graphicFrameLocks noGrp="1"/>
          </p:cNvGraphicFramePr>
          <p:nvPr>
            <p:extLst>
              <p:ext uri="{D42A27DB-BD31-4B8C-83A1-F6EECF244321}">
                <p14:modId xmlns:p14="http://schemas.microsoft.com/office/powerpoint/2010/main" val="4289430648"/>
              </p:ext>
            </p:extLst>
          </p:nvPr>
        </p:nvGraphicFramePr>
        <p:xfrm>
          <a:off x="755576" y="1772816"/>
          <a:ext cx="7344816" cy="2448272"/>
        </p:xfrm>
        <a:graphic>
          <a:graphicData uri="http://schemas.openxmlformats.org/drawingml/2006/table">
            <a:tbl>
              <a:tblPr firstRow="1" bandRow="1">
                <a:tableStyleId>{5C22544A-7EE6-4342-B048-85BDC9FD1C3A}</a:tableStyleId>
              </a:tblPr>
              <a:tblGrid>
                <a:gridCol w="7344816"/>
              </a:tblGrid>
              <a:tr h="381075">
                <a:tc>
                  <a:txBody>
                    <a:bodyPr/>
                    <a:lstStyle/>
                    <a:p>
                      <a:r>
                        <a:rPr lang="en-US" dirty="0" smtClean="0"/>
                        <a:t>Status as of Mei 2017</a:t>
                      </a:r>
                      <a:endParaRPr lang="en-US" dirty="0"/>
                    </a:p>
                  </a:txBody>
                  <a:tcPr/>
                </a:tc>
              </a:tr>
              <a:tr h="2067197">
                <a:tc>
                  <a:txBody>
                    <a:bodyPr/>
                    <a:lstStyle/>
                    <a:p>
                      <a:r>
                        <a:rPr lang="en-US" sz="1800" dirty="0" smtClean="0">
                          <a:latin typeface="Arial" panose="020B0604020202020204" pitchFamily="34" charset="0"/>
                          <a:cs typeface="Arial" panose="020B0604020202020204" pitchFamily="34" charset="0"/>
                        </a:rPr>
                        <a:t>6 new crosses</a:t>
                      </a:r>
                    </a:p>
                    <a:p>
                      <a:r>
                        <a:rPr lang="en-US" sz="1800" dirty="0" smtClean="0">
                          <a:latin typeface="Arial" panose="020B0604020202020204" pitchFamily="34" charset="0"/>
                          <a:cs typeface="Arial" panose="020B0604020202020204" pitchFamily="34" charset="0"/>
                        </a:rPr>
                        <a:t>20 lines of F1 Generation</a:t>
                      </a:r>
                    </a:p>
                    <a:p>
                      <a:r>
                        <a:rPr lang="en-US" sz="1800" dirty="0" smtClean="0">
                          <a:latin typeface="Arial" panose="020B0604020202020204" pitchFamily="34" charset="0"/>
                          <a:cs typeface="Arial" panose="020B0604020202020204" pitchFamily="34" charset="0"/>
                        </a:rPr>
                        <a:t>10 lines of F2 Generation</a:t>
                      </a:r>
                    </a:p>
                    <a:p>
                      <a:r>
                        <a:rPr lang="en-US" sz="1800" dirty="0" smtClean="0">
                          <a:latin typeface="Arial" panose="020B0604020202020204" pitchFamily="34" charset="0"/>
                          <a:cs typeface="Arial" panose="020B0604020202020204" pitchFamily="34" charset="0"/>
                        </a:rPr>
                        <a:t>23 lines of F3 – F6 Generation </a:t>
                      </a:r>
                    </a:p>
                    <a:p>
                      <a:r>
                        <a:rPr lang="en-US" sz="1800" dirty="0" smtClean="0">
                          <a:latin typeface="Arial" panose="020B0604020202020204" pitchFamily="34" charset="0"/>
                          <a:cs typeface="Arial" panose="020B0604020202020204" pitchFamily="34" charset="0"/>
                        </a:rPr>
                        <a:t>10 lines under Advanced Observational Nursery</a:t>
                      </a:r>
                    </a:p>
                    <a:p>
                      <a:r>
                        <a:rPr lang="en-US" sz="1800" dirty="0" smtClean="0">
                          <a:latin typeface="Arial" panose="020B0604020202020204" pitchFamily="34" charset="0"/>
                          <a:cs typeface="Arial" panose="020B0604020202020204" pitchFamily="34" charset="0"/>
                        </a:rPr>
                        <a:t>10 lines under Preliminary Yield Trial</a:t>
                      </a:r>
                    </a:p>
                  </a:txBody>
                  <a:tcPr/>
                </a:tc>
              </a:tr>
            </a:tbl>
          </a:graphicData>
        </a:graphic>
      </p:graphicFrame>
      <p:sp>
        <p:nvSpPr>
          <p:cNvPr id="10" name="Title 1"/>
          <p:cNvSpPr>
            <a:spLocks noGrp="1"/>
          </p:cNvSpPr>
          <p:nvPr>
            <p:ph type="title"/>
          </p:nvPr>
        </p:nvSpPr>
        <p:spPr>
          <a:xfrm>
            <a:off x="533400" y="-105793"/>
            <a:ext cx="8229600" cy="1143000"/>
          </a:xfrm>
        </p:spPr>
        <p:txBody>
          <a:bodyPr>
            <a:normAutofit/>
          </a:bodyPr>
          <a:lstStyle/>
          <a:p>
            <a:pPr algn="ctr">
              <a:defRPr/>
            </a:pPr>
            <a:r>
              <a:rPr lang="en-US" sz="2800" dirty="0" smtClean="0">
                <a:effectLst>
                  <a:outerShdw blurRad="38100" dist="38100" dir="2700000" algn="tl">
                    <a:srgbClr val="000000">
                      <a:alpha val="43137"/>
                    </a:srgbClr>
                  </a:outerShdw>
                </a:effectLst>
                <a:latin typeface="Arial" panose="020B0604020202020204" pitchFamily="34" charset="0"/>
                <a:ea typeface="ＭＳ Ｐゴシック" pitchFamily="34" charset="-128"/>
                <a:cs typeface="Arial" panose="020B0604020202020204" pitchFamily="34" charset="0"/>
              </a:rPr>
              <a:t>RICE RESEARCH AND DEVELOPMENT</a:t>
            </a:r>
            <a:endParaRPr lang="en-US"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137861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SC04851.JPG"/>
          <p:cNvPicPr>
            <a:picLocks noChangeAspect="1"/>
          </p:cNvPicPr>
          <p:nvPr/>
        </p:nvPicPr>
        <p:blipFill>
          <a:blip r:embed="rId2" cstate="print">
            <a:extLst/>
          </a:blip>
          <a:stretch>
            <a:fillRect/>
          </a:stretch>
        </p:blipFill>
        <p:spPr>
          <a:xfrm rot="5400000">
            <a:off x="6616291" y="2055456"/>
            <a:ext cx="1933675" cy="145025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6" name="Picture 5" descr="IMG-20150224-WA0015.jpg"/>
          <p:cNvPicPr>
            <a:picLocks noChangeAspect="1"/>
          </p:cNvPicPr>
          <p:nvPr/>
        </p:nvPicPr>
        <p:blipFill>
          <a:blip r:embed="rId3" cstate="print">
            <a:extLst/>
          </a:blip>
          <a:stretch>
            <a:fillRect/>
          </a:stretch>
        </p:blipFill>
        <p:spPr>
          <a:xfrm>
            <a:off x="5870464" y="4118062"/>
            <a:ext cx="1743132" cy="232417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8" name="Picture 7" descr="IMG-20150106-WA0010.jpg"/>
          <p:cNvPicPr>
            <a:picLocks noChangeAspect="1"/>
          </p:cNvPicPr>
          <p:nvPr/>
        </p:nvPicPr>
        <p:blipFill>
          <a:blip r:embed="rId4" cstate="print">
            <a:extLst/>
          </a:blip>
          <a:stretch>
            <a:fillRect/>
          </a:stretch>
        </p:blipFill>
        <p:spPr>
          <a:xfrm>
            <a:off x="914400" y="1925905"/>
            <a:ext cx="2593877" cy="194540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9" name="Picture 8" descr="IMG-20150106-WA0011.jpg"/>
          <p:cNvPicPr>
            <a:picLocks noChangeAspect="1"/>
          </p:cNvPicPr>
          <p:nvPr/>
        </p:nvPicPr>
        <p:blipFill>
          <a:blip r:embed="rId5" cstate="print">
            <a:extLst/>
          </a:blip>
          <a:stretch>
            <a:fillRect/>
          </a:stretch>
        </p:blipFill>
        <p:spPr>
          <a:xfrm>
            <a:off x="3789228" y="1813747"/>
            <a:ext cx="2627327" cy="197049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0" name="Picture 9" descr="IMG-20150110-WA0007.jpg"/>
          <p:cNvPicPr>
            <a:picLocks noChangeAspect="1"/>
          </p:cNvPicPr>
          <p:nvPr/>
        </p:nvPicPr>
        <p:blipFill>
          <a:blip r:embed="rId6" cstate="print">
            <a:extLst/>
          </a:blip>
          <a:stretch>
            <a:fillRect/>
          </a:stretch>
        </p:blipFill>
        <p:spPr>
          <a:xfrm>
            <a:off x="2053399" y="4140597"/>
            <a:ext cx="3049492" cy="228711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19464" name="Title 1"/>
          <p:cNvSpPr txBox="1">
            <a:spLocks/>
          </p:cNvSpPr>
          <p:nvPr/>
        </p:nvSpPr>
        <p:spPr bwMode="auto">
          <a:xfrm>
            <a:off x="-204788" y="1069975"/>
            <a:ext cx="70627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000" dirty="0"/>
              <a:t>Development of High Yielding </a:t>
            </a:r>
            <a:r>
              <a:rPr lang="en-US" altLang="en-US" sz="2000" dirty="0" smtClean="0"/>
              <a:t>Variety</a:t>
            </a:r>
            <a:endParaRPr lang="en-US" altLang="en-US" sz="2000" dirty="0"/>
          </a:p>
        </p:txBody>
      </p:sp>
      <p:sp>
        <p:nvSpPr>
          <p:cNvPr id="13" name="Title 1"/>
          <p:cNvSpPr>
            <a:spLocks noGrp="1"/>
          </p:cNvSpPr>
          <p:nvPr>
            <p:ph type="title"/>
          </p:nvPr>
        </p:nvSpPr>
        <p:spPr>
          <a:xfrm>
            <a:off x="533400" y="-105793"/>
            <a:ext cx="8229600" cy="1143000"/>
          </a:xfrm>
        </p:spPr>
        <p:txBody>
          <a:bodyPr>
            <a:normAutofit/>
          </a:bodyPr>
          <a:lstStyle/>
          <a:p>
            <a:pPr algn="ctr">
              <a:defRPr/>
            </a:pPr>
            <a:r>
              <a:rPr lang="en-US" sz="2800" dirty="0" smtClean="0">
                <a:effectLst>
                  <a:outerShdw blurRad="38100" dist="38100" dir="2700000" algn="tl">
                    <a:srgbClr val="000000">
                      <a:alpha val="43137"/>
                    </a:srgbClr>
                  </a:outerShdw>
                </a:effectLst>
                <a:latin typeface="Arial" panose="020B0604020202020204" pitchFamily="34" charset="0"/>
                <a:ea typeface="ＭＳ Ｐゴシック" pitchFamily="34" charset="-128"/>
                <a:cs typeface="Arial" panose="020B0604020202020204" pitchFamily="34" charset="0"/>
              </a:rPr>
              <a:t>RICE RESEARCH AND DEVELOPMENT</a:t>
            </a:r>
            <a:endParaRPr lang="en-US"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2747499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7" name="Title 1"/>
          <p:cNvSpPr txBox="1">
            <a:spLocks/>
          </p:cNvSpPr>
          <p:nvPr/>
        </p:nvSpPr>
        <p:spPr bwMode="auto">
          <a:xfrm>
            <a:off x="142979" y="1153998"/>
            <a:ext cx="69262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000" dirty="0"/>
              <a:t>Evaluation of potential varieties / Multi location trial</a:t>
            </a:r>
          </a:p>
        </p:txBody>
      </p:sp>
      <p:sp>
        <p:nvSpPr>
          <p:cNvPr id="11" name="Title 1"/>
          <p:cNvSpPr>
            <a:spLocks noGrp="1"/>
          </p:cNvSpPr>
          <p:nvPr>
            <p:ph type="title"/>
          </p:nvPr>
        </p:nvSpPr>
        <p:spPr>
          <a:xfrm>
            <a:off x="533400" y="-105793"/>
            <a:ext cx="8229600" cy="1143000"/>
          </a:xfrm>
        </p:spPr>
        <p:txBody>
          <a:bodyPr>
            <a:normAutofit/>
          </a:bodyPr>
          <a:lstStyle/>
          <a:p>
            <a:pPr algn="ctr">
              <a:defRPr/>
            </a:pPr>
            <a:r>
              <a:rPr lang="en-US" sz="2800" dirty="0" smtClean="0">
                <a:effectLst>
                  <a:outerShdw blurRad="38100" dist="38100" dir="2700000" algn="tl">
                    <a:srgbClr val="000000">
                      <a:alpha val="43137"/>
                    </a:srgbClr>
                  </a:outerShdw>
                </a:effectLst>
                <a:latin typeface="Arial" panose="020B0604020202020204" pitchFamily="34" charset="0"/>
                <a:ea typeface="ＭＳ Ｐゴシック" pitchFamily="34" charset="-128"/>
                <a:cs typeface="Arial" panose="020B0604020202020204" pitchFamily="34" charset="0"/>
              </a:rPr>
              <a:t>RICE RESEARCH AND DEVELOPMENT</a:t>
            </a:r>
            <a:endParaRPr lang="en-US" sz="2800" dirty="0">
              <a:latin typeface="Arial" panose="020B0604020202020204" pitchFamily="34" charset="0"/>
              <a:cs typeface="Arial" panose="020B0604020202020204" pitchFamily="34" charset="0"/>
            </a:endParaRPr>
          </a:p>
        </p:txBody>
      </p:sp>
      <p:sp>
        <p:nvSpPr>
          <p:cNvPr id="2" name="AutoShape 6" descr="Displaying MlT di Temburung.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8" descr="Displaying MlT di Temburung.JP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AutoShape 10" descr="Displaying MlT di Temburung.JP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aphicFrame>
        <p:nvGraphicFramePr>
          <p:cNvPr id="15" name="Table 14"/>
          <p:cNvGraphicFramePr>
            <a:graphicFrameLocks noGrp="1"/>
          </p:cNvGraphicFramePr>
          <p:nvPr>
            <p:extLst>
              <p:ext uri="{D42A27DB-BD31-4B8C-83A1-F6EECF244321}">
                <p14:modId xmlns:p14="http://schemas.microsoft.com/office/powerpoint/2010/main" val="1959427601"/>
              </p:ext>
            </p:extLst>
          </p:nvPr>
        </p:nvGraphicFramePr>
        <p:xfrm>
          <a:off x="460375" y="1726067"/>
          <a:ext cx="8504112" cy="4707167"/>
        </p:xfrm>
        <a:graphic>
          <a:graphicData uri="http://schemas.openxmlformats.org/drawingml/2006/table">
            <a:tbl>
              <a:tblPr firstRow="1" bandRow="1">
                <a:tableStyleId>{5C22544A-7EE6-4342-B048-85BDC9FD1C3A}</a:tableStyleId>
              </a:tblPr>
              <a:tblGrid>
                <a:gridCol w="2126028"/>
                <a:gridCol w="2126028"/>
                <a:gridCol w="2126028"/>
                <a:gridCol w="2126028"/>
              </a:tblGrid>
              <a:tr h="472952">
                <a:tc>
                  <a:txBody>
                    <a:bodyPr/>
                    <a:lstStyle/>
                    <a:p>
                      <a:pPr algn="ctr"/>
                      <a:r>
                        <a:rPr lang="en-US" dirty="0" smtClean="0">
                          <a:latin typeface="Arial" panose="020B0604020202020204" pitchFamily="34" charset="0"/>
                          <a:cs typeface="Arial" panose="020B0604020202020204" pitchFamily="34" charset="0"/>
                        </a:rPr>
                        <a:t>Activity</a:t>
                      </a:r>
                      <a:endParaRPr lang="en-US" dirty="0">
                        <a:latin typeface="Arial" panose="020B0604020202020204" pitchFamily="34" charset="0"/>
                        <a:cs typeface="Arial" panose="020B0604020202020204" pitchFamily="34" charset="0"/>
                      </a:endParaRPr>
                    </a:p>
                  </a:txBody>
                  <a:tcPr/>
                </a:tc>
                <a:tc>
                  <a:txBody>
                    <a:bodyPr/>
                    <a:lstStyle/>
                    <a:p>
                      <a:pPr algn="ctr"/>
                      <a:r>
                        <a:rPr lang="en-US" dirty="0" smtClean="0">
                          <a:latin typeface="Arial" panose="020B0604020202020204" pitchFamily="34" charset="0"/>
                          <a:cs typeface="Arial" panose="020B0604020202020204" pitchFamily="34" charset="0"/>
                        </a:rPr>
                        <a:t>Type of varieties</a:t>
                      </a:r>
                      <a:endParaRPr lang="en-US" dirty="0">
                        <a:latin typeface="Arial" panose="020B0604020202020204" pitchFamily="34" charset="0"/>
                        <a:cs typeface="Arial" panose="020B0604020202020204" pitchFamily="34" charset="0"/>
                      </a:endParaRPr>
                    </a:p>
                  </a:txBody>
                  <a:tcPr/>
                </a:tc>
                <a:tc>
                  <a:txBody>
                    <a:bodyPr/>
                    <a:lstStyle/>
                    <a:p>
                      <a:pPr algn="ctr"/>
                      <a:r>
                        <a:rPr lang="en-US" dirty="0" smtClean="0">
                          <a:latin typeface="Arial" panose="020B0604020202020204" pitchFamily="34" charset="0"/>
                          <a:cs typeface="Arial" panose="020B0604020202020204" pitchFamily="34" charset="0"/>
                        </a:rPr>
                        <a:t>No. of varieties</a:t>
                      </a:r>
                      <a:endParaRPr lang="en-US" dirty="0">
                        <a:latin typeface="Arial" panose="020B0604020202020204" pitchFamily="34" charset="0"/>
                        <a:cs typeface="Arial" panose="020B0604020202020204" pitchFamily="34" charset="0"/>
                      </a:endParaRPr>
                    </a:p>
                  </a:txBody>
                  <a:tcPr/>
                </a:tc>
                <a:tc>
                  <a:txBody>
                    <a:bodyPr/>
                    <a:lstStyle/>
                    <a:p>
                      <a:pPr algn="ctr"/>
                      <a:r>
                        <a:rPr lang="en-US" dirty="0" smtClean="0">
                          <a:latin typeface="Arial" panose="020B0604020202020204" pitchFamily="34" charset="0"/>
                          <a:cs typeface="Arial" panose="020B0604020202020204" pitchFamily="34" charset="0"/>
                        </a:rPr>
                        <a:t>Area</a:t>
                      </a:r>
                      <a:endParaRPr lang="en-US" dirty="0">
                        <a:latin typeface="Arial" panose="020B0604020202020204" pitchFamily="34" charset="0"/>
                        <a:cs typeface="Arial" panose="020B0604020202020204" pitchFamily="34" charset="0"/>
                      </a:endParaRPr>
                    </a:p>
                  </a:txBody>
                  <a:tcPr/>
                </a:tc>
              </a:tr>
              <a:tr h="1166182">
                <a:tc>
                  <a:txBody>
                    <a:bodyPr/>
                    <a:lstStyle/>
                    <a:p>
                      <a:r>
                        <a:rPr lang="en-US" dirty="0" smtClean="0">
                          <a:latin typeface="Arial" panose="020B0604020202020204" pitchFamily="34" charset="0"/>
                          <a:cs typeface="Arial" panose="020B0604020202020204" pitchFamily="34" charset="0"/>
                        </a:rPr>
                        <a:t>Multi-location Trial</a:t>
                      </a:r>
                      <a:endParaRPr lang="en-US" dirty="0">
                        <a:latin typeface="Arial" panose="020B0604020202020204" pitchFamily="34" charset="0"/>
                        <a:cs typeface="Arial" panose="020B0604020202020204" pitchFamily="34" charset="0"/>
                      </a:endParaRPr>
                    </a:p>
                  </a:txBody>
                  <a:tcPr/>
                </a:tc>
                <a:tc>
                  <a:txBody>
                    <a:bodyPr/>
                    <a:lstStyle/>
                    <a:p>
                      <a:r>
                        <a:rPr lang="en-US" dirty="0" smtClean="0">
                          <a:latin typeface="Arial" panose="020B0604020202020204" pitchFamily="34" charset="0"/>
                          <a:cs typeface="Arial" panose="020B0604020202020204" pitchFamily="34" charset="0"/>
                        </a:rPr>
                        <a:t> Inbred</a:t>
                      </a:r>
                      <a:endParaRPr lang="en-US" dirty="0">
                        <a:latin typeface="Arial" panose="020B0604020202020204" pitchFamily="34" charset="0"/>
                        <a:cs typeface="Arial" panose="020B0604020202020204" pitchFamily="34" charset="0"/>
                      </a:endParaRPr>
                    </a:p>
                  </a:txBody>
                  <a:tcPr/>
                </a:tc>
                <a:tc>
                  <a:txBody>
                    <a:bodyPr/>
                    <a:lstStyle/>
                    <a:p>
                      <a:pPr algn="ctr"/>
                      <a:r>
                        <a:rPr lang="en-US" dirty="0" smtClean="0">
                          <a:latin typeface="Arial" panose="020B0604020202020204" pitchFamily="34" charset="0"/>
                          <a:cs typeface="Arial" panose="020B0604020202020204" pitchFamily="34" charset="0"/>
                        </a:rPr>
                        <a:t>3</a:t>
                      </a:r>
                      <a:endParaRPr lang="en-US" dirty="0">
                        <a:latin typeface="Arial" panose="020B0604020202020204" pitchFamily="34" charset="0"/>
                        <a:cs typeface="Arial" panose="020B0604020202020204" pitchFamily="34" charset="0"/>
                      </a:endParaRPr>
                    </a:p>
                  </a:txBody>
                  <a:tcPr/>
                </a:tc>
                <a:tc>
                  <a:txBody>
                    <a:bodyPr/>
                    <a:lstStyle/>
                    <a:p>
                      <a:r>
                        <a:rPr lang="en-US" dirty="0" smtClean="0">
                          <a:latin typeface="Arial" panose="020B0604020202020204" pitchFamily="34" charset="0"/>
                          <a:cs typeface="Arial" panose="020B0604020202020204" pitchFamily="34" charset="0"/>
                        </a:rPr>
                        <a:t>Brunei </a:t>
                      </a:r>
                      <a:r>
                        <a:rPr lang="en-US" dirty="0" err="1" smtClean="0">
                          <a:latin typeface="Arial" panose="020B0604020202020204" pitchFamily="34" charset="0"/>
                          <a:cs typeface="Arial" panose="020B0604020202020204" pitchFamily="34" charset="0"/>
                        </a:rPr>
                        <a:t>Muara</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Belait</a:t>
                      </a:r>
                      <a:r>
                        <a:rPr lang="en-US" dirty="0" smtClean="0">
                          <a:latin typeface="Arial" panose="020B0604020202020204" pitchFamily="34" charset="0"/>
                          <a:cs typeface="Arial" panose="020B0604020202020204" pitchFamily="34" charset="0"/>
                        </a:rPr>
                        <a:t> and </a:t>
                      </a:r>
                      <a:r>
                        <a:rPr lang="en-US" dirty="0" err="1" smtClean="0">
                          <a:latin typeface="Arial" panose="020B0604020202020204" pitchFamily="34" charset="0"/>
                          <a:cs typeface="Arial" panose="020B0604020202020204" pitchFamily="34" charset="0"/>
                        </a:rPr>
                        <a:t>Temburong</a:t>
                      </a:r>
                      <a:endParaRPr lang="en-US" dirty="0">
                        <a:latin typeface="Arial" panose="020B0604020202020204" pitchFamily="34" charset="0"/>
                        <a:cs typeface="Arial" panose="020B0604020202020204" pitchFamily="34" charset="0"/>
                      </a:endParaRPr>
                    </a:p>
                  </a:txBody>
                  <a:tcPr/>
                </a:tc>
              </a:tr>
              <a:tr h="1166182">
                <a:tc rowSpan="2">
                  <a:txBody>
                    <a:bodyPr/>
                    <a:lstStyle/>
                    <a:p>
                      <a:r>
                        <a:rPr lang="en-US" dirty="0" smtClean="0">
                          <a:latin typeface="Arial" panose="020B0604020202020204" pitchFamily="34" charset="0"/>
                          <a:cs typeface="Arial" panose="020B0604020202020204" pitchFamily="34" charset="0"/>
                        </a:rPr>
                        <a:t>Varietal</a:t>
                      </a:r>
                      <a:r>
                        <a:rPr lang="en-US" baseline="0" dirty="0" smtClean="0">
                          <a:latin typeface="Arial" panose="020B0604020202020204" pitchFamily="34" charset="0"/>
                          <a:cs typeface="Arial" panose="020B0604020202020204" pitchFamily="34" charset="0"/>
                        </a:rPr>
                        <a:t> Trial</a:t>
                      </a:r>
                      <a:endParaRPr lang="en-US" dirty="0">
                        <a:latin typeface="Arial" panose="020B0604020202020204" pitchFamily="34" charset="0"/>
                        <a:cs typeface="Arial" panose="020B0604020202020204" pitchFamily="34" charset="0"/>
                      </a:endParaRPr>
                    </a:p>
                  </a:txBody>
                  <a:tcPr/>
                </a:tc>
                <a:tc>
                  <a:txBody>
                    <a:bodyPr/>
                    <a:lstStyle/>
                    <a:p>
                      <a:r>
                        <a:rPr lang="en-US" baseline="0" dirty="0" smtClean="0">
                          <a:latin typeface="Arial" panose="020B0604020202020204" pitchFamily="34" charset="0"/>
                          <a:cs typeface="Arial" panose="020B0604020202020204" pitchFamily="34" charset="0"/>
                        </a:rPr>
                        <a:t>Hybrid varieties from </a:t>
                      </a:r>
                      <a:r>
                        <a:rPr lang="en-US" dirty="0" smtClean="0">
                          <a:latin typeface="Arial" panose="020B0604020202020204" pitchFamily="34" charset="0"/>
                          <a:cs typeface="Arial" panose="020B0604020202020204" pitchFamily="34" charset="0"/>
                        </a:rPr>
                        <a:t>Pt. </a:t>
                      </a:r>
                      <a:r>
                        <a:rPr lang="en-US" dirty="0" err="1" smtClean="0">
                          <a:latin typeface="Arial" panose="020B0604020202020204" pitchFamily="34" charset="0"/>
                          <a:cs typeface="Arial" panose="020B0604020202020204" pitchFamily="34" charset="0"/>
                        </a:rPr>
                        <a:t>Biogene</a:t>
                      </a:r>
                      <a:r>
                        <a:rPr lang="en-US" dirty="0" smtClean="0">
                          <a:latin typeface="Arial" panose="020B0604020202020204" pitchFamily="34" charset="0"/>
                          <a:cs typeface="Arial" panose="020B0604020202020204" pitchFamily="34" charset="0"/>
                        </a:rPr>
                        <a:t> Indonesia</a:t>
                      </a:r>
                      <a:endParaRPr lang="en-US" dirty="0">
                        <a:latin typeface="Arial" panose="020B0604020202020204" pitchFamily="34" charset="0"/>
                        <a:cs typeface="Arial" panose="020B0604020202020204" pitchFamily="34" charset="0"/>
                      </a:endParaRPr>
                    </a:p>
                  </a:txBody>
                  <a:tcPr/>
                </a:tc>
                <a:tc>
                  <a:txBody>
                    <a:bodyPr/>
                    <a:lstStyle/>
                    <a:p>
                      <a:pPr algn="ctr"/>
                      <a:r>
                        <a:rPr lang="en-US" dirty="0" smtClean="0">
                          <a:latin typeface="Arial" panose="020B0604020202020204" pitchFamily="34" charset="0"/>
                          <a:cs typeface="Arial" panose="020B0604020202020204" pitchFamily="34" charset="0"/>
                        </a:rPr>
                        <a:t>3</a:t>
                      </a:r>
                      <a:endParaRPr lang="en-US" dirty="0">
                        <a:latin typeface="Arial" panose="020B0604020202020204" pitchFamily="34" charset="0"/>
                        <a:cs typeface="Arial" panose="020B0604020202020204" pitchFamily="34" charset="0"/>
                      </a:endParaRPr>
                    </a:p>
                  </a:txBody>
                  <a:tcPr/>
                </a:tc>
                <a:tc>
                  <a:txBody>
                    <a:bodyPr/>
                    <a:lstStyle/>
                    <a:p>
                      <a:r>
                        <a:rPr lang="en-US" dirty="0" smtClean="0">
                          <a:latin typeface="Arial" panose="020B0604020202020204" pitchFamily="34" charset="0"/>
                          <a:cs typeface="Arial" panose="020B0604020202020204" pitchFamily="34" charset="0"/>
                        </a:rPr>
                        <a:t>Brunei</a:t>
                      </a:r>
                      <a:r>
                        <a:rPr lang="en-US" baseline="0" dirty="0" smtClean="0">
                          <a:latin typeface="Arial" panose="020B0604020202020204" pitchFamily="34" charset="0"/>
                          <a:cs typeface="Arial" panose="020B0604020202020204" pitchFamily="34" charset="0"/>
                        </a:rPr>
                        <a:t> </a:t>
                      </a:r>
                      <a:r>
                        <a:rPr lang="en-US" baseline="0" dirty="0" err="1" smtClean="0">
                          <a:latin typeface="Arial" panose="020B0604020202020204" pitchFamily="34" charset="0"/>
                          <a:cs typeface="Arial" panose="020B0604020202020204" pitchFamily="34" charset="0"/>
                        </a:rPr>
                        <a:t>Muara</a:t>
                      </a:r>
                      <a:endParaRPr lang="en-US" dirty="0">
                        <a:latin typeface="Arial" panose="020B0604020202020204" pitchFamily="34" charset="0"/>
                        <a:cs typeface="Arial" panose="020B0604020202020204" pitchFamily="34" charset="0"/>
                      </a:endParaRPr>
                    </a:p>
                  </a:txBody>
                  <a:tcPr/>
                </a:tc>
              </a:tr>
              <a:tr h="1901851">
                <a:tc vMerge="1">
                  <a:txBody>
                    <a:bodyPr/>
                    <a:lstStyle/>
                    <a:p>
                      <a:endParaRPr lang="en-US" dirty="0"/>
                    </a:p>
                  </a:txBody>
                  <a:tcPr/>
                </a:tc>
                <a:tc>
                  <a:txBody>
                    <a:bodyPr/>
                    <a:lstStyle/>
                    <a:p>
                      <a:r>
                        <a:rPr lang="en-US" dirty="0" smtClean="0">
                          <a:latin typeface="Arial" panose="020B0604020202020204" pitchFamily="34" charset="0"/>
                          <a:cs typeface="Arial" panose="020B0604020202020204" pitchFamily="34" charset="0"/>
                        </a:rPr>
                        <a:t>Hybrid varieties</a:t>
                      </a:r>
                      <a:r>
                        <a:rPr lang="en-US" baseline="0" dirty="0" smtClean="0">
                          <a:latin typeface="Arial" panose="020B0604020202020204" pitchFamily="34" charset="0"/>
                          <a:cs typeface="Arial" panose="020B0604020202020204" pitchFamily="34" charset="0"/>
                        </a:rPr>
                        <a:t> from </a:t>
                      </a:r>
                      <a:r>
                        <a:rPr lang="en-US" dirty="0" smtClean="0">
                          <a:latin typeface="Arial" panose="020B0604020202020204" pitchFamily="34" charset="0"/>
                          <a:cs typeface="Arial" panose="020B0604020202020204" pitchFamily="34" charset="0"/>
                        </a:rPr>
                        <a:t>Yuan Longping High-Tech Agriculture Co. Ltd</a:t>
                      </a:r>
                      <a:endParaRPr lang="en-US" dirty="0">
                        <a:latin typeface="Arial" panose="020B0604020202020204" pitchFamily="34" charset="0"/>
                        <a:cs typeface="Arial" panose="020B0604020202020204" pitchFamily="34" charset="0"/>
                      </a:endParaRPr>
                    </a:p>
                  </a:txBody>
                  <a:tcPr/>
                </a:tc>
                <a:tc>
                  <a:txBody>
                    <a:bodyPr/>
                    <a:lstStyle/>
                    <a:p>
                      <a:pPr algn="ctr"/>
                      <a:r>
                        <a:rPr lang="en-US" dirty="0" smtClean="0">
                          <a:latin typeface="Arial" panose="020B0604020202020204" pitchFamily="34" charset="0"/>
                          <a:cs typeface="Arial" panose="020B0604020202020204" pitchFamily="34" charset="0"/>
                        </a:rPr>
                        <a:t>6</a:t>
                      </a:r>
                      <a:endParaRPr lang="en-US" dirty="0">
                        <a:latin typeface="Arial" panose="020B0604020202020204" pitchFamily="34" charset="0"/>
                        <a:cs typeface="Arial" panose="020B0604020202020204" pitchFamily="34" charset="0"/>
                      </a:endParaRPr>
                    </a:p>
                  </a:txBody>
                  <a:tcPr/>
                </a:tc>
                <a:tc>
                  <a:txBody>
                    <a:bodyPr/>
                    <a:lstStyle/>
                    <a:p>
                      <a:r>
                        <a:rPr lang="en-US" dirty="0" smtClean="0">
                          <a:latin typeface="Arial" panose="020B0604020202020204" pitchFamily="34" charset="0"/>
                          <a:cs typeface="Arial" panose="020B0604020202020204" pitchFamily="34" charset="0"/>
                        </a:rPr>
                        <a:t>Brunei </a:t>
                      </a:r>
                      <a:r>
                        <a:rPr lang="en-US" dirty="0" err="1" smtClean="0">
                          <a:latin typeface="Arial" panose="020B0604020202020204" pitchFamily="34" charset="0"/>
                          <a:cs typeface="Arial" panose="020B0604020202020204" pitchFamily="34" charset="0"/>
                        </a:rPr>
                        <a:t>Muara</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Wasan</a:t>
                      </a:r>
                      <a:r>
                        <a:rPr lang="en-US" dirty="0" smtClean="0">
                          <a:latin typeface="Arial" panose="020B0604020202020204" pitchFamily="34" charset="0"/>
                          <a:cs typeface="Arial" panose="020B0604020202020204" pitchFamily="34" charset="0"/>
                        </a:rPr>
                        <a:t> and </a:t>
                      </a:r>
                      <a:r>
                        <a:rPr lang="en-US" dirty="0" err="1" smtClean="0">
                          <a:latin typeface="Arial" panose="020B0604020202020204" pitchFamily="34" charset="0"/>
                          <a:cs typeface="Arial" panose="020B0604020202020204" pitchFamily="34" charset="0"/>
                        </a:rPr>
                        <a:t>Batong</a:t>
                      </a:r>
                      <a:r>
                        <a:rPr lang="en-US" dirty="0" smtClean="0">
                          <a:latin typeface="Arial" panose="020B0604020202020204" pitchFamily="34" charset="0"/>
                          <a:cs typeface="Arial" panose="020B0604020202020204" pitchFamily="34" charset="0"/>
                        </a:rPr>
                        <a:t>)</a:t>
                      </a:r>
                      <a:endParaRPr lang="en-US" dirty="0">
                        <a:latin typeface="Arial" panose="020B0604020202020204" pitchFamily="34" charset="0"/>
                        <a:cs typeface="Arial" panose="020B0604020202020204" pitchFamily="34" charset="0"/>
                      </a:endParaRPr>
                    </a:p>
                  </a:txBody>
                  <a:tcPr/>
                </a:tc>
              </a:tr>
            </a:tbl>
          </a:graphicData>
        </a:graphic>
      </p:graphicFrame>
    </p:spTree>
    <p:extLst>
      <p:ext uri="{BB962C8B-B14F-4D97-AF65-F5344CB8AC3E}">
        <p14:creationId xmlns:p14="http://schemas.microsoft.com/office/powerpoint/2010/main" val="247173547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p:cNvPicPr>
          <p:nvPr/>
        </p:nvPicPr>
        <p:blipFill>
          <a:blip r:embed="rId2"/>
          <a:stretch>
            <a:fillRect/>
          </a:stretch>
        </p:blipFill>
        <p:spPr>
          <a:xfrm>
            <a:off x="5652120" y="1579487"/>
            <a:ext cx="2806223" cy="162834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20487" name="Title 1"/>
          <p:cNvSpPr txBox="1">
            <a:spLocks/>
          </p:cNvSpPr>
          <p:nvPr/>
        </p:nvSpPr>
        <p:spPr bwMode="auto">
          <a:xfrm>
            <a:off x="875" y="891157"/>
            <a:ext cx="69262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000" dirty="0"/>
              <a:t>Evaluation of potential varieties / Multi location trial</a:t>
            </a:r>
          </a:p>
        </p:txBody>
      </p:sp>
      <p:sp>
        <p:nvSpPr>
          <p:cNvPr id="11" name="Title 1"/>
          <p:cNvSpPr>
            <a:spLocks noGrp="1"/>
          </p:cNvSpPr>
          <p:nvPr>
            <p:ph type="title"/>
          </p:nvPr>
        </p:nvSpPr>
        <p:spPr>
          <a:xfrm>
            <a:off x="533400" y="-105793"/>
            <a:ext cx="8229600" cy="1143000"/>
          </a:xfrm>
        </p:spPr>
        <p:txBody>
          <a:bodyPr>
            <a:normAutofit/>
          </a:bodyPr>
          <a:lstStyle/>
          <a:p>
            <a:pPr algn="ctr">
              <a:defRPr/>
            </a:pPr>
            <a:r>
              <a:rPr lang="en-US" sz="2800" dirty="0" smtClean="0">
                <a:effectLst>
                  <a:outerShdw blurRad="38100" dist="38100" dir="2700000" algn="tl">
                    <a:srgbClr val="000000">
                      <a:alpha val="43137"/>
                    </a:srgbClr>
                  </a:outerShdw>
                </a:effectLst>
                <a:latin typeface="Arial" panose="020B0604020202020204" pitchFamily="34" charset="0"/>
                <a:ea typeface="ＭＳ Ｐゴシック" pitchFamily="34" charset="-128"/>
                <a:cs typeface="Arial" panose="020B0604020202020204" pitchFamily="34" charset="0"/>
              </a:rPr>
              <a:t>RICE RESEARCH AND DEVELOPMENT</a:t>
            </a:r>
            <a:endParaRPr lang="en-US" sz="2800" dirty="0">
              <a:latin typeface="Arial" panose="020B0604020202020204" pitchFamily="34" charset="0"/>
              <a:cs typeface="Arial" panose="020B0604020202020204" pitchFamily="34" charset="0"/>
            </a:endParaRPr>
          </a:p>
        </p:txBody>
      </p:sp>
      <p:sp>
        <p:nvSpPr>
          <p:cNvPr id="2" name="AutoShape 6" descr="Displaying MlT di Temburung.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8" descr="Displaying MlT di Temburung.JP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AutoShape 10" descr="Displaying MlT di Temburung.JP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5" name="Picture 14" descr="C:\Users\User\Pictures\IMG_1981.JPG"/>
          <p:cNvPicPr/>
          <p:nvPr/>
        </p:nvPicPr>
        <p:blipFill>
          <a:blip r:embed="rId3" cstate="print">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1408682" y="3681817"/>
            <a:ext cx="2055324" cy="295232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6" name="Picture 15" descr="C:\Users\User\Pictures\IMG_1986.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27857" y="3692615"/>
            <a:ext cx="1945628" cy="295232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9" name="Picture 4" descr="Displaying MLT Wasan.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65175" y="1632572"/>
            <a:ext cx="2801030" cy="157525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20" name="Picture 19" descr="C:\Users\User\Downloads\Photo from who's this (2).jpg"/>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131840" y="2769922"/>
            <a:ext cx="2795279" cy="184538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30968279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20150210-WA0001.jpg"/>
          <p:cNvPicPr>
            <a:picLocks noChangeAspect="1"/>
          </p:cNvPicPr>
          <p:nvPr/>
        </p:nvPicPr>
        <p:blipFill>
          <a:blip r:embed="rId2" cstate="print">
            <a:extLst/>
          </a:blip>
          <a:stretch>
            <a:fillRect/>
          </a:stretch>
        </p:blipFill>
        <p:spPr>
          <a:xfrm>
            <a:off x="1181680" y="2131578"/>
            <a:ext cx="2174732" cy="289964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3" name="Picture 2" descr="IMG-20150210-WA0002.jpg"/>
          <p:cNvPicPr>
            <a:picLocks noChangeAspect="1"/>
          </p:cNvPicPr>
          <p:nvPr/>
        </p:nvPicPr>
        <p:blipFill>
          <a:blip r:embed="rId3" cstate="print">
            <a:extLst/>
          </a:blip>
          <a:stretch>
            <a:fillRect/>
          </a:stretch>
        </p:blipFill>
        <p:spPr>
          <a:xfrm>
            <a:off x="6084168" y="2062965"/>
            <a:ext cx="2226193" cy="296825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4" name="Picture 3" descr="IMG-20150224-WA0016.jpg"/>
          <p:cNvPicPr>
            <a:picLocks noChangeAspect="1"/>
          </p:cNvPicPr>
          <p:nvPr/>
        </p:nvPicPr>
        <p:blipFill>
          <a:blip r:embed="rId4" cstate="print">
            <a:extLst/>
          </a:blip>
          <a:stretch>
            <a:fillRect/>
          </a:stretch>
        </p:blipFill>
        <p:spPr>
          <a:xfrm>
            <a:off x="3615516" y="3654309"/>
            <a:ext cx="2065368" cy="275382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21509" name="Title 1"/>
          <p:cNvSpPr txBox="1">
            <a:spLocks/>
          </p:cNvSpPr>
          <p:nvPr/>
        </p:nvSpPr>
        <p:spPr bwMode="auto">
          <a:xfrm>
            <a:off x="-1219200" y="1063625"/>
            <a:ext cx="69262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000"/>
              <a:t>Germplasm Collection</a:t>
            </a:r>
          </a:p>
        </p:txBody>
      </p:sp>
      <p:sp>
        <p:nvSpPr>
          <p:cNvPr id="8" name="Title 1"/>
          <p:cNvSpPr>
            <a:spLocks noGrp="1"/>
          </p:cNvSpPr>
          <p:nvPr>
            <p:ph type="title"/>
          </p:nvPr>
        </p:nvSpPr>
        <p:spPr>
          <a:xfrm>
            <a:off x="533400" y="-105793"/>
            <a:ext cx="8229600" cy="1143000"/>
          </a:xfrm>
        </p:spPr>
        <p:txBody>
          <a:bodyPr>
            <a:normAutofit/>
          </a:bodyPr>
          <a:lstStyle/>
          <a:p>
            <a:pPr algn="ctr">
              <a:defRPr/>
            </a:pPr>
            <a:r>
              <a:rPr lang="en-US" sz="2800" dirty="0" smtClean="0">
                <a:effectLst>
                  <a:outerShdw blurRad="38100" dist="38100" dir="2700000" algn="tl">
                    <a:srgbClr val="000000">
                      <a:alpha val="43137"/>
                    </a:srgbClr>
                  </a:outerShdw>
                </a:effectLst>
                <a:latin typeface="Arial" panose="020B0604020202020204" pitchFamily="34" charset="0"/>
                <a:ea typeface="ＭＳ Ｐゴシック" pitchFamily="34" charset="-128"/>
                <a:cs typeface="Arial" panose="020B0604020202020204" pitchFamily="34" charset="0"/>
              </a:rPr>
              <a:t>RICE RESEARCH AND DEVELOPMENT</a:t>
            </a:r>
            <a:endParaRPr lang="en-US" sz="2800" dirty="0">
              <a:latin typeface="Arial" panose="020B0604020202020204" pitchFamily="34" charset="0"/>
              <a:cs typeface="Arial" panose="020B0604020202020204" pitchFamily="34" charset="0"/>
            </a:endParaRPr>
          </a:p>
        </p:txBody>
      </p:sp>
      <p:sp>
        <p:nvSpPr>
          <p:cNvPr id="7" name="Content Placeholder 3"/>
          <p:cNvSpPr txBox="1">
            <a:spLocks/>
          </p:cNvSpPr>
          <p:nvPr/>
        </p:nvSpPr>
        <p:spPr>
          <a:xfrm>
            <a:off x="971600" y="1522660"/>
            <a:ext cx="5544616" cy="1238894"/>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800" dirty="0" smtClean="0">
                <a:latin typeface="Arial" panose="020B0604020202020204" pitchFamily="34" charset="0"/>
                <a:cs typeface="Arial" panose="020B0604020202020204" pitchFamily="34" charset="0"/>
              </a:rPr>
              <a:t>44 Local Varieties </a:t>
            </a:r>
            <a:endParaRPr lang="en-SG" sz="1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6086599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923</TotalTime>
  <Words>1627</Words>
  <Application>Microsoft Office PowerPoint</Application>
  <PresentationFormat>On-screen Show (4:3)</PresentationFormat>
  <Paragraphs>198</Paragraphs>
  <Slides>19</Slides>
  <Notes>8</Notes>
  <HiddenSlides>0</HiddenSlides>
  <MMClips>0</MMClips>
  <ScaleCrop>false</ScaleCrop>
  <HeadingPairs>
    <vt:vector size="4" baseType="variant">
      <vt:variant>
        <vt:lpstr>Theme</vt:lpstr>
      </vt:variant>
      <vt:variant>
        <vt:i4>1</vt:i4>
      </vt:variant>
      <vt:variant>
        <vt:lpstr>Slide Titles</vt:lpstr>
      </vt:variant>
      <vt:variant>
        <vt:i4>19</vt:i4>
      </vt:variant>
    </vt:vector>
  </HeadingPairs>
  <TitlesOfParts>
    <vt:vector size="20" baseType="lpstr">
      <vt:lpstr>Office Theme</vt:lpstr>
      <vt:lpstr>THE 12th MEETING OF THE ASEAN TECHNICAL WORKING GROUP ON AGRICULTURAL RESEARCH AND DEVELOPMENT (12th ATWGARD)</vt:lpstr>
      <vt:lpstr>PowerPoint Presentation</vt:lpstr>
      <vt:lpstr>PowerPoint Presentation</vt:lpstr>
      <vt:lpstr>PowerPoint Presentation</vt:lpstr>
      <vt:lpstr>RICE RESEARCH AND DEVELOPMENT</vt:lpstr>
      <vt:lpstr>RICE RESEARCH AND DEVELOPMENT</vt:lpstr>
      <vt:lpstr>RICE RESEARCH AND DEVELOPMENT</vt:lpstr>
      <vt:lpstr>RICE RESEARCH AND DEVELOPMENT</vt:lpstr>
      <vt:lpstr>RICE RESEARCH AND DEVELOPMENT</vt:lpstr>
      <vt:lpstr>RICE RESEARCH AND DEVELOPMENT</vt:lpstr>
      <vt:lpstr>RESEARCH ON FRUIT</vt:lpstr>
      <vt:lpstr>PowerPoint Presentation</vt:lpstr>
      <vt:lpstr>RESEARCH ON VEGETABLES AND FIELD CROP</vt:lpstr>
      <vt:lpstr>RESEARCH ON CROP PROTECTION</vt:lpstr>
      <vt:lpstr>PowerPoint Presentation</vt:lpstr>
      <vt:lpstr>PowerPoint Presentation</vt:lpstr>
      <vt:lpstr>RESEARCH ON BIOTECHNOLOGY</vt:lpstr>
      <vt:lpstr>RESEARCH ON BIOTECHNOLOGY</vt:lpstr>
      <vt:lpstr>PowerPoint Presentation</vt:lpstr>
    </vt:vector>
  </TitlesOfParts>
  <Company>Hewlett-Packard Company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12th MEETING OF THE ASEAN TECHNICAL WORKING GROUP ON AGRICULTURAL RESEARCH AND DEVELOPMENT (12th ATWGARD)</dc:title>
  <dc:creator>Guest 01</dc:creator>
  <cp:lastModifiedBy>Guest 01</cp:lastModifiedBy>
  <cp:revision>65</cp:revision>
  <dcterms:created xsi:type="dcterms:W3CDTF">2017-05-08T01:54:12Z</dcterms:created>
  <dcterms:modified xsi:type="dcterms:W3CDTF">2017-05-11T08:09:27Z</dcterms:modified>
</cp:coreProperties>
</file>