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9CD8AC-C33C-4BDE-9D11-953595DF2022}" type="datetimeFigureOut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SG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SG" noProof="0" smtClean="0"/>
              <a:t>Click to edit Master text styles</a:t>
            </a:r>
          </a:p>
          <a:p>
            <a:pPr lvl="1"/>
            <a:r>
              <a:rPr lang="en-US" altLang="zh-SG" noProof="0" smtClean="0"/>
              <a:t>Second level</a:t>
            </a:r>
          </a:p>
          <a:p>
            <a:pPr lvl="2"/>
            <a:r>
              <a:rPr lang="en-US" altLang="zh-SG" noProof="0" smtClean="0"/>
              <a:t>Third level</a:t>
            </a:r>
          </a:p>
          <a:p>
            <a:pPr lvl="3"/>
            <a:r>
              <a:rPr lang="en-US" altLang="zh-SG" noProof="0" smtClean="0"/>
              <a:t>Fourth level</a:t>
            </a:r>
          </a:p>
          <a:p>
            <a:pPr lvl="4"/>
            <a:r>
              <a:rPr lang="en-US" altLang="zh-SG" noProof="0" smtClean="0"/>
              <a:t>Fifth level</a:t>
            </a:r>
            <a:endParaRPr lang="zh-SG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439E99-9292-4904-A68B-48AFE1C78330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489554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6034A-D237-4CDC-8CA1-0DF3B8617D69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794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SG" smtClean="0"/>
              <a:t>24/3/2015</a:t>
            </a:r>
            <a:endParaRPr lang="zh-S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439E99-9292-4904-A68B-48AFE1C78330}" type="slidenum">
              <a:rPr lang="zh-SG" altLang="en-US" smtClean="0"/>
              <a:pPr>
                <a:defRPr/>
              </a:pPr>
              <a:t>4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44034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6034A-D237-4CDC-8CA1-0DF3B8617D69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021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SG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2F16-E990-4B7B-AEDC-3F72C7851251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F216C5-6C92-4915-AF4A-5E5117518879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E5DA-E3FD-424A-A22F-409913B035FF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219F-1491-43E6-AABC-795E32CA88BE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9AB76-BB71-4EBC-8DF7-09EC167151CE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FBC6B-B100-4820-8E08-97F0B31541BA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C400-FF7D-4FC5-A3CF-287D631D381E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13688-194B-4C0B-8635-0896BD317032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8EE0-E87D-4725-9373-989811C5DF9E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1263-4C38-4959-8A58-DAE0185403C7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B0140-85AD-4C6C-8B8A-293FBEE7640D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6030-AF53-43CC-8E7B-E359C1C00475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4C5D7B-E0A1-4197-B235-37646B902DF6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42DDEC-F60B-4AAB-BB57-4D6D6BD96BBF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FA43C-D524-4772-939A-5BAACED80298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7A4F-275E-4E1D-A391-3079F9EA8ABC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D606-6B2E-403F-8954-D701A37D12CC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B760-563D-4582-9BF9-A0F88F91BFAE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3AC6-77F4-4ED8-9B44-D5EA96016931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C080-1CD9-4FBD-8414-D821F601B491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altLang="zh-S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altLang="zh-SG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altLang="zh-SG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FA19D-C312-4B5E-AA18-5F1D4A04A460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A971-D322-483E-BEF8-42CB70B4E991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SG" smtClean="0"/>
              <a:t>Click to edit Master title style</a:t>
            </a:r>
            <a:endParaRPr lang="en-US" smtClean="0"/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SG" smtClean="0"/>
              <a:t>Click to edit Master text styles</a:t>
            </a:r>
          </a:p>
          <a:p>
            <a:pPr lvl="1"/>
            <a:r>
              <a:rPr lang="en-US" altLang="zh-SG" smtClean="0"/>
              <a:t>Second level</a:t>
            </a:r>
          </a:p>
          <a:p>
            <a:pPr lvl="2"/>
            <a:r>
              <a:rPr lang="en-US" altLang="zh-SG" smtClean="0"/>
              <a:t>Third level</a:t>
            </a:r>
          </a:p>
          <a:p>
            <a:pPr lvl="3"/>
            <a:r>
              <a:rPr lang="en-US" altLang="zh-SG" smtClean="0"/>
              <a:t>Fourth level</a:t>
            </a:r>
          </a:p>
          <a:p>
            <a:pPr lvl="4"/>
            <a:r>
              <a:rPr lang="en-US" altLang="zh-SG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1AB8B8-9CAA-499C-A278-14AF91D868C0}" type="datetime1">
              <a:rPr lang="en-US" altLang="zh-SG"/>
              <a:pPr>
                <a:defRPr/>
              </a:pPr>
              <a:t>5/25/2017</a:t>
            </a:fld>
            <a:endParaRPr lang="zh-SG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SG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24423A-7801-473F-9A0D-FC6BBE46E0B0}" type="slidenum">
              <a:rPr lang="zh-SG" altLang="en-US"/>
              <a:pPr>
                <a:defRPr/>
              </a:pPr>
              <a:t>‹#›</a:t>
            </a:fld>
            <a:endParaRPr lang="zh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7" r:id="rId2"/>
    <p:sldLayoutId id="2147483778" r:id="rId3"/>
    <p:sldLayoutId id="2147483779" r:id="rId4"/>
    <p:sldLayoutId id="2147483786" r:id="rId5"/>
    <p:sldLayoutId id="2147483787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C007F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C007F"/>
        </a:buClr>
        <a:buFont typeface="Georgia" pitchFamily="18" charset="0"/>
        <a:buChar char="▫"/>
        <a:defRPr sz="2000" kern="1200">
          <a:solidFill>
            <a:srgbClr val="9C007F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4125" y="1214438"/>
            <a:ext cx="9417964" cy="38472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12</a:t>
            </a:r>
            <a:r>
              <a:rPr lang="en-US" altLang="zh-SG" sz="4400" b="1" baseline="30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th</a:t>
            </a:r>
            <a:r>
              <a:rPr lang="en-US" altLang="zh-SG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Steering </a:t>
            </a:r>
            <a:r>
              <a:rPr lang="en-US" altLang="zh-SG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Committee Meeting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o</a:t>
            </a:r>
            <a:r>
              <a:rPr lang="en-US" altLang="zh-SG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f AARNET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SG" sz="24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AARNET </a:t>
            </a:r>
            <a:r>
              <a:rPr lang="en-US" altLang="zh-SG" sz="44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Sec’s</a:t>
            </a:r>
            <a:r>
              <a:rPr lang="en-US" altLang="zh-SG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Update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SG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SG" altLang="en-US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4904" y="3915827"/>
            <a:ext cx="607557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23-25 May 2017</a:t>
            </a:r>
            <a:endParaRPr lang="en-US" altLang="zh-SG" sz="2000" b="1" dirty="0">
              <a:solidFill>
                <a:schemeClr val="accent5">
                  <a:lumMod val="75000"/>
                </a:schemeClr>
              </a:solidFill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World Vegetable Center, </a:t>
            </a:r>
            <a:r>
              <a:rPr lang="en-US" altLang="zh-SG" sz="2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Shanhua,Tainan</a:t>
            </a:r>
            <a:r>
              <a:rPr lang="en-US" altLang="zh-SG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, Taiwan</a:t>
            </a:r>
            <a:endParaRPr lang="zh-SG" altLang="en-US" sz="2000" b="1" dirty="0">
              <a:solidFill>
                <a:schemeClr val="accent5">
                  <a:lumMod val="75000"/>
                </a:schemeClr>
              </a:solidFill>
              <a:latin typeface="+mj-lt"/>
              <a:cs typeface="+mn-cs"/>
            </a:endParaRPr>
          </a:p>
        </p:txBody>
      </p:sp>
      <p:pic>
        <p:nvPicPr>
          <p:cNvPr id="5126" name="Picture 9" descr="logo_202_AVRDC_-_The_World_Vegetable_Cen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661248"/>
            <a:ext cx="20716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Slide Number Placeholder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D4C842-7630-4F75-9654-1E9D380BEF80}" type="slidenum">
              <a:rPr lang="zh-SG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SG" altLang="en-US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683568" y="5013176"/>
            <a:ext cx="7842597" cy="533400"/>
            <a:chOff x="611560" y="5013176"/>
            <a:chExt cx="7842597" cy="533400"/>
          </a:xfrm>
        </p:grpSpPr>
        <p:pic>
          <p:nvPicPr>
            <p:cNvPr id="5124" name="Picture 11" descr="singapore-flag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84168" y="5013176"/>
              <a:ext cx="785813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12" descr="th-lgflag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76256" y="5013176"/>
              <a:ext cx="785812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6" descr="Cambodia_flag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87475" y="5013325"/>
              <a:ext cx="78581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7" descr="Indonesia_flag.gif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79638" y="5013325"/>
              <a:ext cx="78581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8" descr="la-lgflag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87824" y="5013176"/>
              <a:ext cx="78581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0" descr="Philippines_flag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364088" y="5013176"/>
              <a:ext cx="714375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13" descr="vm-lgflag.gif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68344" y="5013176"/>
              <a:ext cx="78581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16" descr="http://ts3.mm.bing.net/th?id=H.4520883619365422&amp;pid=1.7&amp;w=198&amp;h=140&amp;c=7&amp;rs=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11560" y="5013176"/>
              <a:ext cx="784800" cy="525600"/>
            </a:xfrm>
            <a:prstGeom prst="rect">
              <a:avLst/>
            </a:prstGeom>
            <a:noFill/>
          </p:spPr>
        </p:pic>
        <p:pic>
          <p:nvPicPr>
            <p:cNvPr id="5138" name="Picture 18" descr="http://ts4.mm.bing.net/th?id=H.5018099061096911&amp;pid=1.7&amp;w=260&amp;h=137&amp;c=7&amp;rs=1"/>
            <p:cNvPicPr preferRelativeResize="0"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2000" y="5013176"/>
              <a:ext cx="784800" cy="525600"/>
            </a:xfrm>
            <a:prstGeom prst="rect">
              <a:avLst/>
            </a:prstGeom>
            <a:noFill/>
          </p:spPr>
        </p:pic>
        <p:pic>
          <p:nvPicPr>
            <p:cNvPr id="5140" name="Picture 20" descr="http://ts4.mm.bing.net/th?id=H.4991972739123063&amp;pid=1.7&amp;w=256&amp;h=154&amp;c=7&amp;rs=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779912" y="5013176"/>
              <a:ext cx="784800" cy="525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DE7171-F2B8-401C-805B-F22B8F1E5203}" type="slidenum">
              <a:rPr lang="zh-SG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SG" alt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8501"/>
              </p:ext>
            </p:extLst>
          </p:nvPr>
        </p:nvGraphicFramePr>
        <p:xfrm>
          <a:off x="792883" y="2852936"/>
          <a:ext cx="756084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5904656"/>
              </a:tblGrid>
              <a:tr h="1147162">
                <a:tc>
                  <a:txBody>
                    <a:bodyPr/>
                    <a:lstStyle/>
                    <a:p>
                      <a:r>
                        <a:rPr lang="en-US" altLang="zh-SG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Chair</a:t>
                      </a:r>
                      <a:endParaRPr lang="zh-SG" altLang="en-U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SG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 Leong Hon Keong, AARNET Chairman</a:t>
                      </a:r>
                      <a:endParaRPr lang="zh-SG" altLang="en-U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3238">
                <a:tc>
                  <a:txBody>
                    <a:bodyPr/>
                    <a:lstStyle/>
                    <a:p>
                      <a:r>
                        <a:rPr lang="en-US" altLang="zh-SG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Participants</a:t>
                      </a:r>
                      <a:endParaRPr lang="zh-SG" altLang="en-U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SG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AMSs: Brunei Darussalam, Cambodia, Indonesia, Lao PDR,  Malaysia, Myanmar,  Philippines, Singapore, Thailand and Vietnam.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SG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Asian</a:t>
                      </a:r>
                      <a:r>
                        <a:rPr lang="en-US" altLang="zh-SG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Vegetable Research &amp; Development Centre (AVRDC) – The World Vegetable Center</a:t>
                      </a:r>
                      <a:endParaRPr lang="zh-SG" altLang="en-U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340" y="468456"/>
            <a:ext cx="7767383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Update to 23</a:t>
            </a:r>
            <a:r>
              <a:rPr lang="en-US" altLang="zh-SG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altLang="zh-S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ASWGC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S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</a:t>
            </a:r>
            <a:r>
              <a:rPr lang="en-US" altLang="zh-SG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altLang="zh-SG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Steering Committee Meeting of AARNET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S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SG" alt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8350" y="1868839"/>
            <a:ext cx="478336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SG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Date: 22-23 March 2016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SG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Venue: Kuala Lumpur, Malaysia</a:t>
            </a:r>
            <a:endParaRPr lang="zh-SG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40A02-0680-4708-A9B1-1315B9AADEE9}" type="slidenum">
              <a:rPr lang="zh-SG" altLang="en-US" smtClean="0"/>
              <a:pPr>
                <a:defRPr/>
              </a:pPr>
              <a:t>3</a:t>
            </a:fld>
            <a:endParaRPr lang="zh-SG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995591"/>
            <a:ext cx="68936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2000" b="1" dirty="0" smtClean="0">
                <a:latin typeface="Arial" pitchFamily="34" charset="0"/>
                <a:cs typeface="Arial" pitchFamily="34" charset="0"/>
              </a:rPr>
              <a:t>Initiatives under AARNET – </a:t>
            </a:r>
            <a:r>
              <a:rPr lang="en-US" altLang="zh-SG" sz="2000" b="1" dirty="0">
                <a:latin typeface="Arial" pitchFamily="34" charset="0"/>
                <a:cs typeface="Arial" pitchFamily="34" charset="0"/>
              </a:rPr>
              <a:t>For ASWGC’s information</a:t>
            </a:r>
            <a:endParaRPr lang="zh-SG" alt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74474"/>
              </p:ext>
            </p:extLst>
          </p:nvPr>
        </p:nvGraphicFramePr>
        <p:xfrm>
          <a:off x="755576" y="1412776"/>
          <a:ext cx="7560840" cy="501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26"/>
                <a:gridCol w="7015914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Initiative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31332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 on “Regional Cooperation to Enhance Vegetable Research and Development in ASEAN Region”</a:t>
                      </a:r>
                      <a:endParaRPr kumimoji="0" lang="en-US" sz="16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AVRDC could provide a service to receive seeds for duplicate storage and characterisation and advice on seed</a:t>
                      </a:r>
                      <a:r>
                        <a:rPr kumimoji="0"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multiplication schemes for open pollinated varieties.</a:t>
                      </a:r>
                      <a:endParaRPr kumimoji="0" lang="en-SG" sz="16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199912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 on “Extension of Storage Life and Maintenance of Quality of Selected Vegetables in ASEAN”</a:t>
                      </a:r>
                      <a:r>
                        <a:rPr kumimoji="0" lang="en-US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 at May 2016, proposal by Malaysia is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at last stage of approval from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Japan Agriculture International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Fund pending Malaysia’s review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and acknowledgement on revised proposal budget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  <a:p>
                      <a:pPr lvl="0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SG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697031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 on “Vegetables Trials on Panels of Promising Vegetables Varieties from AVRDC’’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AMSs would continue to conduct trials on promising lines.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AARNET Sec will circulate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template to collate the results and reports of variety trials of AMSs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8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40A02-0680-4708-A9B1-1315B9AADEE9}" type="slidenum">
              <a:rPr lang="zh-SG" altLang="en-US" smtClean="0"/>
              <a:pPr>
                <a:defRPr/>
              </a:pPr>
              <a:t>4</a:t>
            </a:fld>
            <a:endParaRPr lang="zh-SG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526049"/>
            <a:ext cx="68936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SG" sz="2000" b="1" dirty="0" smtClean="0">
                <a:latin typeface="Arial" pitchFamily="34" charset="0"/>
                <a:cs typeface="Arial" pitchFamily="34" charset="0"/>
              </a:rPr>
              <a:t>Initiatives </a:t>
            </a:r>
            <a:r>
              <a:rPr lang="en-US" altLang="zh-SG" sz="2000" b="1" dirty="0">
                <a:latin typeface="Arial" pitchFamily="34" charset="0"/>
                <a:cs typeface="Arial" pitchFamily="34" charset="0"/>
              </a:rPr>
              <a:t>under AARNET – For ASWGC’s information</a:t>
            </a:r>
            <a:endParaRPr lang="zh-SG" alt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06682"/>
              </p:ext>
            </p:extLst>
          </p:nvPr>
        </p:nvGraphicFramePr>
        <p:xfrm>
          <a:off x="467544" y="880885"/>
          <a:ext cx="8424936" cy="55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26"/>
                <a:gridCol w="7880010"/>
              </a:tblGrid>
              <a:tr h="401908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Initiative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4235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SEAVEG 2016</a:t>
                      </a:r>
                      <a:endParaRPr kumimoji="0"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SEAVEG 2016 will be held in Malaysia from 6-8 September 2016, hosted by MARDI with support from AVRDC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Chairman asked AMS to support the event by sending participants and submitting abstracts.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</a:p>
                    <a:p>
                      <a:pPr lvl="0"/>
                      <a:endParaRPr kumimoji="0" lang="en-SG" sz="16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Cucurbit Breeding </a:t>
                      </a:r>
                      <a:r>
                        <a:rPr kumimoji="0" lang="en-US" sz="16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Programme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AVRDC is working 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closely with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Kasetsart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University, Thailand in this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programme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Success in breeding of multiple virus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resistance in pumpkin lines.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consortium of seed companies have pledged their support to this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programme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and to facilitate further development and dissemination of elite materials.                  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863392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zh-SG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Expert Consultation on Climate Change</a:t>
                      </a:r>
                      <a:r>
                        <a:rPr kumimoji="0" lang="en-US" sz="16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Mitigation and Adaptation Strategies for Vegetables in Southeast Asia and subsequent Vegetable </a:t>
                      </a:r>
                      <a:r>
                        <a:rPr kumimoji="0" lang="en-US" sz="1600" b="1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Germplasm</a:t>
                      </a:r>
                      <a:r>
                        <a:rPr kumimoji="0" lang="en-US" sz="16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Training Course for ASEAN Countries</a:t>
                      </a:r>
                      <a:endParaRPr kumimoji="0" lang="en-US" sz="1600" b="1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Vegetable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germplasm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training and information sharing were identified as areas of improvement.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AVRDC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organised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Vegetable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Germplasm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Training course in 2015 which focus on screening of </a:t>
                      </a:r>
                      <a:r>
                        <a:rPr kumimoji="0"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germplsm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climate tolerant characteristics.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 </a:t>
                      </a:r>
                    </a:p>
                    <a:p>
                      <a:pPr lvl="0"/>
                      <a:endParaRPr kumimoji="0" lang="en-SG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4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95288" y="1203739"/>
          <a:ext cx="8496944" cy="136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8000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Required Action: For ASWGC’s information</a:t>
                      </a:r>
                      <a:endParaRPr lang="zh-SG" alt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713165">
                <a:tc>
                  <a:txBody>
                    <a:bodyPr/>
                    <a:lstStyle/>
                    <a:p>
                      <a:pPr algn="just"/>
                      <a:r>
                        <a:rPr lang="en-US" altLang="zh-SG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To note </a:t>
                      </a:r>
                      <a:r>
                        <a:rPr lang="en-US" altLang="zh-SG" sz="2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progress of the 6 initiatives.</a:t>
                      </a:r>
                      <a:endParaRPr lang="zh-SG" altLang="en-US" sz="2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30" name="Slide Number Placeholder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B9C3B-F220-4A76-8B3E-43514BE7F134}" type="slidenum">
              <a:rPr lang="zh-SG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SG" alt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395288" y="620713"/>
            <a:ext cx="178927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SG" sz="2800" b="1" dirty="0"/>
              <a:t>Summary: </a:t>
            </a:r>
            <a:endParaRPr lang="zh-SG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513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411</Words>
  <Application>Microsoft Office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方正姚体</vt:lpstr>
      <vt:lpstr>SimSun</vt:lpstr>
      <vt:lpstr>Arial</vt:lpstr>
      <vt:lpstr>Calibri</vt:lpstr>
      <vt:lpstr>Georgia</vt:lpstr>
      <vt:lpstr>Trebuchet MS</vt:lpstr>
      <vt:lpstr>Wingdings 2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Singapore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US4YML1</dc:creator>
  <cp:lastModifiedBy>Siew Lee FONG (AVA)</cp:lastModifiedBy>
  <cp:revision>117</cp:revision>
  <dcterms:created xsi:type="dcterms:W3CDTF">2011-05-29T09:25:08Z</dcterms:created>
  <dcterms:modified xsi:type="dcterms:W3CDTF">2017-05-24T16:47:39Z</dcterms:modified>
</cp:coreProperties>
</file>